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ppt/theme/themeOverride8.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ppt/theme/themeOverride10.xml" ContentType="application/vnd.openxmlformats-officedocument.themeOverride+xml"/>
  <Override PartName="/ppt/notesSlides/notesSlide17.xml" ContentType="application/vnd.openxmlformats-officedocument.presentationml.notesSlide+xml"/>
  <Override PartName="/ppt/theme/themeOverride11.xml" ContentType="application/vnd.openxmlformats-officedocument.themeOverr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theme/themeOverride14.xml" ContentType="application/vnd.openxmlformats-officedocument.themeOverride+xml"/>
  <Override PartName="/ppt/notesSlides/notesSlide21.xml" ContentType="application/vnd.openxmlformats-officedocument.presentationml.notesSlide+xml"/>
  <Override PartName="/ppt/theme/themeOverride15.xml" ContentType="application/vnd.openxmlformats-officedocument.themeOverride+xml"/>
  <Override PartName="/ppt/notesSlides/notesSlide22.xml" ContentType="application/vnd.openxmlformats-officedocument.presentationml.notesSlide+xml"/>
  <Override PartName="/ppt/theme/themeOverride16.xml" ContentType="application/vnd.openxmlformats-officedocument.themeOverride+xml"/>
  <Override PartName="/ppt/notesSlides/notesSlide23.xml" ContentType="application/vnd.openxmlformats-officedocument.presentationml.notesSlide+xml"/>
  <Override PartName="/ppt/theme/themeOverride17.xml" ContentType="application/vnd.openxmlformats-officedocument.themeOverride+xml"/>
  <Override PartName="/ppt/notesSlides/notesSlide24.xml" ContentType="application/vnd.openxmlformats-officedocument.presentationml.notesSlide+xml"/>
  <Override PartName="/ppt/theme/themeOverride18.xml" ContentType="application/vnd.openxmlformats-officedocument.themeOverride+xml"/>
  <Override PartName="/ppt/notesSlides/notesSlide25.xml" ContentType="application/vnd.openxmlformats-officedocument.presentationml.notesSlide+xml"/>
  <Override PartName="/ppt/theme/themeOverride19.xml" ContentType="application/vnd.openxmlformats-officedocument.themeOverride+xml"/>
  <Override PartName="/ppt/notesSlides/notesSlide26.xml" ContentType="application/vnd.openxmlformats-officedocument.presentationml.notesSlide+xml"/>
  <Override PartName="/ppt/theme/themeOverride20.xml" ContentType="application/vnd.openxmlformats-officedocument.themeOverride+xml"/>
  <Override PartName="/ppt/notesSlides/notesSlide27.xml" ContentType="application/vnd.openxmlformats-officedocument.presentationml.notesSlide+xml"/>
  <Override PartName="/ppt/theme/themeOverride21.xml" ContentType="application/vnd.openxmlformats-officedocument.themeOverride+xml"/>
  <Override PartName="/ppt/notesSlides/notesSlide28.xml" ContentType="application/vnd.openxmlformats-officedocument.presentationml.notesSlide+xml"/>
  <Override PartName="/ppt/theme/themeOverride22.xml" ContentType="application/vnd.openxmlformats-officedocument.themeOverride+xml"/>
  <Override PartName="/ppt/notesSlides/notesSlide29.xml" ContentType="application/vnd.openxmlformats-officedocument.presentationml.notesSlide+xml"/>
  <Override PartName="/ppt/theme/themeOverride23.xml" ContentType="application/vnd.openxmlformats-officedocument.themeOverride+xml"/>
  <Override PartName="/ppt/notesSlides/notesSlide30.xml" ContentType="application/vnd.openxmlformats-officedocument.presentationml.notesSlide+xml"/>
  <Override PartName="/ppt/theme/themeOverride24.xml" ContentType="application/vnd.openxmlformats-officedocument.themeOverride+xml"/>
  <Override PartName="/ppt/notesSlides/notesSlide31.xml" ContentType="application/vnd.openxmlformats-officedocument.presentationml.notesSlide+xml"/>
  <Override PartName="/ppt/theme/themeOverride25.xml" ContentType="application/vnd.openxmlformats-officedocument.themeOverride+xml"/>
  <Override PartName="/ppt/notesSlides/notesSlide32.xml" ContentType="application/vnd.openxmlformats-officedocument.presentationml.notesSlide+xml"/>
  <Override PartName="/ppt/theme/themeOverride26.xml" ContentType="application/vnd.openxmlformats-officedocument.themeOverride+xml"/>
  <Override PartName="/ppt/theme/themeOverride27.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8.xml" ContentType="application/vnd.openxmlformats-officedocument.themeOverride+xml"/>
  <Override PartName="/ppt/notesSlides/notesSlide35.xml" ContentType="application/vnd.openxmlformats-officedocument.presentationml.notesSlide+xml"/>
  <Override PartName="/ppt/theme/themeOverride29.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30.xml" ContentType="application/vnd.openxmlformats-officedocument.themeOverride+xml"/>
  <Override PartName="/ppt/notesSlides/notesSlide39.xml" ContentType="application/vnd.openxmlformats-officedocument.presentationml.notesSlide+xml"/>
  <Override PartName="/ppt/theme/themeOverride31.xml" ContentType="application/vnd.openxmlformats-officedocument.themeOverride+xml"/>
  <Override PartName="/ppt/notesSlides/notesSlide40.xml" ContentType="application/vnd.openxmlformats-officedocument.presentationml.notesSlide+xml"/>
  <Override PartName="/ppt/theme/themeOverride32.xml" ContentType="application/vnd.openxmlformats-officedocument.themeOverride+xml"/>
  <Override PartName="/ppt/notesSlides/notesSlide41.xml" ContentType="application/vnd.openxmlformats-officedocument.presentationml.notesSlide+xml"/>
  <Override PartName="/ppt/theme/themeOverride33.xml" ContentType="application/vnd.openxmlformats-officedocument.themeOverride+xml"/>
  <Override PartName="/ppt/notesSlides/notesSlide42.xml" ContentType="application/vnd.openxmlformats-officedocument.presentationml.notesSlide+xml"/>
  <Override PartName="/ppt/theme/themeOverride34.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35.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36.xml" ContentType="application/vnd.openxmlformats-officedocument.themeOverride+xml"/>
  <Override PartName="/ppt/notesSlides/notesSlide48.xml" ContentType="application/vnd.openxmlformats-officedocument.presentationml.notesSlide+xml"/>
  <Override PartName="/ppt/theme/themeOverride37.xml" ContentType="application/vnd.openxmlformats-officedocument.themeOverride+xml"/>
  <Override PartName="/ppt/notesSlides/notesSlide49.xml" ContentType="application/vnd.openxmlformats-officedocument.presentationml.notesSlide+xml"/>
  <Override PartName="/ppt/theme/themeOverride38.xml" ContentType="application/vnd.openxmlformats-officedocument.themeOverride+xml"/>
  <Override PartName="/ppt/notesSlides/notesSlide50.xml" ContentType="application/vnd.openxmlformats-officedocument.presentationml.notesSlide+xml"/>
  <Override PartName="/ppt/theme/themeOverride39.xml" ContentType="application/vnd.openxmlformats-officedocument.themeOverr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4"/>
  </p:sldMasterIdLst>
  <p:notesMasterIdLst>
    <p:notesMasterId r:id="rId61"/>
  </p:notesMasterIdLst>
  <p:handoutMasterIdLst>
    <p:handoutMasterId r:id="rId62"/>
  </p:handoutMasterIdLst>
  <p:sldIdLst>
    <p:sldId id="323" r:id="rId5"/>
    <p:sldId id="141169355" r:id="rId6"/>
    <p:sldId id="141169356" r:id="rId7"/>
    <p:sldId id="1427" r:id="rId8"/>
    <p:sldId id="141169350" r:id="rId9"/>
    <p:sldId id="560" r:id="rId10"/>
    <p:sldId id="590" r:id="rId11"/>
    <p:sldId id="1433" r:id="rId12"/>
    <p:sldId id="1432" r:id="rId13"/>
    <p:sldId id="141169352" r:id="rId14"/>
    <p:sldId id="141169367" r:id="rId15"/>
    <p:sldId id="141169361" r:id="rId16"/>
    <p:sldId id="1438" r:id="rId17"/>
    <p:sldId id="1442" r:id="rId18"/>
    <p:sldId id="1420" r:id="rId19"/>
    <p:sldId id="743" r:id="rId20"/>
    <p:sldId id="141169351" r:id="rId21"/>
    <p:sldId id="141169368" r:id="rId22"/>
    <p:sldId id="1424" r:id="rId23"/>
    <p:sldId id="141169360" r:id="rId24"/>
    <p:sldId id="141169357" r:id="rId25"/>
    <p:sldId id="141169348" r:id="rId26"/>
    <p:sldId id="141169362" r:id="rId27"/>
    <p:sldId id="141169363" r:id="rId28"/>
    <p:sldId id="141169364" r:id="rId29"/>
    <p:sldId id="141169365" r:id="rId30"/>
    <p:sldId id="548" r:id="rId31"/>
    <p:sldId id="141169371" r:id="rId32"/>
    <p:sldId id="141169372" r:id="rId33"/>
    <p:sldId id="141169373" r:id="rId34"/>
    <p:sldId id="261" r:id="rId35"/>
    <p:sldId id="141169347" r:id="rId36"/>
    <p:sldId id="141169346" r:id="rId37"/>
    <p:sldId id="141169349" r:id="rId38"/>
    <p:sldId id="141169344" r:id="rId39"/>
    <p:sldId id="1246" r:id="rId40"/>
    <p:sldId id="940" r:id="rId41"/>
    <p:sldId id="490" r:id="rId42"/>
    <p:sldId id="622" r:id="rId43"/>
    <p:sldId id="141169374" r:id="rId44"/>
    <p:sldId id="818" r:id="rId45"/>
    <p:sldId id="883" r:id="rId46"/>
    <p:sldId id="141169342" r:id="rId47"/>
    <p:sldId id="821" r:id="rId48"/>
    <p:sldId id="1430" r:id="rId49"/>
    <p:sldId id="742" r:id="rId50"/>
    <p:sldId id="922" r:id="rId51"/>
    <p:sldId id="141169345" r:id="rId52"/>
    <p:sldId id="1366" r:id="rId53"/>
    <p:sldId id="1300" r:id="rId54"/>
    <p:sldId id="141169353" r:id="rId55"/>
    <p:sldId id="1364" r:id="rId56"/>
    <p:sldId id="141169366" r:id="rId57"/>
    <p:sldId id="141169359" r:id="rId58"/>
    <p:sldId id="141169354" r:id="rId59"/>
    <p:sldId id="141169358" r:id="rId60"/>
  </p:sldIdLst>
  <p:sldSz cx="9144000" cy="6858000" type="screen4x3"/>
  <p:notesSz cx="9296400" cy="7010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berto" initials="a" lastIdx="2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A50021"/>
    <a:srgbClr val="FFCCFF"/>
    <a:srgbClr val="FF0000"/>
    <a:srgbClr val="FFE4C9"/>
    <a:srgbClr val="FFCC99"/>
    <a:srgbClr val="D9D9D9"/>
    <a:srgbClr val="F2F2F2"/>
    <a:srgbClr val="FF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99" autoAdjust="0"/>
    <p:restoredTop sz="94660"/>
  </p:normalViewPr>
  <p:slideViewPr>
    <p:cSldViewPr>
      <p:cViewPr varScale="1">
        <p:scale>
          <a:sx n="99" d="100"/>
          <a:sy n="99" d="100"/>
        </p:scale>
        <p:origin x="125" y="3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44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0" y="0"/>
            <a:ext cx="4029075" cy="3508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defTabSz="912813">
              <a:defRPr sz="1200"/>
            </a:lvl1pPr>
          </a:lstStyle>
          <a:p>
            <a:pPr>
              <a:defRPr/>
            </a:pPr>
            <a:endParaRPr lang="en-US"/>
          </a:p>
        </p:txBody>
      </p:sp>
      <p:sp>
        <p:nvSpPr>
          <p:cNvPr id="310275" name="Rectangle 3"/>
          <p:cNvSpPr>
            <a:spLocks noGrp="1" noChangeArrowheads="1"/>
          </p:cNvSpPr>
          <p:nvPr>
            <p:ph type="dt" sz="quarter" idx="1"/>
          </p:nvPr>
        </p:nvSpPr>
        <p:spPr bwMode="auto">
          <a:xfrm>
            <a:off x="5265738" y="0"/>
            <a:ext cx="4029075" cy="3508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r" defTabSz="912813">
              <a:defRPr sz="1200"/>
            </a:lvl1pPr>
          </a:lstStyle>
          <a:p>
            <a:pPr>
              <a:defRPr/>
            </a:pPr>
            <a:endParaRPr lang="en-US"/>
          </a:p>
        </p:txBody>
      </p:sp>
      <p:sp>
        <p:nvSpPr>
          <p:cNvPr id="310276" name="Rectangle 4"/>
          <p:cNvSpPr>
            <a:spLocks noGrp="1" noChangeArrowheads="1"/>
          </p:cNvSpPr>
          <p:nvPr>
            <p:ph type="ftr" sz="quarter" idx="2"/>
          </p:nvPr>
        </p:nvSpPr>
        <p:spPr bwMode="auto">
          <a:xfrm>
            <a:off x="0" y="6657975"/>
            <a:ext cx="4029075" cy="350838"/>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defTabSz="912813">
              <a:defRPr sz="1200"/>
            </a:lvl1pPr>
          </a:lstStyle>
          <a:p>
            <a:pPr>
              <a:defRPr/>
            </a:pPr>
            <a:endParaRPr lang="en-US"/>
          </a:p>
        </p:txBody>
      </p:sp>
      <p:sp>
        <p:nvSpPr>
          <p:cNvPr id="310277" name="Rectangle 5"/>
          <p:cNvSpPr>
            <a:spLocks noGrp="1" noChangeArrowheads="1"/>
          </p:cNvSpPr>
          <p:nvPr>
            <p:ph type="sldNum" sz="quarter" idx="3"/>
          </p:nvPr>
        </p:nvSpPr>
        <p:spPr bwMode="auto">
          <a:xfrm>
            <a:off x="5265738" y="6657975"/>
            <a:ext cx="4029075" cy="350838"/>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r" defTabSz="912813">
              <a:defRPr sz="1200"/>
            </a:lvl1pPr>
          </a:lstStyle>
          <a:p>
            <a:pPr>
              <a:defRPr/>
            </a:pPr>
            <a:fld id="{88DF5787-1146-4BD7-A8E2-93D75CADFD66}" type="slidenum">
              <a:rPr lang="en-US"/>
              <a:pPr>
                <a:defRPr/>
              </a:pPr>
              <a:t>‹#›</a:t>
            </a:fld>
            <a:endParaRPr lang="en-US"/>
          </a:p>
        </p:txBody>
      </p:sp>
    </p:spTree>
    <p:extLst>
      <p:ext uri="{BB962C8B-B14F-4D97-AF65-F5344CB8AC3E}">
        <p14:creationId xmlns:p14="http://schemas.microsoft.com/office/powerpoint/2010/main" val="5678463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4041775" cy="344488"/>
          </a:xfrm>
          <a:prstGeom prst="rect">
            <a:avLst/>
          </a:prstGeom>
          <a:noFill/>
          <a:ln w="12700" cap="sq">
            <a:noFill/>
            <a:miter lim="800000"/>
            <a:headEnd type="none" w="sm" len="sm"/>
            <a:tailEnd type="none" w="sm" len="sm"/>
          </a:ln>
          <a:effectLst/>
        </p:spPr>
        <p:txBody>
          <a:bodyPr vert="horz" wrap="square" lIns="91427" tIns="45713" rIns="91427" bIns="45713" numCol="1" anchor="t" anchorCtr="0" compatLnSpc="1">
            <a:prstTxWarp prst="textNoShape">
              <a:avLst/>
            </a:prstTxWarp>
          </a:bodyPr>
          <a:lstStyle>
            <a:lvl1pPr defTabSz="912813">
              <a:defRPr sz="1200"/>
            </a:lvl1pPr>
          </a:lstStyle>
          <a:p>
            <a:pPr>
              <a:defRPr/>
            </a:pPr>
            <a:endParaRPr lang="en-US"/>
          </a:p>
        </p:txBody>
      </p:sp>
      <p:sp>
        <p:nvSpPr>
          <p:cNvPr id="71683" name="Rectangle 3"/>
          <p:cNvSpPr>
            <a:spLocks noGrp="1" noChangeArrowheads="1"/>
          </p:cNvSpPr>
          <p:nvPr>
            <p:ph type="dt" idx="1"/>
          </p:nvPr>
        </p:nvSpPr>
        <p:spPr bwMode="auto">
          <a:xfrm>
            <a:off x="5254625" y="0"/>
            <a:ext cx="4041775" cy="344488"/>
          </a:xfrm>
          <a:prstGeom prst="rect">
            <a:avLst/>
          </a:prstGeom>
          <a:noFill/>
          <a:ln w="12700" cap="sq">
            <a:noFill/>
            <a:miter lim="800000"/>
            <a:headEnd type="none" w="sm" len="sm"/>
            <a:tailEnd type="none" w="sm" len="sm"/>
          </a:ln>
          <a:effectLst/>
        </p:spPr>
        <p:txBody>
          <a:bodyPr vert="horz" wrap="square" lIns="91427" tIns="45713" rIns="91427" bIns="45713" numCol="1" anchor="t" anchorCtr="0" compatLnSpc="1">
            <a:prstTxWarp prst="textNoShape">
              <a:avLst/>
            </a:prstTxWarp>
          </a:bodyPr>
          <a:lstStyle>
            <a:lvl1pPr algn="r" defTabSz="912813">
              <a:defRPr sz="1200"/>
            </a:lvl1pPr>
          </a:lstStyle>
          <a:p>
            <a:pPr>
              <a:defRPr/>
            </a:pPr>
            <a:endParaRPr lang="en-US"/>
          </a:p>
        </p:txBody>
      </p:sp>
      <p:sp>
        <p:nvSpPr>
          <p:cNvPr id="131076" name="Rectangle 4"/>
          <p:cNvSpPr>
            <a:spLocks noGrp="1" noRot="1" noChangeAspect="1" noChangeArrowheads="1" noTextEdit="1"/>
          </p:cNvSpPr>
          <p:nvPr>
            <p:ph type="sldImg" idx="2"/>
          </p:nvPr>
        </p:nvSpPr>
        <p:spPr bwMode="auto">
          <a:xfrm>
            <a:off x="2887663" y="517525"/>
            <a:ext cx="3524250" cy="2643188"/>
          </a:xfrm>
          <a:prstGeom prst="rect">
            <a:avLst/>
          </a:prstGeom>
          <a:noFill/>
          <a:ln w="9525">
            <a:solidFill>
              <a:srgbClr val="000000"/>
            </a:solidFill>
            <a:miter lim="800000"/>
            <a:headEnd/>
            <a:tailEnd/>
          </a:ln>
        </p:spPr>
      </p:sp>
      <p:sp>
        <p:nvSpPr>
          <p:cNvPr id="71685" name="Rectangle 5"/>
          <p:cNvSpPr>
            <a:spLocks noGrp="1" noChangeArrowheads="1"/>
          </p:cNvSpPr>
          <p:nvPr>
            <p:ph type="body" sz="quarter" idx="3"/>
          </p:nvPr>
        </p:nvSpPr>
        <p:spPr bwMode="auto">
          <a:xfrm>
            <a:off x="1212850" y="3332163"/>
            <a:ext cx="6870700" cy="3160712"/>
          </a:xfrm>
          <a:prstGeom prst="rect">
            <a:avLst/>
          </a:prstGeom>
          <a:noFill/>
          <a:ln w="12700" cap="sq">
            <a:noFill/>
            <a:miter lim="800000"/>
            <a:headEnd type="none" w="sm" len="sm"/>
            <a:tailEnd type="none" w="sm" len="sm"/>
          </a:ln>
          <a:effectLst/>
        </p:spPr>
        <p:txBody>
          <a:bodyPr vert="horz" wrap="square" lIns="91427" tIns="45713" rIns="91427" bIns="4571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686" name="Rectangle 6"/>
          <p:cNvSpPr>
            <a:spLocks noGrp="1" noChangeArrowheads="1"/>
          </p:cNvSpPr>
          <p:nvPr>
            <p:ph type="ftr" sz="quarter" idx="4"/>
          </p:nvPr>
        </p:nvSpPr>
        <p:spPr bwMode="auto">
          <a:xfrm>
            <a:off x="0" y="6665913"/>
            <a:ext cx="4041775" cy="344487"/>
          </a:xfrm>
          <a:prstGeom prst="rect">
            <a:avLst/>
          </a:prstGeom>
          <a:noFill/>
          <a:ln w="12700" cap="sq">
            <a:noFill/>
            <a:miter lim="800000"/>
            <a:headEnd type="none" w="sm" len="sm"/>
            <a:tailEnd type="none" w="sm" len="sm"/>
          </a:ln>
          <a:effectLst/>
        </p:spPr>
        <p:txBody>
          <a:bodyPr vert="horz" wrap="square" lIns="91427" tIns="45713" rIns="91427" bIns="45713" numCol="1" anchor="b" anchorCtr="0" compatLnSpc="1">
            <a:prstTxWarp prst="textNoShape">
              <a:avLst/>
            </a:prstTxWarp>
          </a:bodyPr>
          <a:lstStyle>
            <a:lvl1pPr defTabSz="912813">
              <a:defRPr sz="1200"/>
            </a:lvl1pPr>
          </a:lstStyle>
          <a:p>
            <a:pPr>
              <a:defRPr/>
            </a:pPr>
            <a:endParaRPr lang="en-US"/>
          </a:p>
        </p:txBody>
      </p:sp>
      <p:sp>
        <p:nvSpPr>
          <p:cNvPr id="71687" name="Rectangle 7"/>
          <p:cNvSpPr>
            <a:spLocks noGrp="1" noChangeArrowheads="1"/>
          </p:cNvSpPr>
          <p:nvPr>
            <p:ph type="sldNum" sz="quarter" idx="5"/>
          </p:nvPr>
        </p:nvSpPr>
        <p:spPr bwMode="auto">
          <a:xfrm>
            <a:off x="5254625" y="6665913"/>
            <a:ext cx="4041775" cy="344487"/>
          </a:xfrm>
          <a:prstGeom prst="rect">
            <a:avLst/>
          </a:prstGeom>
          <a:noFill/>
          <a:ln w="12700" cap="sq">
            <a:noFill/>
            <a:miter lim="800000"/>
            <a:headEnd type="none" w="sm" len="sm"/>
            <a:tailEnd type="none" w="sm" len="sm"/>
          </a:ln>
          <a:effectLst/>
        </p:spPr>
        <p:txBody>
          <a:bodyPr vert="horz" wrap="square" lIns="91427" tIns="45713" rIns="91427" bIns="45713" numCol="1" anchor="b" anchorCtr="0" compatLnSpc="1">
            <a:prstTxWarp prst="textNoShape">
              <a:avLst/>
            </a:prstTxWarp>
          </a:bodyPr>
          <a:lstStyle>
            <a:lvl1pPr algn="r" defTabSz="912813">
              <a:defRPr sz="1200"/>
            </a:lvl1pPr>
          </a:lstStyle>
          <a:p>
            <a:pPr>
              <a:defRPr/>
            </a:pPr>
            <a:fld id="{6DBFF1DB-C0CF-4E16-9160-B532FF85B4CF}" type="slidenum">
              <a:rPr lang="en-US"/>
              <a:pPr>
                <a:defRPr/>
              </a:pPr>
              <a:t>‹#›</a:t>
            </a:fld>
            <a:endParaRPr lang="en-US"/>
          </a:p>
        </p:txBody>
      </p:sp>
    </p:spTree>
    <p:extLst>
      <p:ext uri="{BB962C8B-B14F-4D97-AF65-F5344CB8AC3E}">
        <p14:creationId xmlns:p14="http://schemas.microsoft.com/office/powerpoint/2010/main" val="4013661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607F9B1-8737-4006-8910-0507919AC27B}" type="slidenum">
              <a:rPr lang="en-US" smtClean="0"/>
              <a:pPr/>
              <a:t>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55562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2813" rtl="0" eaLnBrk="0" fontAlgn="base" latinLnBrk="0" hangingPunct="0">
              <a:lnSpc>
                <a:spcPct val="100000"/>
              </a:lnSpc>
              <a:spcBef>
                <a:spcPct val="0"/>
              </a:spcBef>
              <a:spcAft>
                <a:spcPct val="0"/>
              </a:spcAft>
              <a:buClrTx/>
              <a:buSzTx/>
              <a:buFontTx/>
              <a:buNone/>
              <a:tabLst/>
              <a:defRPr/>
            </a:pPr>
            <a:fld id="{8573C256-9F40-48CE-8ECF-F7C4D1BE0520}" type="slidenum">
              <a:rPr kumimoji="0" lang="en-US"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2813"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522616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D5931-BE33-4486-ABAB-3F9BEE03D4E9}"/>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E823EEF6-1A65-B11B-D81F-912C046F6052}"/>
              </a:ext>
            </a:extLst>
          </p:cNvPr>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marL="0" marR="0" lvl="0" indent="0" algn="r" defTabSz="896938" rtl="0" eaLnBrk="1" fontAlgn="base" latinLnBrk="0" hangingPunct="1">
              <a:lnSpc>
                <a:spcPct val="100000"/>
              </a:lnSpc>
              <a:spcBef>
                <a:spcPct val="0"/>
              </a:spcBef>
              <a:spcAft>
                <a:spcPct val="0"/>
              </a:spcAft>
              <a:buClrTx/>
              <a:buSzTx/>
              <a:buFontTx/>
              <a:buNone/>
              <a:tabLst/>
              <a:defRPr/>
            </a:pPr>
            <a:fld id="{AE548CB2-A9DD-4BD5-B095-6B4199256929}"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896938" rtl="0" eaLnBrk="1" fontAlgn="base" latinLnBrk="0" hangingPunct="1">
                <a:lnSpc>
                  <a:spcPct val="100000"/>
                </a:lnSpc>
                <a:spcBef>
                  <a:spcPct val="0"/>
                </a:spcBef>
                <a:spcAft>
                  <a:spcPct val="0"/>
                </a:spcAft>
                <a:buClrTx/>
                <a:buSzTx/>
                <a:buFontTx/>
                <a:buNone/>
                <a:tabLst/>
                <a:defRPr/>
              </a:pPr>
              <a:t>11</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7523" name="Rectangle 2">
            <a:extLst>
              <a:ext uri="{FF2B5EF4-FFF2-40B4-BE49-F238E27FC236}">
                <a16:creationId xmlns:a16="http://schemas.microsoft.com/office/drawing/2014/main" id="{A54FA1B8-49EC-DB3A-1B8D-3CA5A0769004}"/>
              </a:ext>
            </a:extLst>
          </p:cNvPr>
          <p:cNvSpPr>
            <a:spLocks noGrp="1" noRot="1" noChangeAspect="1" noChangeArrowheads="1" noTextEdit="1"/>
          </p:cNvSpPr>
          <p:nvPr>
            <p:ph type="sldImg"/>
          </p:nvPr>
        </p:nvSpPr>
        <p:spPr>
          <a:xfrm>
            <a:off x="-565150" y="930275"/>
            <a:ext cx="6186488" cy="4640263"/>
          </a:xfrm>
          <a:ln/>
        </p:spPr>
      </p:sp>
      <p:sp>
        <p:nvSpPr>
          <p:cNvPr id="107524" name="Rectangle 3">
            <a:extLst>
              <a:ext uri="{FF2B5EF4-FFF2-40B4-BE49-F238E27FC236}">
                <a16:creationId xmlns:a16="http://schemas.microsoft.com/office/drawing/2014/main" id="{2EBD39FA-8869-5749-8C0D-E0967BFFF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3596451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4166A-40F0-FE57-7361-4F288575D211}"/>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B1523F5E-E578-AD89-2160-227848FCF1FB}"/>
              </a:ext>
            </a:extLst>
          </p:cNvPr>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marL="0" marR="0" lvl="0" indent="0" algn="r" defTabSz="896938" rtl="0" eaLnBrk="1" fontAlgn="base" latinLnBrk="0" hangingPunct="1">
              <a:lnSpc>
                <a:spcPct val="100000"/>
              </a:lnSpc>
              <a:spcBef>
                <a:spcPct val="0"/>
              </a:spcBef>
              <a:spcAft>
                <a:spcPct val="0"/>
              </a:spcAft>
              <a:buClrTx/>
              <a:buSzTx/>
              <a:buFontTx/>
              <a:buNone/>
              <a:tabLst/>
              <a:defRPr/>
            </a:pPr>
            <a:fld id="{AE548CB2-A9DD-4BD5-B095-6B4199256929}"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896938" rtl="0" eaLnBrk="1" fontAlgn="base" latinLnBrk="0" hangingPunct="1">
                <a:lnSpc>
                  <a:spcPct val="100000"/>
                </a:lnSpc>
                <a:spcBef>
                  <a:spcPct val="0"/>
                </a:spcBef>
                <a:spcAft>
                  <a:spcPct val="0"/>
                </a:spcAft>
                <a:buClrTx/>
                <a:buSzTx/>
                <a:buFontTx/>
                <a:buNone/>
                <a:tabLst/>
                <a:defRPr/>
              </a:pPr>
              <a:t>12</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7523" name="Rectangle 2">
            <a:extLst>
              <a:ext uri="{FF2B5EF4-FFF2-40B4-BE49-F238E27FC236}">
                <a16:creationId xmlns:a16="http://schemas.microsoft.com/office/drawing/2014/main" id="{22FA663F-065D-CE54-6ED5-E3DA1CBFCF1D}"/>
              </a:ext>
            </a:extLst>
          </p:cNvPr>
          <p:cNvSpPr>
            <a:spLocks noGrp="1" noRot="1" noChangeAspect="1" noChangeArrowheads="1" noTextEdit="1"/>
          </p:cNvSpPr>
          <p:nvPr>
            <p:ph type="sldImg"/>
          </p:nvPr>
        </p:nvSpPr>
        <p:spPr>
          <a:xfrm>
            <a:off x="-565150" y="930275"/>
            <a:ext cx="6186488" cy="4640263"/>
          </a:xfrm>
          <a:ln/>
        </p:spPr>
      </p:sp>
      <p:sp>
        <p:nvSpPr>
          <p:cNvPr id="107524" name="Rectangle 3">
            <a:extLst>
              <a:ext uri="{FF2B5EF4-FFF2-40B4-BE49-F238E27FC236}">
                <a16:creationId xmlns:a16="http://schemas.microsoft.com/office/drawing/2014/main" id="{0093317C-749D-3843-658A-BEE1953E6F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82076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7F1F3575-C471-4CB0-93A4-898DE143930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828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7F1F3575-C471-4CB0-93A4-898DE143930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933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9B9138-DCC0-410B-97B1-2601E5521E46}" type="slidenum">
              <a:rPr kumimoji="0" lang="en-US" altLang="en-US" smtClean="0"/>
              <a:pPr>
                <a:spcBef>
                  <a:spcPct val="0"/>
                </a:spcBef>
              </a:pPr>
              <a:t>15</a:t>
            </a:fld>
            <a:endParaRPr kumimoji="0" lang="en-US" alt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1565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1pPr>
            <a:lvl2pPr marL="716115" indent="-275429"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2pPr>
            <a:lvl3pPr marL="1101715" indent="-220343"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3pPr>
            <a:lvl4pPr marL="1542401" indent="-220343"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4pPr>
            <a:lvl5pPr marL="1983087" indent="-220343"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5pPr>
            <a:lvl6pPr marL="2423773" indent="-220343" defTabSz="879842"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6pPr>
            <a:lvl7pPr marL="2864459" indent="-220343" defTabSz="879842"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7pPr>
            <a:lvl8pPr marL="3305145" indent="-220343" defTabSz="879842"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8pPr>
            <a:lvl9pPr marL="3745832" indent="-220343" defTabSz="879842"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34FF15C-B778-4417-949A-104D73D6F0AC}" type="slidenum">
              <a:rPr kumimoji="0" lang="en-US" altLang="en-US">
                <a:latin typeface="Arial" panose="020B0604020202020204" pitchFamily="34" charset="0"/>
              </a:rPr>
              <a:pPr>
                <a:spcBef>
                  <a:spcPct val="0"/>
                </a:spcBef>
              </a:pPr>
              <a:t>16</a:t>
            </a:fld>
            <a:endParaRPr kumimoji="0" lang="en-US" altLang="en-US">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eaLnBrk="1" hangingPunct="1"/>
            <a:r>
              <a:rPr lang="en-US" altLang="en-US">
                <a:ea typeface="ＭＳ Ｐゴシック" panose="020B0600070205080204" pitchFamily="34" charset="-128"/>
              </a:rPr>
              <a:t>Relate to SW engineering context</a:t>
            </a:r>
          </a:p>
        </p:txBody>
      </p:sp>
    </p:spTree>
    <p:extLst>
      <p:ext uri="{BB962C8B-B14F-4D97-AF65-F5344CB8AC3E}">
        <p14:creationId xmlns:p14="http://schemas.microsoft.com/office/powerpoint/2010/main" val="4004126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2813" rtl="0" eaLnBrk="0" fontAlgn="base" latinLnBrk="0" hangingPunct="0">
              <a:lnSpc>
                <a:spcPct val="100000"/>
              </a:lnSpc>
              <a:spcBef>
                <a:spcPct val="0"/>
              </a:spcBef>
              <a:spcAft>
                <a:spcPct val="0"/>
              </a:spcAft>
              <a:buClrTx/>
              <a:buSzTx/>
              <a:buFontTx/>
              <a:buNone/>
              <a:tabLst/>
              <a:defRPr/>
            </a:pPr>
            <a:fld id="{8573C256-9F40-48CE-8ECF-F7C4D1BE0520}" type="slidenum">
              <a:rPr kumimoji="0" lang="en-US"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2813"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133991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5EEF-C3EA-846C-FE14-0843859DC7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BB2D3-6B6E-DF46-3D0D-5D843AC69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F0938-CF0B-77DD-3723-3D8A07EC35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AA75C9-FE0D-7B05-3FB1-52440D5576C5}"/>
              </a:ext>
            </a:extLst>
          </p:cNvPr>
          <p:cNvSpPr>
            <a:spLocks noGrp="1"/>
          </p:cNvSpPr>
          <p:nvPr>
            <p:ph type="sldNum" sz="quarter" idx="10"/>
          </p:nvPr>
        </p:nvSpPr>
        <p:spPr/>
        <p:txBody>
          <a:bodyPr/>
          <a:lstStyle/>
          <a:p>
            <a:pPr marL="0" marR="0" lvl="0" indent="0" algn="r" defTabSz="912813" rtl="0" eaLnBrk="0" fontAlgn="base" latinLnBrk="0" hangingPunct="0">
              <a:lnSpc>
                <a:spcPct val="100000"/>
              </a:lnSpc>
              <a:spcBef>
                <a:spcPct val="0"/>
              </a:spcBef>
              <a:spcAft>
                <a:spcPct val="0"/>
              </a:spcAft>
              <a:buClrTx/>
              <a:buSzTx/>
              <a:buFontTx/>
              <a:buNone/>
              <a:tabLst/>
              <a:defRPr/>
            </a:pPr>
            <a:fld id="{8573C256-9F40-48CE-8ECF-F7C4D1BE0520}" type="slidenum">
              <a:rPr kumimoji="0" lang="en-US"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2813"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191156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9B9138-DCC0-410B-97B1-2601E5521E46}" type="slidenum">
              <a:rPr kumimoji="0" lang="en-US" altLang="en-US" smtClean="0"/>
              <a:pPr>
                <a:spcBef>
                  <a:spcPct val="0"/>
                </a:spcBef>
              </a:pPr>
              <a:t>19</a:t>
            </a:fld>
            <a:endParaRPr kumimoji="0" lang="en-US" alt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7565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9B9138-DCC0-410B-97B1-2601E5521E46}" type="slidenum">
              <a:rPr kumimoji="0" lang="en-US" altLang="en-US" smtClean="0"/>
              <a:pPr>
                <a:spcBef>
                  <a:spcPct val="0"/>
                </a:spcBef>
              </a:pPr>
              <a:t>2</a:t>
            </a:fld>
            <a:endParaRPr kumimoji="0" lang="en-US" alt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4004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02D0B-A434-C17B-DEA4-C67CAAB937F4}"/>
            </a:ext>
          </a:extLst>
        </p:cNvPr>
        <p:cNvGrpSpPr/>
        <p:nvPr/>
      </p:nvGrpSpPr>
      <p:grpSpPr>
        <a:xfrm>
          <a:off x="0" y="0"/>
          <a:ext cx="0" cy="0"/>
          <a:chOff x="0" y="0"/>
          <a:chExt cx="0" cy="0"/>
        </a:xfrm>
      </p:grpSpPr>
      <p:sp>
        <p:nvSpPr>
          <p:cNvPr id="76802" name="Rectangle 7">
            <a:extLst>
              <a:ext uri="{FF2B5EF4-FFF2-40B4-BE49-F238E27FC236}">
                <a16:creationId xmlns:a16="http://schemas.microsoft.com/office/drawing/2014/main" id="{A6461EC0-1186-BC7F-A9CF-7A14BA7C74E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009B9138-DCC0-410B-97B1-2601E5521E4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 name="Notes Placeholder 1">
            <a:extLst>
              <a:ext uri="{FF2B5EF4-FFF2-40B4-BE49-F238E27FC236}">
                <a16:creationId xmlns:a16="http://schemas.microsoft.com/office/drawing/2014/main" id="{0E58EBCB-DBB7-1238-0E9E-1829D80DE38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2598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47631-194B-F8EB-8583-D9D4B7F1C919}"/>
            </a:ext>
          </a:extLst>
        </p:cNvPr>
        <p:cNvGrpSpPr/>
        <p:nvPr/>
      </p:nvGrpSpPr>
      <p:grpSpPr>
        <a:xfrm>
          <a:off x="0" y="0"/>
          <a:ext cx="0" cy="0"/>
          <a:chOff x="0" y="0"/>
          <a:chExt cx="0" cy="0"/>
        </a:xfrm>
      </p:grpSpPr>
      <p:sp>
        <p:nvSpPr>
          <p:cNvPr id="76802" name="Rectangle 7">
            <a:extLst>
              <a:ext uri="{FF2B5EF4-FFF2-40B4-BE49-F238E27FC236}">
                <a16:creationId xmlns:a16="http://schemas.microsoft.com/office/drawing/2014/main" id="{6EDA5103-DFA6-5B7C-87F0-FA5CC5F88C7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009B9138-DCC0-410B-97B1-2601E5521E4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 name="Notes Placeholder 1">
            <a:extLst>
              <a:ext uri="{FF2B5EF4-FFF2-40B4-BE49-F238E27FC236}">
                <a16:creationId xmlns:a16="http://schemas.microsoft.com/office/drawing/2014/main" id="{F6320852-1BFC-BF6B-E7A6-E72199D22E2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0102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AE548CB2-A9DD-4BD5-B095-6B4199256929}" type="slidenum">
              <a:rPr lang="en-US" altLang="en-US" sz="1400"/>
              <a:pPr algn="r" eaLnBrk="1" hangingPunct="1">
                <a:spcBef>
                  <a:spcPct val="0"/>
                </a:spcBef>
              </a:pPr>
              <a:t>22</a:t>
            </a:fld>
            <a:endParaRPr lang="en-US" altLang="en-US" sz="1400"/>
          </a:p>
        </p:txBody>
      </p:sp>
      <p:sp>
        <p:nvSpPr>
          <p:cNvPr id="107523" name="Rectangle 2"/>
          <p:cNvSpPr>
            <a:spLocks noGrp="1" noRot="1" noChangeAspect="1" noChangeArrowheads="1" noTextEdit="1"/>
          </p:cNvSpPr>
          <p:nvPr>
            <p:ph type="sldImg"/>
          </p:nvPr>
        </p:nvSpPr>
        <p:spPr>
          <a:xfrm>
            <a:off x="-565150" y="930275"/>
            <a:ext cx="6186488" cy="4640263"/>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3849659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B0E54-90FB-3831-F6AC-57A90C8C3ED5}"/>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76EEE593-659B-6F0A-4F52-931D16B32A38}"/>
              </a:ext>
            </a:extLst>
          </p:cNvPr>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marL="0" marR="0" lvl="0" indent="0" algn="r" defTabSz="896938" rtl="0" eaLnBrk="1" fontAlgn="base" latinLnBrk="0" hangingPunct="1">
              <a:lnSpc>
                <a:spcPct val="100000"/>
              </a:lnSpc>
              <a:spcBef>
                <a:spcPct val="0"/>
              </a:spcBef>
              <a:spcAft>
                <a:spcPct val="0"/>
              </a:spcAft>
              <a:buClrTx/>
              <a:buSzTx/>
              <a:buFontTx/>
              <a:buNone/>
              <a:tabLst/>
              <a:defRPr/>
            </a:pPr>
            <a:fld id="{AE548CB2-A9DD-4BD5-B095-6B4199256929}"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896938" rtl="0" eaLnBrk="1" fontAlgn="base" latinLnBrk="0" hangingPunct="1">
                <a:lnSpc>
                  <a:spcPct val="100000"/>
                </a:lnSpc>
                <a:spcBef>
                  <a:spcPct val="0"/>
                </a:spcBef>
                <a:spcAft>
                  <a:spcPct val="0"/>
                </a:spcAft>
                <a:buClrTx/>
                <a:buSzTx/>
                <a:buFontTx/>
                <a:buNone/>
                <a:tabLst/>
                <a:defRPr/>
              </a:pPr>
              <a:t>23</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7523" name="Rectangle 2">
            <a:extLst>
              <a:ext uri="{FF2B5EF4-FFF2-40B4-BE49-F238E27FC236}">
                <a16:creationId xmlns:a16="http://schemas.microsoft.com/office/drawing/2014/main" id="{9636B707-E98E-E7B1-7B15-7DB67F257CD6}"/>
              </a:ext>
            </a:extLst>
          </p:cNvPr>
          <p:cNvSpPr>
            <a:spLocks noGrp="1" noRot="1" noChangeAspect="1" noChangeArrowheads="1" noTextEdit="1"/>
          </p:cNvSpPr>
          <p:nvPr>
            <p:ph type="sldImg"/>
          </p:nvPr>
        </p:nvSpPr>
        <p:spPr>
          <a:xfrm>
            <a:off x="-565150" y="930275"/>
            <a:ext cx="6186488" cy="4640263"/>
          </a:xfrm>
          <a:ln/>
        </p:spPr>
      </p:sp>
      <p:sp>
        <p:nvSpPr>
          <p:cNvPr id="107524" name="Rectangle 3">
            <a:extLst>
              <a:ext uri="{FF2B5EF4-FFF2-40B4-BE49-F238E27FC236}">
                <a16:creationId xmlns:a16="http://schemas.microsoft.com/office/drawing/2014/main" id="{50353670-85A5-CC2F-1AC0-F1957A5326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504899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2C5DD-87E5-1BB1-EE2D-7A7FA6C76CAE}"/>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C39A6D32-374E-21CE-9159-0F326FDB2C9D}"/>
              </a:ext>
            </a:extLst>
          </p:cNvPr>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marL="0" marR="0" lvl="0" indent="0" algn="r" defTabSz="896938" rtl="0" eaLnBrk="1" fontAlgn="base" latinLnBrk="0" hangingPunct="1">
              <a:lnSpc>
                <a:spcPct val="100000"/>
              </a:lnSpc>
              <a:spcBef>
                <a:spcPct val="0"/>
              </a:spcBef>
              <a:spcAft>
                <a:spcPct val="0"/>
              </a:spcAft>
              <a:buClrTx/>
              <a:buSzTx/>
              <a:buFontTx/>
              <a:buNone/>
              <a:tabLst/>
              <a:defRPr/>
            </a:pPr>
            <a:fld id="{AE548CB2-A9DD-4BD5-B095-6B4199256929}"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896938" rtl="0" eaLnBrk="1" fontAlgn="base" latinLnBrk="0" hangingPunct="1">
                <a:lnSpc>
                  <a:spcPct val="100000"/>
                </a:lnSpc>
                <a:spcBef>
                  <a:spcPct val="0"/>
                </a:spcBef>
                <a:spcAft>
                  <a:spcPct val="0"/>
                </a:spcAft>
                <a:buClrTx/>
                <a:buSzTx/>
                <a:buFontTx/>
                <a:buNone/>
                <a:tabLst/>
                <a:defRPr/>
              </a:pPr>
              <a:t>24</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7523" name="Rectangle 2">
            <a:extLst>
              <a:ext uri="{FF2B5EF4-FFF2-40B4-BE49-F238E27FC236}">
                <a16:creationId xmlns:a16="http://schemas.microsoft.com/office/drawing/2014/main" id="{49B43759-A207-AC2B-D977-D382D6E2AC59}"/>
              </a:ext>
            </a:extLst>
          </p:cNvPr>
          <p:cNvSpPr>
            <a:spLocks noGrp="1" noRot="1" noChangeAspect="1" noChangeArrowheads="1" noTextEdit="1"/>
          </p:cNvSpPr>
          <p:nvPr>
            <p:ph type="sldImg"/>
          </p:nvPr>
        </p:nvSpPr>
        <p:spPr>
          <a:xfrm>
            <a:off x="-565150" y="930275"/>
            <a:ext cx="6186488" cy="4640263"/>
          </a:xfrm>
          <a:ln/>
        </p:spPr>
      </p:sp>
      <p:sp>
        <p:nvSpPr>
          <p:cNvPr id="107524" name="Rectangle 3">
            <a:extLst>
              <a:ext uri="{FF2B5EF4-FFF2-40B4-BE49-F238E27FC236}">
                <a16:creationId xmlns:a16="http://schemas.microsoft.com/office/drawing/2014/main" id="{07406549-6001-1EBE-3FFF-6831A86102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3431525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A9777-F6A5-12B4-67CE-5650509BFE1D}"/>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FDD73217-FB18-6CB5-5110-390307A03B55}"/>
              </a:ext>
            </a:extLst>
          </p:cNvPr>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marL="0" marR="0" lvl="0" indent="0" algn="r" defTabSz="896938" rtl="0" eaLnBrk="1" fontAlgn="base" latinLnBrk="0" hangingPunct="1">
              <a:lnSpc>
                <a:spcPct val="100000"/>
              </a:lnSpc>
              <a:spcBef>
                <a:spcPct val="0"/>
              </a:spcBef>
              <a:spcAft>
                <a:spcPct val="0"/>
              </a:spcAft>
              <a:buClrTx/>
              <a:buSzTx/>
              <a:buFontTx/>
              <a:buNone/>
              <a:tabLst/>
              <a:defRPr/>
            </a:pPr>
            <a:fld id="{AE548CB2-A9DD-4BD5-B095-6B4199256929}"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896938" rtl="0" eaLnBrk="1" fontAlgn="base" latinLnBrk="0" hangingPunct="1">
                <a:lnSpc>
                  <a:spcPct val="100000"/>
                </a:lnSpc>
                <a:spcBef>
                  <a:spcPct val="0"/>
                </a:spcBef>
                <a:spcAft>
                  <a:spcPct val="0"/>
                </a:spcAft>
                <a:buClrTx/>
                <a:buSzTx/>
                <a:buFontTx/>
                <a:buNone/>
                <a:tabLst/>
                <a:defRPr/>
              </a:pPr>
              <a:t>25</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7523" name="Rectangle 2">
            <a:extLst>
              <a:ext uri="{FF2B5EF4-FFF2-40B4-BE49-F238E27FC236}">
                <a16:creationId xmlns:a16="http://schemas.microsoft.com/office/drawing/2014/main" id="{9961F2A8-20F5-D45B-D2DC-37F8444BCFA7}"/>
              </a:ext>
            </a:extLst>
          </p:cNvPr>
          <p:cNvSpPr>
            <a:spLocks noGrp="1" noRot="1" noChangeAspect="1" noChangeArrowheads="1" noTextEdit="1"/>
          </p:cNvSpPr>
          <p:nvPr>
            <p:ph type="sldImg"/>
          </p:nvPr>
        </p:nvSpPr>
        <p:spPr>
          <a:xfrm>
            <a:off x="-565150" y="930275"/>
            <a:ext cx="6186488" cy="4640263"/>
          </a:xfrm>
          <a:ln/>
        </p:spPr>
      </p:sp>
      <p:sp>
        <p:nvSpPr>
          <p:cNvPr id="107524" name="Rectangle 3">
            <a:extLst>
              <a:ext uri="{FF2B5EF4-FFF2-40B4-BE49-F238E27FC236}">
                <a16:creationId xmlns:a16="http://schemas.microsoft.com/office/drawing/2014/main" id="{1CEB798F-7720-34BA-B46C-A9CF63449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2631118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5A0CF-A1BE-712B-1F2F-D113DFD936FB}"/>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45E054DE-9212-DB58-01D8-EC8BBC03B698}"/>
              </a:ext>
            </a:extLst>
          </p:cNvPr>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marL="0" marR="0" lvl="0" indent="0" algn="r" defTabSz="896938" rtl="0" eaLnBrk="1" fontAlgn="base" latinLnBrk="0" hangingPunct="1">
              <a:lnSpc>
                <a:spcPct val="100000"/>
              </a:lnSpc>
              <a:spcBef>
                <a:spcPct val="0"/>
              </a:spcBef>
              <a:spcAft>
                <a:spcPct val="0"/>
              </a:spcAft>
              <a:buClrTx/>
              <a:buSzTx/>
              <a:buFontTx/>
              <a:buNone/>
              <a:tabLst/>
              <a:defRPr/>
            </a:pPr>
            <a:fld id="{AE548CB2-A9DD-4BD5-B095-6B4199256929}"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896938" rtl="0" eaLnBrk="1" fontAlgn="base" latinLnBrk="0" hangingPunct="1">
                <a:lnSpc>
                  <a:spcPct val="100000"/>
                </a:lnSpc>
                <a:spcBef>
                  <a:spcPct val="0"/>
                </a:spcBef>
                <a:spcAft>
                  <a:spcPct val="0"/>
                </a:spcAft>
                <a:buClrTx/>
                <a:buSzTx/>
                <a:buFontTx/>
                <a:buNone/>
                <a:tabLst/>
                <a:defRPr/>
              </a:pPr>
              <a:t>26</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7523" name="Rectangle 2">
            <a:extLst>
              <a:ext uri="{FF2B5EF4-FFF2-40B4-BE49-F238E27FC236}">
                <a16:creationId xmlns:a16="http://schemas.microsoft.com/office/drawing/2014/main" id="{2597CC92-EC71-0E6F-1294-2EB66CFF4B95}"/>
              </a:ext>
            </a:extLst>
          </p:cNvPr>
          <p:cNvSpPr>
            <a:spLocks noGrp="1" noRot="1" noChangeAspect="1" noChangeArrowheads="1" noTextEdit="1"/>
          </p:cNvSpPr>
          <p:nvPr>
            <p:ph type="sldImg"/>
          </p:nvPr>
        </p:nvSpPr>
        <p:spPr>
          <a:xfrm>
            <a:off x="-565150" y="930275"/>
            <a:ext cx="6186488" cy="4640263"/>
          </a:xfrm>
          <a:ln/>
        </p:spPr>
      </p:sp>
      <p:sp>
        <p:nvSpPr>
          <p:cNvPr id="107524" name="Rectangle 3">
            <a:extLst>
              <a:ext uri="{FF2B5EF4-FFF2-40B4-BE49-F238E27FC236}">
                <a16:creationId xmlns:a16="http://schemas.microsoft.com/office/drawing/2014/main" id="{A3ABEA87-89FA-8088-854C-FA4C82D33D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4253532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5B31E-2C86-DFF8-3FF7-F00B25C0F227}"/>
            </a:ext>
          </a:extLst>
        </p:cNvPr>
        <p:cNvGrpSpPr/>
        <p:nvPr/>
      </p:nvGrpSpPr>
      <p:grpSpPr>
        <a:xfrm>
          <a:off x="0" y="0"/>
          <a:ext cx="0" cy="0"/>
          <a:chOff x="0" y="0"/>
          <a:chExt cx="0" cy="0"/>
        </a:xfrm>
      </p:grpSpPr>
      <p:sp>
        <p:nvSpPr>
          <p:cNvPr id="15362" name="Rectangle 7">
            <a:extLst>
              <a:ext uri="{FF2B5EF4-FFF2-40B4-BE49-F238E27FC236}">
                <a16:creationId xmlns:a16="http://schemas.microsoft.com/office/drawing/2014/main" id="{D7195E79-3515-52F0-AAED-00994926DE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32326" indent="-281664">
              <a:defRPr sz="2500">
                <a:solidFill>
                  <a:schemeClr val="tx1"/>
                </a:solidFill>
                <a:latin typeface="Times New Roman" pitchFamily="18" charset="0"/>
              </a:defRPr>
            </a:lvl2pPr>
            <a:lvl3pPr marL="1126655" indent="-225331">
              <a:defRPr sz="2500">
                <a:solidFill>
                  <a:schemeClr val="tx1"/>
                </a:solidFill>
                <a:latin typeface="Times New Roman" pitchFamily="18" charset="0"/>
              </a:defRPr>
            </a:lvl3pPr>
            <a:lvl4pPr marL="1577317" indent="-225331">
              <a:defRPr sz="2500">
                <a:solidFill>
                  <a:schemeClr val="tx1"/>
                </a:solidFill>
                <a:latin typeface="Times New Roman" pitchFamily="18" charset="0"/>
              </a:defRPr>
            </a:lvl4pPr>
            <a:lvl5pPr marL="2027979" indent="-225331">
              <a:defRPr sz="2500">
                <a:solidFill>
                  <a:schemeClr val="tx1"/>
                </a:solidFill>
                <a:latin typeface="Times New Roman" pitchFamily="18" charset="0"/>
              </a:defRPr>
            </a:lvl5pPr>
            <a:lvl6pPr marL="2478641" indent="-225331" eaLnBrk="0" fontAlgn="base" hangingPunct="0">
              <a:spcBef>
                <a:spcPct val="0"/>
              </a:spcBef>
              <a:spcAft>
                <a:spcPct val="0"/>
              </a:spcAft>
              <a:defRPr sz="2500">
                <a:solidFill>
                  <a:schemeClr val="tx1"/>
                </a:solidFill>
                <a:latin typeface="Times New Roman" pitchFamily="18" charset="0"/>
              </a:defRPr>
            </a:lvl6pPr>
            <a:lvl7pPr marL="2929303" indent="-225331" eaLnBrk="0" fontAlgn="base" hangingPunct="0">
              <a:spcBef>
                <a:spcPct val="0"/>
              </a:spcBef>
              <a:spcAft>
                <a:spcPct val="0"/>
              </a:spcAft>
              <a:defRPr sz="2500">
                <a:solidFill>
                  <a:schemeClr val="tx1"/>
                </a:solidFill>
                <a:latin typeface="Times New Roman" pitchFamily="18" charset="0"/>
              </a:defRPr>
            </a:lvl7pPr>
            <a:lvl8pPr marL="3379965" indent="-225331" eaLnBrk="0" fontAlgn="base" hangingPunct="0">
              <a:spcBef>
                <a:spcPct val="0"/>
              </a:spcBef>
              <a:spcAft>
                <a:spcPct val="0"/>
              </a:spcAft>
              <a:defRPr sz="2500">
                <a:solidFill>
                  <a:schemeClr val="tx1"/>
                </a:solidFill>
                <a:latin typeface="Times New Roman" pitchFamily="18" charset="0"/>
              </a:defRPr>
            </a:lvl8pPr>
            <a:lvl9pPr marL="3830627" indent="-225331" eaLnBrk="0" fontAlgn="base" hangingPunct="0">
              <a:spcBef>
                <a:spcPct val="0"/>
              </a:spcBef>
              <a:spcAft>
                <a:spcPct val="0"/>
              </a:spcAft>
              <a:defRPr sz="2500">
                <a:solidFill>
                  <a:schemeClr val="tx1"/>
                </a:solidFill>
                <a:latin typeface="Times New Roman" pitchFamily="18" charset="0"/>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F520123C-1F9E-4A89-96AC-28BC228381C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2813"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a:extLst>
              <a:ext uri="{FF2B5EF4-FFF2-40B4-BE49-F238E27FC236}">
                <a16:creationId xmlns:a16="http://schemas.microsoft.com/office/drawing/2014/main" id="{A9C19E99-5886-8A99-A1E7-9AE68C12F8E6}"/>
              </a:ext>
            </a:extLst>
          </p:cNvPr>
          <p:cNvSpPr>
            <a:spLocks noGrp="1" noRot="1" noChangeAspect="1" noChangeArrowheads="1" noTextEdit="1"/>
          </p:cNvSpPr>
          <p:nvPr>
            <p:ph type="sldImg"/>
          </p:nvPr>
        </p:nvSpPr>
        <p:spPr>
          <a:xfrm>
            <a:off x="1143000" y="685800"/>
            <a:ext cx="4570413" cy="3429000"/>
          </a:xfrm>
          <a:ln/>
        </p:spPr>
      </p:sp>
      <p:sp>
        <p:nvSpPr>
          <p:cNvPr id="15364" name="Rectangle 3">
            <a:extLst>
              <a:ext uri="{FF2B5EF4-FFF2-40B4-BE49-F238E27FC236}">
                <a16:creationId xmlns:a16="http://schemas.microsoft.com/office/drawing/2014/main" id="{13C50515-F0E8-E55E-32C5-A930932FC4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charset="0"/>
            </a:endParaRPr>
          </a:p>
        </p:txBody>
      </p:sp>
    </p:spTree>
    <p:extLst>
      <p:ext uri="{BB962C8B-B14F-4D97-AF65-F5344CB8AC3E}">
        <p14:creationId xmlns:p14="http://schemas.microsoft.com/office/powerpoint/2010/main" val="2885696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7131C-0811-EA45-24B9-CF6184920549}"/>
            </a:ext>
          </a:extLst>
        </p:cNvPr>
        <p:cNvGrpSpPr/>
        <p:nvPr/>
      </p:nvGrpSpPr>
      <p:grpSpPr>
        <a:xfrm>
          <a:off x="0" y="0"/>
          <a:ext cx="0" cy="0"/>
          <a:chOff x="0" y="0"/>
          <a:chExt cx="0" cy="0"/>
        </a:xfrm>
      </p:grpSpPr>
      <p:sp>
        <p:nvSpPr>
          <p:cNvPr id="15362" name="Rectangle 7">
            <a:extLst>
              <a:ext uri="{FF2B5EF4-FFF2-40B4-BE49-F238E27FC236}">
                <a16:creationId xmlns:a16="http://schemas.microsoft.com/office/drawing/2014/main" id="{D064CF03-277E-B4B8-EC10-462D698433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32326" indent="-281664">
              <a:defRPr sz="2500">
                <a:solidFill>
                  <a:schemeClr val="tx1"/>
                </a:solidFill>
                <a:latin typeface="Times New Roman" pitchFamily="18" charset="0"/>
              </a:defRPr>
            </a:lvl2pPr>
            <a:lvl3pPr marL="1126655" indent="-225331">
              <a:defRPr sz="2500">
                <a:solidFill>
                  <a:schemeClr val="tx1"/>
                </a:solidFill>
                <a:latin typeface="Times New Roman" pitchFamily="18" charset="0"/>
              </a:defRPr>
            </a:lvl3pPr>
            <a:lvl4pPr marL="1577317" indent="-225331">
              <a:defRPr sz="2500">
                <a:solidFill>
                  <a:schemeClr val="tx1"/>
                </a:solidFill>
                <a:latin typeface="Times New Roman" pitchFamily="18" charset="0"/>
              </a:defRPr>
            </a:lvl4pPr>
            <a:lvl5pPr marL="2027979" indent="-225331">
              <a:defRPr sz="2500">
                <a:solidFill>
                  <a:schemeClr val="tx1"/>
                </a:solidFill>
                <a:latin typeface="Times New Roman" pitchFamily="18" charset="0"/>
              </a:defRPr>
            </a:lvl5pPr>
            <a:lvl6pPr marL="2478641" indent="-225331" eaLnBrk="0" fontAlgn="base" hangingPunct="0">
              <a:spcBef>
                <a:spcPct val="0"/>
              </a:spcBef>
              <a:spcAft>
                <a:spcPct val="0"/>
              </a:spcAft>
              <a:defRPr sz="2500">
                <a:solidFill>
                  <a:schemeClr val="tx1"/>
                </a:solidFill>
                <a:latin typeface="Times New Roman" pitchFamily="18" charset="0"/>
              </a:defRPr>
            </a:lvl6pPr>
            <a:lvl7pPr marL="2929303" indent="-225331" eaLnBrk="0" fontAlgn="base" hangingPunct="0">
              <a:spcBef>
                <a:spcPct val="0"/>
              </a:spcBef>
              <a:spcAft>
                <a:spcPct val="0"/>
              </a:spcAft>
              <a:defRPr sz="2500">
                <a:solidFill>
                  <a:schemeClr val="tx1"/>
                </a:solidFill>
                <a:latin typeface="Times New Roman" pitchFamily="18" charset="0"/>
              </a:defRPr>
            </a:lvl7pPr>
            <a:lvl8pPr marL="3379965" indent="-225331" eaLnBrk="0" fontAlgn="base" hangingPunct="0">
              <a:spcBef>
                <a:spcPct val="0"/>
              </a:spcBef>
              <a:spcAft>
                <a:spcPct val="0"/>
              </a:spcAft>
              <a:defRPr sz="2500">
                <a:solidFill>
                  <a:schemeClr val="tx1"/>
                </a:solidFill>
                <a:latin typeface="Times New Roman" pitchFamily="18" charset="0"/>
              </a:defRPr>
            </a:lvl8pPr>
            <a:lvl9pPr marL="3830627" indent="-225331" eaLnBrk="0" fontAlgn="base" hangingPunct="0">
              <a:spcBef>
                <a:spcPct val="0"/>
              </a:spcBef>
              <a:spcAft>
                <a:spcPct val="0"/>
              </a:spcAft>
              <a:defRPr sz="2500">
                <a:solidFill>
                  <a:schemeClr val="tx1"/>
                </a:solidFill>
                <a:latin typeface="Times New Roman" pitchFamily="18" charset="0"/>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F520123C-1F9E-4A89-96AC-28BC228381C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2813"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363" name="Rectangle 2">
            <a:extLst>
              <a:ext uri="{FF2B5EF4-FFF2-40B4-BE49-F238E27FC236}">
                <a16:creationId xmlns:a16="http://schemas.microsoft.com/office/drawing/2014/main" id="{07A8EA6A-D30D-1414-6E9A-B11501533593}"/>
              </a:ext>
            </a:extLst>
          </p:cNvPr>
          <p:cNvSpPr>
            <a:spLocks noGrp="1" noRot="1" noChangeAspect="1" noChangeArrowheads="1" noTextEdit="1"/>
          </p:cNvSpPr>
          <p:nvPr>
            <p:ph type="sldImg"/>
          </p:nvPr>
        </p:nvSpPr>
        <p:spPr>
          <a:xfrm>
            <a:off x="1143000" y="685800"/>
            <a:ext cx="4570413" cy="3429000"/>
          </a:xfrm>
          <a:ln/>
        </p:spPr>
      </p:sp>
      <p:sp>
        <p:nvSpPr>
          <p:cNvPr id="15364" name="Rectangle 3">
            <a:extLst>
              <a:ext uri="{FF2B5EF4-FFF2-40B4-BE49-F238E27FC236}">
                <a16:creationId xmlns:a16="http://schemas.microsoft.com/office/drawing/2014/main" id="{86070802-DF6B-0BDC-FFA7-5932F17DD2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charset="0"/>
            </a:endParaRPr>
          </a:p>
        </p:txBody>
      </p:sp>
    </p:spTree>
    <p:extLst>
      <p:ext uri="{BB962C8B-B14F-4D97-AF65-F5344CB8AC3E}">
        <p14:creationId xmlns:p14="http://schemas.microsoft.com/office/powerpoint/2010/main" val="9615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32326" indent="-281664">
              <a:defRPr sz="2500">
                <a:solidFill>
                  <a:schemeClr val="tx1"/>
                </a:solidFill>
                <a:latin typeface="Times New Roman" pitchFamily="18" charset="0"/>
              </a:defRPr>
            </a:lvl2pPr>
            <a:lvl3pPr marL="1126655" indent="-225331">
              <a:defRPr sz="2500">
                <a:solidFill>
                  <a:schemeClr val="tx1"/>
                </a:solidFill>
                <a:latin typeface="Times New Roman" pitchFamily="18" charset="0"/>
              </a:defRPr>
            </a:lvl3pPr>
            <a:lvl4pPr marL="1577317" indent="-225331">
              <a:defRPr sz="2500">
                <a:solidFill>
                  <a:schemeClr val="tx1"/>
                </a:solidFill>
                <a:latin typeface="Times New Roman" pitchFamily="18" charset="0"/>
              </a:defRPr>
            </a:lvl4pPr>
            <a:lvl5pPr marL="2027979" indent="-225331">
              <a:defRPr sz="2500">
                <a:solidFill>
                  <a:schemeClr val="tx1"/>
                </a:solidFill>
                <a:latin typeface="Times New Roman" pitchFamily="18" charset="0"/>
              </a:defRPr>
            </a:lvl5pPr>
            <a:lvl6pPr marL="2478641" indent="-225331" eaLnBrk="0" fontAlgn="base" hangingPunct="0">
              <a:spcBef>
                <a:spcPct val="0"/>
              </a:spcBef>
              <a:spcAft>
                <a:spcPct val="0"/>
              </a:spcAft>
              <a:defRPr sz="2500">
                <a:solidFill>
                  <a:schemeClr val="tx1"/>
                </a:solidFill>
                <a:latin typeface="Times New Roman" pitchFamily="18" charset="0"/>
              </a:defRPr>
            </a:lvl6pPr>
            <a:lvl7pPr marL="2929303" indent="-225331" eaLnBrk="0" fontAlgn="base" hangingPunct="0">
              <a:spcBef>
                <a:spcPct val="0"/>
              </a:spcBef>
              <a:spcAft>
                <a:spcPct val="0"/>
              </a:spcAft>
              <a:defRPr sz="2500">
                <a:solidFill>
                  <a:schemeClr val="tx1"/>
                </a:solidFill>
                <a:latin typeface="Times New Roman" pitchFamily="18" charset="0"/>
              </a:defRPr>
            </a:lvl7pPr>
            <a:lvl8pPr marL="3379965" indent="-225331" eaLnBrk="0" fontAlgn="base" hangingPunct="0">
              <a:spcBef>
                <a:spcPct val="0"/>
              </a:spcBef>
              <a:spcAft>
                <a:spcPct val="0"/>
              </a:spcAft>
              <a:defRPr sz="2500">
                <a:solidFill>
                  <a:schemeClr val="tx1"/>
                </a:solidFill>
                <a:latin typeface="Times New Roman" pitchFamily="18" charset="0"/>
              </a:defRPr>
            </a:lvl8pPr>
            <a:lvl9pPr marL="3830627" indent="-225331" eaLnBrk="0" fontAlgn="base" hangingPunct="0">
              <a:spcBef>
                <a:spcPct val="0"/>
              </a:spcBef>
              <a:spcAft>
                <a:spcPct val="0"/>
              </a:spcAft>
              <a:defRPr sz="2500">
                <a:solidFill>
                  <a:schemeClr val="tx1"/>
                </a:solidFill>
                <a:latin typeface="Times New Roman" pitchFamily="18" charset="0"/>
              </a:defRPr>
            </a:lvl9pPr>
          </a:lstStyle>
          <a:p>
            <a:fld id="{F520123C-1F9E-4A89-96AC-28BC228381C3}" type="slidenum">
              <a:rPr lang="en-US" sz="1200">
                <a:latin typeface="Arial" charset="0"/>
              </a:rPr>
              <a:pPr/>
              <a:t>31</a:t>
            </a:fld>
            <a:endParaRPr lang="en-US" sz="1200">
              <a:latin typeface="Arial" charset="0"/>
            </a:endParaRPr>
          </a:p>
        </p:txBody>
      </p:sp>
      <p:sp>
        <p:nvSpPr>
          <p:cNvPr id="15363" name="Rectangle 2"/>
          <p:cNvSpPr>
            <a:spLocks noGrp="1" noRot="1" noChangeAspect="1" noChangeArrowheads="1" noTextEdit="1"/>
          </p:cNvSpPr>
          <p:nvPr>
            <p:ph type="sldImg"/>
          </p:nvPr>
        </p:nvSpPr>
        <p:spPr>
          <a:xfrm>
            <a:off x="1143000" y="685800"/>
            <a:ext cx="4570413" cy="34290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charset="0"/>
            </a:endParaRPr>
          </a:p>
        </p:txBody>
      </p:sp>
    </p:spTree>
    <p:extLst>
      <p:ext uri="{BB962C8B-B14F-4D97-AF65-F5344CB8AC3E}">
        <p14:creationId xmlns:p14="http://schemas.microsoft.com/office/powerpoint/2010/main" val="398135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81C6B-4722-C9BC-9BBA-86468965AE3C}"/>
            </a:ext>
          </a:extLst>
        </p:cNvPr>
        <p:cNvGrpSpPr/>
        <p:nvPr/>
      </p:nvGrpSpPr>
      <p:grpSpPr>
        <a:xfrm>
          <a:off x="0" y="0"/>
          <a:ext cx="0" cy="0"/>
          <a:chOff x="0" y="0"/>
          <a:chExt cx="0" cy="0"/>
        </a:xfrm>
      </p:grpSpPr>
      <p:sp>
        <p:nvSpPr>
          <p:cNvPr id="76802" name="Rectangle 7">
            <a:extLst>
              <a:ext uri="{FF2B5EF4-FFF2-40B4-BE49-F238E27FC236}">
                <a16:creationId xmlns:a16="http://schemas.microsoft.com/office/drawing/2014/main" id="{F508B0C6-3832-B6B8-717B-CC7706CE782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009B9138-DCC0-410B-97B1-2601E5521E4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 name="Notes Placeholder 1">
            <a:extLst>
              <a:ext uri="{FF2B5EF4-FFF2-40B4-BE49-F238E27FC236}">
                <a16:creationId xmlns:a16="http://schemas.microsoft.com/office/drawing/2014/main" id="{2AF34809-7896-6624-8653-12B89618A64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4252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9B9138-DCC0-410B-97B1-2601E5521E46}" type="slidenum">
              <a:rPr kumimoji="0" lang="en-US" altLang="en-US" smtClean="0"/>
              <a:pPr>
                <a:spcBef>
                  <a:spcPct val="0"/>
                </a:spcBef>
              </a:pPr>
              <a:t>32</a:t>
            </a:fld>
            <a:endParaRPr kumimoji="0" lang="en-US" alt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78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9B9138-DCC0-410B-97B1-2601E5521E46}" type="slidenum">
              <a:rPr kumimoji="0" lang="en-US" altLang="en-US" smtClean="0"/>
              <a:pPr>
                <a:spcBef>
                  <a:spcPct val="0"/>
                </a:spcBef>
              </a:pPr>
              <a:t>33</a:t>
            </a:fld>
            <a:endParaRPr kumimoji="0" lang="en-US" alt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7950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AE548CB2-A9DD-4BD5-B095-6B4199256929}" type="slidenum">
              <a:rPr lang="en-US" altLang="en-US" sz="1400"/>
              <a:pPr algn="r" eaLnBrk="1" hangingPunct="1">
                <a:spcBef>
                  <a:spcPct val="0"/>
                </a:spcBef>
              </a:pPr>
              <a:t>34</a:t>
            </a:fld>
            <a:endParaRPr lang="en-US" altLang="en-US" sz="1400"/>
          </a:p>
        </p:txBody>
      </p:sp>
      <p:sp>
        <p:nvSpPr>
          <p:cNvPr id="107523" name="Rectangle 2"/>
          <p:cNvSpPr>
            <a:spLocks noGrp="1" noRot="1" noChangeAspect="1" noChangeArrowheads="1" noTextEdit="1"/>
          </p:cNvSpPr>
          <p:nvPr>
            <p:ph type="sldImg"/>
          </p:nvPr>
        </p:nvSpPr>
        <p:spPr>
          <a:xfrm>
            <a:off x="-565150" y="930275"/>
            <a:ext cx="6186488" cy="4640263"/>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1175803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573C256-9F40-48CE-8ECF-F7C4D1BE0520}" type="slidenum">
              <a:rPr lang="en-US" altLang="en-US" smtClean="0"/>
              <a:pPr>
                <a:defRPr/>
              </a:pPr>
              <a:t>36</a:t>
            </a:fld>
            <a:endParaRPr lang="en-US" altLang="en-US"/>
          </a:p>
        </p:txBody>
      </p:sp>
    </p:spTree>
    <p:extLst>
      <p:ext uri="{BB962C8B-B14F-4D97-AF65-F5344CB8AC3E}">
        <p14:creationId xmlns:p14="http://schemas.microsoft.com/office/powerpoint/2010/main" val="1206694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0D44911-8C12-4A06-8FAE-844EF586A4AA}" type="slidenum">
              <a:rPr kumimoji="0" lang="en-US" altLang="en-US" smtClean="0"/>
              <a:pPr>
                <a:spcBef>
                  <a:spcPct val="0"/>
                </a:spcBef>
              </a:pPr>
              <a:t>37</a:t>
            </a:fld>
            <a:endParaRPr kumimoji="0" lang="en-US" altLang="en-US"/>
          </a:p>
        </p:txBody>
      </p:sp>
    </p:spTree>
    <p:extLst>
      <p:ext uri="{BB962C8B-B14F-4D97-AF65-F5344CB8AC3E}">
        <p14:creationId xmlns:p14="http://schemas.microsoft.com/office/powerpoint/2010/main" val="257560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Frank 9:35 – 11:15 AM</a:t>
            </a:r>
          </a:p>
          <a:p>
            <a:endParaRPr lang="en-US" dirty="0"/>
          </a:p>
        </p:txBody>
      </p:sp>
      <p:sp>
        <p:nvSpPr>
          <p:cNvPr id="4" name="Slide Number Placeholder 3"/>
          <p:cNvSpPr>
            <a:spLocks noGrp="1"/>
          </p:cNvSpPr>
          <p:nvPr>
            <p:ph type="sldNum" sz="quarter" idx="5"/>
          </p:nvPr>
        </p:nvSpPr>
        <p:spPr/>
        <p:txBody>
          <a:bodyPr/>
          <a:lstStyle/>
          <a:p>
            <a:pPr>
              <a:defRPr/>
            </a:pPr>
            <a:fld id="{6DBFF1DB-C0CF-4E16-9160-B532FF85B4CF}" type="slidenum">
              <a:rPr lang="en-US" smtClean="0"/>
              <a:pPr>
                <a:defRPr/>
              </a:pPr>
              <a:t>39</a:t>
            </a:fld>
            <a:endParaRPr lang="en-US"/>
          </a:p>
        </p:txBody>
      </p:sp>
    </p:spTree>
    <p:extLst>
      <p:ext uri="{BB962C8B-B14F-4D97-AF65-F5344CB8AC3E}">
        <p14:creationId xmlns:p14="http://schemas.microsoft.com/office/powerpoint/2010/main" val="3839137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fld id="{0AD3FA64-1BB8-4309-BB59-E925C2922854}" type="slidenum">
              <a:rPr lang="en-US" altLang="en-US" sz="1300">
                <a:latin typeface="Arial" panose="020B0604020202020204" pitchFamily="34" charset="0"/>
              </a:rPr>
              <a:pPr/>
              <a:t>41</a:t>
            </a:fld>
            <a:endParaRPr lang="en-US" altLang="en-US" sz="1300">
              <a:latin typeface="Arial" panose="020B0604020202020204" pitchFamily="34" charset="0"/>
            </a:endParaRPr>
          </a:p>
        </p:txBody>
      </p:sp>
      <p:sp>
        <p:nvSpPr>
          <p:cNvPr id="41987" name="Rectangle 2"/>
          <p:cNvSpPr>
            <a:spLocks noGrp="1" noRot="1" noChangeAspect="1" noChangeArrowheads="1" noTextEdit="1"/>
          </p:cNvSpPr>
          <p:nvPr>
            <p:ph type="sldImg"/>
          </p:nvPr>
        </p:nvSpPr>
        <p:spPr>
          <a:xfrm>
            <a:off x="1255713" y="719138"/>
            <a:ext cx="4800600" cy="360045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546723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chemeClr val="tx1"/>
                </a:solidFill>
                <a:latin typeface="Times New Roman" pitchFamily="18" charset="0"/>
              </a:defRPr>
            </a:lvl1pPr>
            <a:lvl2pPr marL="736676" indent="-283336">
              <a:defRPr sz="2600">
                <a:solidFill>
                  <a:schemeClr val="tx1"/>
                </a:solidFill>
                <a:latin typeface="Times New Roman" pitchFamily="18" charset="0"/>
              </a:defRPr>
            </a:lvl2pPr>
            <a:lvl3pPr marL="1133348" indent="-226670">
              <a:defRPr sz="2600">
                <a:solidFill>
                  <a:schemeClr val="tx1"/>
                </a:solidFill>
                <a:latin typeface="Times New Roman" pitchFamily="18" charset="0"/>
              </a:defRPr>
            </a:lvl3pPr>
            <a:lvl4pPr marL="1586686" indent="-226670">
              <a:defRPr sz="2600">
                <a:solidFill>
                  <a:schemeClr val="tx1"/>
                </a:solidFill>
                <a:latin typeface="Times New Roman" pitchFamily="18" charset="0"/>
              </a:defRPr>
            </a:lvl4pPr>
            <a:lvl5pPr marL="2040025" indent="-226670">
              <a:defRPr sz="2600">
                <a:solidFill>
                  <a:schemeClr val="tx1"/>
                </a:solidFill>
                <a:latin typeface="Times New Roman" pitchFamily="18" charset="0"/>
              </a:defRPr>
            </a:lvl5pPr>
            <a:lvl6pPr marL="2493365" indent="-226670" eaLnBrk="0" fontAlgn="base" hangingPunct="0">
              <a:spcBef>
                <a:spcPct val="0"/>
              </a:spcBef>
              <a:spcAft>
                <a:spcPct val="0"/>
              </a:spcAft>
              <a:defRPr sz="2600">
                <a:solidFill>
                  <a:schemeClr val="tx1"/>
                </a:solidFill>
                <a:latin typeface="Times New Roman" pitchFamily="18" charset="0"/>
              </a:defRPr>
            </a:lvl6pPr>
            <a:lvl7pPr marL="2946703" indent="-226670" eaLnBrk="0" fontAlgn="base" hangingPunct="0">
              <a:spcBef>
                <a:spcPct val="0"/>
              </a:spcBef>
              <a:spcAft>
                <a:spcPct val="0"/>
              </a:spcAft>
              <a:defRPr sz="2600">
                <a:solidFill>
                  <a:schemeClr val="tx1"/>
                </a:solidFill>
                <a:latin typeface="Times New Roman" pitchFamily="18" charset="0"/>
              </a:defRPr>
            </a:lvl7pPr>
            <a:lvl8pPr marL="3400043" indent="-226670" eaLnBrk="0" fontAlgn="base" hangingPunct="0">
              <a:spcBef>
                <a:spcPct val="0"/>
              </a:spcBef>
              <a:spcAft>
                <a:spcPct val="0"/>
              </a:spcAft>
              <a:defRPr sz="2600">
                <a:solidFill>
                  <a:schemeClr val="tx1"/>
                </a:solidFill>
                <a:latin typeface="Times New Roman" pitchFamily="18" charset="0"/>
              </a:defRPr>
            </a:lvl8pPr>
            <a:lvl9pPr marL="3853381" indent="-226670" eaLnBrk="0" fontAlgn="base" hangingPunct="0">
              <a:spcBef>
                <a:spcPct val="0"/>
              </a:spcBef>
              <a:spcAft>
                <a:spcPct val="0"/>
              </a:spcAft>
              <a:defRPr sz="2600">
                <a:solidFill>
                  <a:schemeClr val="tx1"/>
                </a:solidFill>
                <a:latin typeface="Times New Roman" pitchFamily="18" charset="0"/>
              </a:defRPr>
            </a:lvl9pPr>
          </a:lstStyle>
          <a:p>
            <a:fld id="{C08B5A90-71D4-4B8E-979D-F481E07E1798}" type="slidenum">
              <a:rPr lang="en-US" altLang="en-US" sz="1100">
                <a:latin typeface="Arial" pitchFamily="34" charset="0"/>
              </a:rPr>
              <a:pPr/>
              <a:t>42</a:t>
            </a:fld>
            <a:endParaRPr lang="en-US" altLang="en-US" sz="1100">
              <a:latin typeface="Arial" pitchFamily="34" charset="0"/>
            </a:endParaRPr>
          </a:p>
        </p:txBody>
      </p:sp>
      <p:sp>
        <p:nvSpPr>
          <p:cNvPr id="13315" name="Rectangle 2"/>
          <p:cNvSpPr>
            <a:spLocks noGrp="1" noRot="1" noChangeAspect="1" noChangeArrowheads="1" noTextEdit="1"/>
          </p:cNvSpPr>
          <p:nvPr>
            <p:ph type="sldImg"/>
          </p:nvPr>
        </p:nvSpPr>
        <p:spPr>
          <a:xfrm>
            <a:off x="-565150" y="925513"/>
            <a:ext cx="6186488" cy="4641850"/>
          </a:xfrm>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10885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32326" indent="-281664">
              <a:defRPr sz="2500">
                <a:solidFill>
                  <a:schemeClr val="tx1"/>
                </a:solidFill>
                <a:latin typeface="Times New Roman" pitchFamily="18" charset="0"/>
              </a:defRPr>
            </a:lvl2pPr>
            <a:lvl3pPr marL="1126655" indent="-225331">
              <a:defRPr sz="2500">
                <a:solidFill>
                  <a:schemeClr val="tx1"/>
                </a:solidFill>
                <a:latin typeface="Times New Roman" pitchFamily="18" charset="0"/>
              </a:defRPr>
            </a:lvl3pPr>
            <a:lvl4pPr marL="1577317" indent="-225331">
              <a:defRPr sz="2500">
                <a:solidFill>
                  <a:schemeClr val="tx1"/>
                </a:solidFill>
                <a:latin typeface="Times New Roman" pitchFamily="18" charset="0"/>
              </a:defRPr>
            </a:lvl4pPr>
            <a:lvl5pPr marL="2027979" indent="-225331">
              <a:defRPr sz="2500">
                <a:solidFill>
                  <a:schemeClr val="tx1"/>
                </a:solidFill>
                <a:latin typeface="Times New Roman" pitchFamily="18" charset="0"/>
              </a:defRPr>
            </a:lvl5pPr>
            <a:lvl6pPr marL="2478641" indent="-225331" eaLnBrk="0" fontAlgn="base" hangingPunct="0">
              <a:spcBef>
                <a:spcPct val="0"/>
              </a:spcBef>
              <a:spcAft>
                <a:spcPct val="0"/>
              </a:spcAft>
              <a:defRPr sz="2500">
                <a:solidFill>
                  <a:schemeClr val="tx1"/>
                </a:solidFill>
                <a:latin typeface="Times New Roman" pitchFamily="18" charset="0"/>
              </a:defRPr>
            </a:lvl6pPr>
            <a:lvl7pPr marL="2929303" indent="-225331" eaLnBrk="0" fontAlgn="base" hangingPunct="0">
              <a:spcBef>
                <a:spcPct val="0"/>
              </a:spcBef>
              <a:spcAft>
                <a:spcPct val="0"/>
              </a:spcAft>
              <a:defRPr sz="2500">
                <a:solidFill>
                  <a:schemeClr val="tx1"/>
                </a:solidFill>
                <a:latin typeface="Times New Roman" pitchFamily="18" charset="0"/>
              </a:defRPr>
            </a:lvl7pPr>
            <a:lvl8pPr marL="3379965" indent="-225331" eaLnBrk="0" fontAlgn="base" hangingPunct="0">
              <a:spcBef>
                <a:spcPct val="0"/>
              </a:spcBef>
              <a:spcAft>
                <a:spcPct val="0"/>
              </a:spcAft>
              <a:defRPr sz="2500">
                <a:solidFill>
                  <a:schemeClr val="tx1"/>
                </a:solidFill>
                <a:latin typeface="Times New Roman" pitchFamily="18" charset="0"/>
              </a:defRPr>
            </a:lvl8pPr>
            <a:lvl9pPr marL="3830627" indent="-225331" eaLnBrk="0" fontAlgn="base" hangingPunct="0">
              <a:spcBef>
                <a:spcPct val="0"/>
              </a:spcBef>
              <a:spcAft>
                <a:spcPct val="0"/>
              </a:spcAft>
              <a:defRPr sz="2500">
                <a:solidFill>
                  <a:schemeClr val="tx1"/>
                </a:solidFill>
                <a:latin typeface="Times New Roman" pitchFamily="18" charset="0"/>
              </a:defRPr>
            </a:lvl9pPr>
          </a:lstStyle>
          <a:p>
            <a:fld id="{F520123C-1F9E-4A89-96AC-28BC228381C3}" type="slidenum">
              <a:rPr lang="en-US" sz="1200">
                <a:solidFill>
                  <a:prstClr val="black"/>
                </a:solidFill>
                <a:latin typeface="Arial" charset="0"/>
              </a:rPr>
              <a:pPr/>
              <a:t>43</a:t>
            </a:fld>
            <a:endParaRPr lang="en-US" sz="1200">
              <a:solidFill>
                <a:prstClr val="black"/>
              </a:solidFill>
              <a:latin typeface="Arial" charset="0"/>
            </a:endParaRPr>
          </a:p>
        </p:txBody>
      </p:sp>
      <p:sp>
        <p:nvSpPr>
          <p:cNvPr id="15363" name="Rectangle 2"/>
          <p:cNvSpPr>
            <a:spLocks noGrp="1" noRot="1" noChangeAspect="1" noChangeArrowheads="1" noTextEdit="1"/>
          </p:cNvSpPr>
          <p:nvPr>
            <p:ph type="sldImg"/>
          </p:nvPr>
        </p:nvSpPr>
        <p:spPr>
          <a:xfrm>
            <a:off x="1100138" y="698500"/>
            <a:ext cx="4656137" cy="34925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charset="0"/>
            </a:endParaRPr>
          </a:p>
        </p:txBody>
      </p:sp>
    </p:spTree>
    <p:extLst>
      <p:ext uri="{BB962C8B-B14F-4D97-AF65-F5344CB8AC3E}">
        <p14:creationId xmlns:p14="http://schemas.microsoft.com/office/powerpoint/2010/main" val="4036141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573C256-9F40-48CE-8ECF-F7C4D1BE0520}" type="slidenum">
              <a:rPr lang="en-US" altLang="en-US" smtClean="0"/>
              <a:pPr>
                <a:defRPr/>
              </a:pPr>
              <a:t>44</a:t>
            </a:fld>
            <a:endParaRPr lang="en-US" altLang="en-US"/>
          </a:p>
        </p:txBody>
      </p:sp>
    </p:spTree>
    <p:extLst>
      <p:ext uri="{BB962C8B-B14F-4D97-AF65-F5344CB8AC3E}">
        <p14:creationId xmlns:p14="http://schemas.microsoft.com/office/powerpoint/2010/main" val="4190013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009B9138-DCC0-410B-97B1-2601E5521E4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3014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Frank 9:35 – 11:15 AM</a:t>
            </a:r>
          </a:p>
          <a:p>
            <a:endParaRPr lang="en-US" dirty="0"/>
          </a:p>
        </p:txBody>
      </p:sp>
      <p:sp>
        <p:nvSpPr>
          <p:cNvPr id="4" name="Slide Number Placeholder 3"/>
          <p:cNvSpPr>
            <a:spLocks noGrp="1"/>
          </p:cNvSpPr>
          <p:nvPr>
            <p:ph type="sldNum" sz="quarter" idx="5"/>
          </p:nvPr>
        </p:nvSpPr>
        <p:spPr/>
        <p:txBody>
          <a:bodyPr/>
          <a:lstStyle/>
          <a:p>
            <a:pPr>
              <a:defRPr/>
            </a:pPr>
            <a:fld id="{6DBFF1DB-C0CF-4E16-9160-B532FF85B4CF}" type="slidenum">
              <a:rPr lang="en-US" smtClean="0"/>
              <a:pPr>
                <a:defRPr/>
              </a:pPr>
              <a:t>45</a:t>
            </a:fld>
            <a:endParaRPr lang="en-US"/>
          </a:p>
        </p:txBody>
      </p:sp>
    </p:spTree>
    <p:extLst>
      <p:ext uri="{BB962C8B-B14F-4D97-AF65-F5344CB8AC3E}">
        <p14:creationId xmlns:p14="http://schemas.microsoft.com/office/powerpoint/2010/main" val="2668290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1pPr>
            <a:lvl2pPr marL="716115" indent="-275429"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2pPr>
            <a:lvl3pPr marL="1101715" indent="-220343"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3pPr>
            <a:lvl4pPr marL="1542401" indent="-220343"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4pPr>
            <a:lvl5pPr marL="1983087" indent="-220343" defTabSz="879842"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5pPr>
            <a:lvl6pPr marL="2423773" indent="-220343" defTabSz="879842"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6pPr>
            <a:lvl7pPr marL="2864459" indent="-220343" defTabSz="879842"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7pPr>
            <a:lvl8pPr marL="3305145" indent="-220343" defTabSz="879842"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8pPr>
            <a:lvl9pPr marL="3745832" indent="-220343" defTabSz="879842"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12BFFFE-A097-4835-97CA-C34242E356BD}" type="slidenum">
              <a:rPr kumimoji="0" lang="en-US" altLang="en-US">
                <a:latin typeface="Arial" panose="020B0604020202020204" pitchFamily="34" charset="0"/>
              </a:rPr>
              <a:pPr>
                <a:spcBef>
                  <a:spcPct val="0"/>
                </a:spcBef>
              </a:pPr>
              <a:t>46</a:t>
            </a:fld>
            <a:endParaRPr kumimoji="0" lang="en-US" altLang="en-US">
              <a:latin typeface="Arial" panose="020B0604020202020204"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535581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873379"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1pPr>
            <a:lvl2pPr marL="710855" indent="-273406" defTabSz="873379"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2pPr>
            <a:lvl3pPr marL="1093622" indent="-218724" defTabSz="873379"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3pPr>
            <a:lvl4pPr marL="1531071" indent="-218724" defTabSz="873379"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4pPr>
            <a:lvl5pPr marL="1968520" indent="-218724" defTabSz="873379" eaLnBrk="0" hangingPunct="0">
              <a:spcBef>
                <a:spcPct val="30000"/>
              </a:spcBef>
              <a:defRPr kumimoji="1" sz="1100">
                <a:solidFill>
                  <a:schemeClr val="tx1"/>
                </a:solidFill>
                <a:latin typeface="Times New Roman" panose="02020603050405020304" pitchFamily="18" charset="0"/>
                <a:ea typeface="ＭＳ Ｐゴシック" panose="020B0600070205080204" pitchFamily="34" charset="-128"/>
              </a:defRPr>
            </a:lvl5pPr>
            <a:lvl6pPr marL="2405969" indent="-218724" defTabSz="873379"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6pPr>
            <a:lvl7pPr marL="2843418" indent="-218724" defTabSz="873379"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7pPr>
            <a:lvl8pPr marL="3280867" indent="-218724" defTabSz="873379"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8pPr>
            <a:lvl9pPr marL="3718316" indent="-218724" defTabSz="873379" eaLnBrk="0" fontAlgn="base" hangingPunct="0">
              <a:spcBef>
                <a:spcPct val="30000"/>
              </a:spcBef>
              <a:spcAft>
                <a:spcPct val="0"/>
              </a:spcAft>
              <a:defRPr kumimoji="1" sz="11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34FF15C-B778-4417-949A-104D73D6F0AC}" type="slidenum">
              <a:rPr kumimoji="0" lang="en-US" altLang="en-US">
                <a:latin typeface="Arial" panose="020B0604020202020204" pitchFamily="34" charset="0"/>
              </a:rPr>
              <a:pPr>
                <a:spcBef>
                  <a:spcPct val="0"/>
                </a:spcBef>
              </a:pPr>
              <a:t>47</a:t>
            </a:fld>
            <a:endParaRPr kumimoji="0" lang="en-US" altLang="en-US">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eaLnBrk="1" hangingPunct="1"/>
            <a:r>
              <a:rPr lang="en-US" altLang="en-US">
                <a:ea typeface="ＭＳ Ｐゴシック" panose="020B0600070205080204" pitchFamily="34" charset="-128"/>
              </a:rPr>
              <a:t>Relate to SW engineering context</a:t>
            </a:r>
          </a:p>
        </p:txBody>
      </p:sp>
    </p:spTree>
    <p:extLst>
      <p:ext uri="{BB962C8B-B14F-4D97-AF65-F5344CB8AC3E}">
        <p14:creationId xmlns:p14="http://schemas.microsoft.com/office/powerpoint/2010/main" val="1568571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9B9138-DCC0-410B-97B1-2601E5521E46}" type="slidenum">
              <a:rPr kumimoji="0" lang="en-US" altLang="en-US" smtClean="0"/>
              <a:pPr>
                <a:spcBef>
                  <a:spcPct val="0"/>
                </a:spcBef>
              </a:pPr>
              <a:t>48</a:t>
            </a:fld>
            <a:endParaRPr kumimoji="0" lang="en-US" alt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4086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373B2CC-C0C8-4013-A8DE-21ACA6C76DC1}" type="slidenum">
              <a:rPr kumimoji="0" lang="en-US" altLang="en-US" smtClean="0"/>
              <a:pPr>
                <a:spcBef>
                  <a:spcPct val="0"/>
                </a:spcBef>
              </a:pPr>
              <a:t>49</a:t>
            </a:fld>
            <a:endParaRPr kumimoji="0" lang="en-US" altLang="en-US"/>
          </a:p>
        </p:txBody>
      </p:sp>
    </p:spTree>
    <p:extLst>
      <p:ext uri="{BB962C8B-B14F-4D97-AF65-F5344CB8AC3E}">
        <p14:creationId xmlns:p14="http://schemas.microsoft.com/office/powerpoint/2010/main" val="1211209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5F45C321-2C70-49D2-BEB2-EAFBBA8242C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15647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9B9138-DCC0-410B-97B1-2601E5521E46}" type="slidenum">
              <a:rPr kumimoji="0" lang="en-US" altLang="en-US" smtClean="0"/>
              <a:pPr>
                <a:spcBef>
                  <a:spcPct val="0"/>
                </a:spcBef>
              </a:pPr>
              <a:t>51</a:t>
            </a:fld>
            <a:endParaRPr kumimoji="0" lang="en-US" alt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2251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F1F3575-C471-4CB0-93A4-898DE1439300}" type="slidenum">
              <a:rPr kumimoji="0" lang="en-US" altLang="en-US" smtClean="0"/>
              <a:pPr>
                <a:spcBef>
                  <a:spcPct val="0"/>
                </a:spcBef>
              </a:pPr>
              <a:t>52</a:t>
            </a:fld>
            <a:endParaRPr kumimoji="0" lang="en-US" alt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007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1E873-EEE6-3BA0-9B51-6AB58E6DA0C6}"/>
            </a:ext>
          </a:extLst>
        </p:cNvPr>
        <p:cNvGrpSpPr/>
        <p:nvPr/>
      </p:nvGrpSpPr>
      <p:grpSpPr>
        <a:xfrm>
          <a:off x="0" y="0"/>
          <a:ext cx="0" cy="0"/>
          <a:chOff x="0" y="0"/>
          <a:chExt cx="0" cy="0"/>
        </a:xfrm>
      </p:grpSpPr>
      <p:sp>
        <p:nvSpPr>
          <p:cNvPr id="76802" name="Rectangle 7">
            <a:extLst>
              <a:ext uri="{FF2B5EF4-FFF2-40B4-BE49-F238E27FC236}">
                <a16:creationId xmlns:a16="http://schemas.microsoft.com/office/drawing/2014/main" id="{BC194F0B-0A55-49B9-4A1D-CC7DDB1D174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009B9138-DCC0-410B-97B1-2601E5521E4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 name="Notes Placeholder 1">
            <a:extLst>
              <a:ext uri="{FF2B5EF4-FFF2-40B4-BE49-F238E27FC236}">
                <a16:creationId xmlns:a16="http://schemas.microsoft.com/office/drawing/2014/main" id="{A121CCAC-0FC2-D3C6-967D-4870E880CB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58193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86CBD-7D3C-226D-46FD-276A75538C8C}"/>
            </a:ext>
          </a:extLst>
        </p:cNvPr>
        <p:cNvGrpSpPr/>
        <p:nvPr/>
      </p:nvGrpSpPr>
      <p:grpSpPr>
        <a:xfrm>
          <a:off x="0" y="0"/>
          <a:ext cx="0" cy="0"/>
          <a:chOff x="0" y="0"/>
          <a:chExt cx="0" cy="0"/>
        </a:xfrm>
      </p:grpSpPr>
      <p:sp>
        <p:nvSpPr>
          <p:cNvPr id="76802" name="Rectangle 7">
            <a:extLst>
              <a:ext uri="{FF2B5EF4-FFF2-40B4-BE49-F238E27FC236}">
                <a16:creationId xmlns:a16="http://schemas.microsoft.com/office/drawing/2014/main" id="{B09C0346-1855-F804-3A8D-2CECBC5CA04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2813" rtl="0" eaLnBrk="0" fontAlgn="base" latinLnBrk="0" hangingPunct="0">
              <a:lnSpc>
                <a:spcPct val="100000"/>
              </a:lnSpc>
              <a:spcBef>
                <a:spcPct val="0"/>
              </a:spcBef>
              <a:spcAft>
                <a:spcPct val="0"/>
              </a:spcAft>
              <a:buClrTx/>
              <a:buSzTx/>
              <a:buFontTx/>
              <a:buNone/>
              <a:tabLst/>
              <a:defRPr/>
            </a:pPr>
            <a:fld id="{009B9138-DCC0-410B-97B1-2601E5521E4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2813"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 name="Notes Placeholder 1">
            <a:extLst>
              <a:ext uri="{FF2B5EF4-FFF2-40B4-BE49-F238E27FC236}">
                <a16:creationId xmlns:a16="http://schemas.microsoft.com/office/drawing/2014/main" id="{EFED2A42-CD9D-52B9-5071-46455BF475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7145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2813" rtl="0" eaLnBrk="0" fontAlgn="base" latinLnBrk="0" hangingPunct="0">
              <a:lnSpc>
                <a:spcPct val="100000"/>
              </a:lnSpc>
              <a:spcBef>
                <a:spcPct val="0"/>
              </a:spcBef>
              <a:spcAft>
                <a:spcPct val="0"/>
              </a:spcAft>
              <a:buClrTx/>
              <a:buSzTx/>
              <a:buFontTx/>
              <a:buNone/>
              <a:tabLst/>
              <a:defRPr/>
            </a:pPr>
            <a:fld id="{8573C256-9F40-48CE-8ECF-F7C4D1BE0520}" type="slidenum">
              <a:rPr kumimoji="0" lang="en-US"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2813"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478597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1pPr>
            <a:lvl2pPr marL="742950" indent="-28575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2pPr>
            <a:lvl3pPr marL="11430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3pPr>
            <a:lvl4pPr marL="16002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4pPr>
            <a:lvl5pPr marL="2057400" indent="-228600" defTabSz="912813">
              <a:spcBef>
                <a:spcPct val="30000"/>
              </a:spcBef>
              <a:defRPr kumimoji="1" sz="1200">
                <a:solidFill>
                  <a:schemeClr val="tx1"/>
                </a:solidFill>
                <a:latin typeface="Times New Roman" panose="02020603050405020304" pitchFamily="18" charset="0"/>
                <a:ea typeface="ＭＳ Ｐゴシック" panose="020B0600070205080204" pitchFamily="34" charset="-128"/>
              </a:defRPr>
            </a:lvl5pPr>
            <a:lvl6pPr marL="25146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6pPr>
            <a:lvl7pPr marL="29718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7pPr>
            <a:lvl8pPr marL="34290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8pPr>
            <a:lvl9pPr marL="3886200" indent="-228600" defTabSz="912813" eaLnBrk="0" fontAlgn="base" hangingPunct="0">
              <a:spcBef>
                <a:spcPct val="30000"/>
              </a:spcBef>
              <a:spcAft>
                <a:spcPct val="0"/>
              </a:spcAft>
              <a:defRPr kumimoji="1"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9B9138-DCC0-410B-97B1-2601E5521E46}" type="slidenum">
              <a:rPr kumimoji="0" lang="en-US" altLang="en-US" smtClean="0"/>
              <a:pPr>
                <a:spcBef>
                  <a:spcPct val="0"/>
                </a:spcBef>
              </a:pPr>
              <a:t>55</a:t>
            </a:fld>
            <a:endParaRPr kumimoji="0" lang="en-US" altLang="en-US"/>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5786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45393-EB3A-9A81-F164-648428DA987C}"/>
            </a:ext>
          </a:extLst>
        </p:cNvPr>
        <p:cNvGrpSpPr/>
        <p:nvPr/>
      </p:nvGrpSpPr>
      <p:grpSpPr>
        <a:xfrm>
          <a:off x="0" y="0"/>
          <a:ext cx="0" cy="0"/>
          <a:chOff x="0" y="0"/>
          <a:chExt cx="0" cy="0"/>
        </a:xfrm>
      </p:grpSpPr>
      <p:sp>
        <p:nvSpPr>
          <p:cNvPr id="107522" name="Rectangle 7">
            <a:extLst>
              <a:ext uri="{FF2B5EF4-FFF2-40B4-BE49-F238E27FC236}">
                <a16:creationId xmlns:a16="http://schemas.microsoft.com/office/drawing/2014/main" id="{5DECA618-4D27-06F5-4A63-64DE6FD7C2A6}"/>
              </a:ext>
            </a:extLst>
          </p:cNvPr>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marL="0" marR="0" lvl="0" indent="0" algn="r" defTabSz="896938" rtl="0" eaLnBrk="1" fontAlgn="base" latinLnBrk="0" hangingPunct="1">
              <a:lnSpc>
                <a:spcPct val="100000"/>
              </a:lnSpc>
              <a:spcBef>
                <a:spcPct val="0"/>
              </a:spcBef>
              <a:spcAft>
                <a:spcPct val="0"/>
              </a:spcAft>
              <a:buClrTx/>
              <a:buSzTx/>
              <a:buFontTx/>
              <a:buNone/>
              <a:tabLst/>
              <a:defRPr/>
            </a:pPr>
            <a:fld id="{AE548CB2-A9DD-4BD5-B095-6B4199256929}"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896938" rtl="0" eaLnBrk="1" fontAlgn="base" latinLnBrk="0" hangingPunct="1">
                <a:lnSpc>
                  <a:spcPct val="100000"/>
                </a:lnSpc>
                <a:spcBef>
                  <a:spcPct val="0"/>
                </a:spcBef>
                <a:spcAft>
                  <a:spcPct val="0"/>
                </a:spcAft>
                <a:buClrTx/>
                <a:buSzTx/>
                <a:buFontTx/>
                <a:buNone/>
                <a:tabLst/>
                <a:defRPr/>
              </a:pPr>
              <a:t>56</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7523" name="Rectangle 2">
            <a:extLst>
              <a:ext uri="{FF2B5EF4-FFF2-40B4-BE49-F238E27FC236}">
                <a16:creationId xmlns:a16="http://schemas.microsoft.com/office/drawing/2014/main" id="{F079BA8E-2168-CDDC-7351-00F5AA92889D}"/>
              </a:ext>
            </a:extLst>
          </p:cNvPr>
          <p:cNvSpPr>
            <a:spLocks noGrp="1" noRot="1" noChangeAspect="1" noChangeArrowheads="1" noTextEdit="1"/>
          </p:cNvSpPr>
          <p:nvPr>
            <p:ph type="sldImg"/>
          </p:nvPr>
        </p:nvSpPr>
        <p:spPr>
          <a:xfrm>
            <a:off x="-565150" y="930275"/>
            <a:ext cx="6186488" cy="4640263"/>
          </a:xfrm>
          <a:ln/>
        </p:spPr>
      </p:sp>
      <p:sp>
        <p:nvSpPr>
          <p:cNvPr id="107524" name="Rectangle 3">
            <a:extLst>
              <a:ext uri="{FF2B5EF4-FFF2-40B4-BE49-F238E27FC236}">
                <a16:creationId xmlns:a16="http://schemas.microsoft.com/office/drawing/2014/main" id="{C0549F1D-97B5-2B64-CEC9-2808327A73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288450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chemeClr val="tx1"/>
                </a:solidFill>
                <a:latin typeface="Times New Roman" panose="02020603050405020304" pitchFamily="18" charset="0"/>
              </a:defRPr>
            </a:lvl1pPr>
            <a:lvl2pPr marL="770662" indent="-296408">
              <a:defRPr sz="2600">
                <a:solidFill>
                  <a:schemeClr val="tx1"/>
                </a:solidFill>
                <a:latin typeface="Times New Roman" panose="02020603050405020304" pitchFamily="18" charset="0"/>
              </a:defRPr>
            </a:lvl2pPr>
            <a:lvl3pPr marL="1185634" indent="-237127">
              <a:defRPr sz="2600">
                <a:solidFill>
                  <a:schemeClr val="tx1"/>
                </a:solidFill>
                <a:latin typeface="Times New Roman" panose="02020603050405020304" pitchFamily="18" charset="0"/>
              </a:defRPr>
            </a:lvl3pPr>
            <a:lvl4pPr marL="1659887" indent="-237127">
              <a:defRPr sz="2600">
                <a:solidFill>
                  <a:schemeClr val="tx1"/>
                </a:solidFill>
                <a:latin typeface="Times New Roman" panose="02020603050405020304" pitchFamily="18" charset="0"/>
              </a:defRPr>
            </a:lvl4pPr>
            <a:lvl5pPr marL="2134141" indent="-237127">
              <a:defRPr sz="2600">
                <a:solidFill>
                  <a:schemeClr val="tx1"/>
                </a:solidFill>
                <a:latin typeface="Times New Roman" panose="02020603050405020304" pitchFamily="18" charset="0"/>
              </a:defRPr>
            </a:lvl5pPr>
            <a:lvl6pPr marL="2608395" indent="-237127" eaLnBrk="0" fontAlgn="base" hangingPunct="0">
              <a:spcBef>
                <a:spcPct val="0"/>
              </a:spcBef>
              <a:spcAft>
                <a:spcPct val="0"/>
              </a:spcAft>
              <a:defRPr sz="2600">
                <a:solidFill>
                  <a:schemeClr val="tx1"/>
                </a:solidFill>
                <a:latin typeface="Times New Roman" panose="02020603050405020304" pitchFamily="18" charset="0"/>
              </a:defRPr>
            </a:lvl6pPr>
            <a:lvl7pPr marL="3082648" indent="-237127" eaLnBrk="0" fontAlgn="base" hangingPunct="0">
              <a:spcBef>
                <a:spcPct val="0"/>
              </a:spcBef>
              <a:spcAft>
                <a:spcPct val="0"/>
              </a:spcAft>
              <a:defRPr sz="2600">
                <a:solidFill>
                  <a:schemeClr val="tx1"/>
                </a:solidFill>
                <a:latin typeface="Times New Roman" panose="02020603050405020304" pitchFamily="18" charset="0"/>
              </a:defRPr>
            </a:lvl7pPr>
            <a:lvl8pPr marL="3556902" indent="-237127" eaLnBrk="0" fontAlgn="base" hangingPunct="0">
              <a:spcBef>
                <a:spcPct val="0"/>
              </a:spcBef>
              <a:spcAft>
                <a:spcPct val="0"/>
              </a:spcAft>
              <a:defRPr sz="2600">
                <a:solidFill>
                  <a:schemeClr val="tx1"/>
                </a:solidFill>
                <a:latin typeface="Times New Roman" panose="02020603050405020304" pitchFamily="18" charset="0"/>
              </a:defRPr>
            </a:lvl8pPr>
            <a:lvl9pPr marL="4031155" indent="-237127" eaLnBrk="0" fontAlgn="base" hangingPunct="0">
              <a:spcBef>
                <a:spcPct val="0"/>
              </a:spcBef>
              <a:spcAft>
                <a:spcPct val="0"/>
              </a:spcAft>
              <a:defRPr sz="2600">
                <a:solidFill>
                  <a:schemeClr val="tx1"/>
                </a:solidFill>
                <a:latin typeface="Times New Roman" panose="02020603050405020304" pitchFamily="18" charset="0"/>
              </a:defRPr>
            </a:lvl9pPr>
          </a:lstStyle>
          <a:p>
            <a:fld id="{F8234051-5546-4560-AC2B-DAEE200E46CE}" type="slidenum">
              <a:rPr lang="en-US" altLang="en-US" sz="1300">
                <a:latin typeface="Arial" panose="020B0604020202020204" pitchFamily="34" charset="0"/>
              </a:rPr>
              <a:pPr/>
              <a:t>6</a:t>
            </a:fld>
            <a:endParaRPr lang="en-US" altLang="en-US"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xfrm>
            <a:off x="-407988" y="987425"/>
            <a:ext cx="6570663" cy="4927600"/>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0995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2865867" y="11753876"/>
            <a:ext cx="2192480" cy="61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nchor="b"/>
          <a:lstStyle>
            <a:lvl1pPr defTabSz="896938">
              <a:spcBef>
                <a:spcPct val="30000"/>
              </a:spcBef>
              <a:defRPr sz="1200">
                <a:solidFill>
                  <a:schemeClr val="tx1"/>
                </a:solidFill>
                <a:latin typeface="Arial" pitchFamily="34" charset="0"/>
              </a:defRPr>
            </a:lvl1pPr>
            <a:lvl2pPr marL="742950" indent="-285750" defTabSz="896938">
              <a:spcBef>
                <a:spcPct val="30000"/>
              </a:spcBef>
              <a:defRPr sz="1200">
                <a:solidFill>
                  <a:schemeClr val="tx1"/>
                </a:solidFill>
                <a:latin typeface="Arial" pitchFamily="34" charset="0"/>
              </a:defRPr>
            </a:lvl2pPr>
            <a:lvl3pPr marL="1143000" indent="-228600" defTabSz="896938">
              <a:spcBef>
                <a:spcPct val="30000"/>
              </a:spcBef>
              <a:defRPr sz="1200">
                <a:solidFill>
                  <a:schemeClr val="tx1"/>
                </a:solidFill>
                <a:latin typeface="Arial" pitchFamily="34" charset="0"/>
              </a:defRPr>
            </a:lvl3pPr>
            <a:lvl4pPr marL="1600200" indent="-228600" defTabSz="896938">
              <a:spcBef>
                <a:spcPct val="30000"/>
              </a:spcBef>
              <a:defRPr sz="1200">
                <a:solidFill>
                  <a:schemeClr val="tx1"/>
                </a:solidFill>
                <a:latin typeface="Arial" pitchFamily="34" charset="0"/>
              </a:defRPr>
            </a:lvl4pPr>
            <a:lvl5pPr marL="2057400" indent="-228600" defTabSz="896938">
              <a:spcBef>
                <a:spcPct val="30000"/>
              </a:spcBef>
              <a:defRPr sz="1200">
                <a:solidFill>
                  <a:schemeClr val="tx1"/>
                </a:solidFill>
                <a:latin typeface="Arial" pitchFamily="34" charset="0"/>
              </a:defRPr>
            </a:lvl5pPr>
            <a:lvl6pPr marL="2514600" indent="-228600" defTabSz="896938" eaLnBrk="0" fontAlgn="base" hangingPunct="0">
              <a:spcBef>
                <a:spcPct val="30000"/>
              </a:spcBef>
              <a:spcAft>
                <a:spcPct val="0"/>
              </a:spcAft>
              <a:defRPr sz="1200">
                <a:solidFill>
                  <a:schemeClr val="tx1"/>
                </a:solidFill>
                <a:latin typeface="Arial" pitchFamily="34" charset="0"/>
              </a:defRPr>
            </a:lvl6pPr>
            <a:lvl7pPr marL="2971800" indent="-228600" defTabSz="896938" eaLnBrk="0" fontAlgn="base" hangingPunct="0">
              <a:spcBef>
                <a:spcPct val="30000"/>
              </a:spcBef>
              <a:spcAft>
                <a:spcPct val="0"/>
              </a:spcAft>
              <a:defRPr sz="1200">
                <a:solidFill>
                  <a:schemeClr val="tx1"/>
                </a:solidFill>
                <a:latin typeface="Arial" pitchFamily="34" charset="0"/>
              </a:defRPr>
            </a:lvl7pPr>
            <a:lvl8pPr marL="3429000" indent="-228600" defTabSz="896938" eaLnBrk="0" fontAlgn="base" hangingPunct="0">
              <a:spcBef>
                <a:spcPct val="30000"/>
              </a:spcBef>
              <a:spcAft>
                <a:spcPct val="0"/>
              </a:spcAft>
              <a:defRPr sz="1200">
                <a:solidFill>
                  <a:schemeClr val="tx1"/>
                </a:solidFill>
                <a:latin typeface="Arial" pitchFamily="34" charset="0"/>
              </a:defRPr>
            </a:lvl8pPr>
            <a:lvl9pPr marL="3886200" indent="-228600" defTabSz="896938"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F5C75C0D-9311-42DF-8B39-25BDB4363E88}" type="slidenum">
              <a:rPr lang="en-US" altLang="en-US" sz="1400"/>
              <a:pPr algn="r" eaLnBrk="1" hangingPunct="1">
                <a:spcBef>
                  <a:spcPct val="0"/>
                </a:spcBef>
              </a:pPr>
              <a:t>7</a:t>
            </a:fld>
            <a:endParaRPr lang="en-US" altLang="en-US" sz="1400"/>
          </a:p>
        </p:txBody>
      </p:sp>
      <p:sp>
        <p:nvSpPr>
          <p:cNvPr id="106499" name="Rectangle 2"/>
          <p:cNvSpPr>
            <a:spLocks noGrp="1" noRot="1" noChangeAspect="1" noChangeArrowheads="1" noTextEdit="1"/>
          </p:cNvSpPr>
          <p:nvPr>
            <p:ph type="sldImg"/>
          </p:nvPr>
        </p:nvSpPr>
        <p:spPr>
          <a:xfrm>
            <a:off x="-565150" y="930275"/>
            <a:ext cx="6186488" cy="4640263"/>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839" tIns="47920" rIns="95839" bIns="47920"/>
          <a:lstStyle/>
          <a:p>
            <a:pPr eaLnBrk="1" hangingPunct="1"/>
            <a:endParaRPr lang="en-US" altLang="en-US"/>
          </a:p>
        </p:txBody>
      </p:sp>
    </p:spTree>
    <p:extLst>
      <p:ext uri="{BB962C8B-B14F-4D97-AF65-F5344CB8AC3E}">
        <p14:creationId xmlns:p14="http://schemas.microsoft.com/office/powerpoint/2010/main" val="301896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2813" rtl="0" eaLnBrk="0" fontAlgn="base" latinLnBrk="0" hangingPunct="0">
              <a:lnSpc>
                <a:spcPct val="100000"/>
              </a:lnSpc>
              <a:spcBef>
                <a:spcPct val="0"/>
              </a:spcBef>
              <a:spcAft>
                <a:spcPct val="0"/>
              </a:spcAft>
              <a:buClrTx/>
              <a:buSzTx/>
              <a:buFontTx/>
              <a:buNone/>
              <a:tabLst/>
              <a:defRPr/>
            </a:pPr>
            <a:fld id="{8573C256-9F40-48CE-8ECF-F7C4D1BE0520}" type="slidenum">
              <a:rPr kumimoji="0" lang="en-US"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2813"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201001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32326" indent="-281664">
              <a:defRPr sz="2500">
                <a:solidFill>
                  <a:schemeClr val="tx1"/>
                </a:solidFill>
                <a:latin typeface="Times New Roman" pitchFamily="18" charset="0"/>
              </a:defRPr>
            </a:lvl2pPr>
            <a:lvl3pPr marL="1126655" indent="-225331">
              <a:defRPr sz="2500">
                <a:solidFill>
                  <a:schemeClr val="tx1"/>
                </a:solidFill>
                <a:latin typeface="Times New Roman" pitchFamily="18" charset="0"/>
              </a:defRPr>
            </a:lvl3pPr>
            <a:lvl4pPr marL="1577317" indent="-225331">
              <a:defRPr sz="2500">
                <a:solidFill>
                  <a:schemeClr val="tx1"/>
                </a:solidFill>
                <a:latin typeface="Times New Roman" pitchFamily="18" charset="0"/>
              </a:defRPr>
            </a:lvl4pPr>
            <a:lvl5pPr marL="2027979" indent="-225331">
              <a:defRPr sz="2500">
                <a:solidFill>
                  <a:schemeClr val="tx1"/>
                </a:solidFill>
                <a:latin typeface="Times New Roman" pitchFamily="18" charset="0"/>
              </a:defRPr>
            </a:lvl5pPr>
            <a:lvl6pPr marL="2478641" indent="-225331" eaLnBrk="0" fontAlgn="base" hangingPunct="0">
              <a:spcBef>
                <a:spcPct val="0"/>
              </a:spcBef>
              <a:spcAft>
                <a:spcPct val="0"/>
              </a:spcAft>
              <a:defRPr sz="2500">
                <a:solidFill>
                  <a:schemeClr val="tx1"/>
                </a:solidFill>
                <a:latin typeface="Times New Roman" pitchFamily="18" charset="0"/>
              </a:defRPr>
            </a:lvl6pPr>
            <a:lvl7pPr marL="2929303" indent="-225331" eaLnBrk="0" fontAlgn="base" hangingPunct="0">
              <a:spcBef>
                <a:spcPct val="0"/>
              </a:spcBef>
              <a:spcAft>
                <a:spcPct val="0"/>
              </a:spcAft>
              <a:defRPr sz="2500">
                <a:solidFill>
                  <a:schemeClr val="tx1"/>
                </a:solidFill>
                <a:latin typeface="Times New Roman" pitchFamily="18" charset="0"/>
              </a:defRPr>
            </a:lvl7pPr>
            <a:lvl8pPr marL="3379965" indent="-225331" eaLnBrk="0" fontAlgn="base" hangingPunct="0">
              <a:spcBef>
                <a:spcPct val="0"/>
              </a:spcBef>
              <a:spcAft>
                <a:spcPct val="0"/>
              </a:spcAft>
              <a:defRPr sz="2500">
                <a:solidFill>
                  <a:schemeClr val="tx1"/>
                </a:solidFill>
                <a:latin typeface="Times New Roman" pitchFamily="18" charset="0"/>
              </a:defRPr>
            </a:lvl8pPr>
            <a:lvl9pPr marL="3830627" indent="-225331" eaLnBrk="0" fontAlgn="base" hangingPunct="0">
              <a:spcBef>
                <a:spcPct val="0"/>
              </a:spcBef>
              <a:spcAft>
                <a:spcPct val="0"/>
              </a:spcAft>
              <a:defRPr sz="2500">
                <a:solidFill>
                  <a:schemeClr val="tx1"/>
                </a:solidFill>
                <a:latin typeface="Times New Roman" pitchFamily="18" charset="0"/>
              </a:defRPr>
            </a:lvl9pPr>
          </a:lstStyle>
          <a:p>
            <a:fld id="{F520123C-1F9E-4A89-96AC-28BC228381C3}" type="slidenum">
              <a:rPr lang="en-US" sz="1200">
                <a:solidFill>
                  <a:prstClr val="black"/>
                </a:solidFill>
                <a:latin typeface="Arial" charset="0"/>
              </a:rPr>
              <a:pPr/>
              <a:t>9</a:t>
            </a:fld>
            <a:endParaRPr lang="en-US" sz="1200">
              <a:solidFill>
                <a:prstClr val="black"/>
              </a:solidFill>
              <a:latin typeface="Arial" charset="0"/>
            </a:endParaRPr>
          </a:p>
        </p:txBody>
      </p:sp>
      <p:sp>
        <p:nvSpPr>
          <p:cNvPr id="15363" name="Rectangle 2"/>
          <p:cNvSpPr>
            <a:spLocks noGrp="1" noRot="1" noChangeAspect="1" noChangeArrowheads="1" noTextEdit="1"/>
          </p:cNvSpPr>
          <p:nvPr>
            <p:ph type="sldImg"/>
          </p:nvPr>
        </p:nvSpPr>
        <p:spPr>
          <a:xfrm>
            <a:off x="1100138" y="698500"/>
            <a:ext cx="4656137" cy="34925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charset="0"/>
            </a:endParaRPr>
          </a:p>
        </p:txBody>
      </p:sp>
    </p:spTree>
    <p:extLst>
      <p:ext uri="{BB962C8B-B14F-4D97-AF65-F5344CB8AC3E}">
        <p14:creationId xmlns:p14="http://schemas.microsoft.com/office/powerpoint/2010/main" val="980601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 Box 2202"/>
          <p:cNvSpPr txBox="1">
            <a:spLocks noChangeArrowheads="1"/>
          </p:cNvSpPr>
          <p:nvPr userDrawn="1"/>
        </p:nvSpPr>
        <p:spPr bwMode="auto">
          <a:xfrm>
            <a:off x="76200" y="-930275"/>
            <a:ext cx="4724400" cy="6188075"/>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en-US" sz="40000">
                <a:solidFill>
                  <a:srgbClr val="EAEAEA"/>
                </a:solidFill>
              </a:rPr>
              <a:t>A</a:t>
            </a:r>
          </a:p>
        </p:txBody>
      </p:sp>
      <p:sp>
        <p:nvSpPr>
          <p:cNvPr id="5" name="Text Box 2203"/>
          <p:cNvSpPr txBox="1">
            <a:spLocks noChangeArrowheads="1"/>
          </p:cNvSpPr>
          <p:nvPr userDrawn="1"/>
        </p:nvSpPr>
        <p:spPr bwMode="auto">
          <a:xfrm>
            <a:off x="990600" y="1203325"/>
            <a:ext cx="4724400" cy="6188075"/>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en-US" sz="40000" dirty="0">
                <a:solidFill>
                  <a:srgbClr val="EAEAEA"/>
                </a:solidFill>
              </a:rPr>
              <a:t>U</a:t>
            </a:r>
          </a:p>
        </p:txBody>
      </p:sp>
      <p:pic>
        <p:nvPicPr>
          <p:cNvPr id="6" name="Picture 9" descr="Kogodlogo"/>
          <p:cNvPicPr>
            <a:picLocks noChangeAspect="1" noChangeArrowheads="1"/>
          </p:cNvPicPr>
          <p:nvPr userDrawn="1"/>
        </p:nvPicPr>
        <p:blipFill>
          <a:blip r:embed="rId2" cstate="print"/>
          <a:srcRect/>
          <a:stretch>
            <a:fillRect/>
          </a:stretch>
        </p:blipFill>
        <p:spPr bwMode="auto">
          <a:xfrm>
            <a:off x="5257800" y="6324600"/>
            <a:ext cx="3765550" cy="411163"/>
          </a:xfrm>
          <a:prstGeom prst="rect">
            <a:avLst/>
          </a:prstGeom>
          <a:noFill/>
          <a:ln w="9525">
            <a:noFill/>
            <a:miter lim="800000"/>
            <a:headEnd/>
            <a:tailEnd/>
          </a:ln>
        </p:spPr>
      </p:pic>
      <p:sp>
        <p:nvSpPr>
          <p:cNvPr id="153751" name="Rectangle 2199"/>
          <p:cNvSpPr>
            <a:spLocks noGrp="1" noChangeArrowheads="1"/>
          </p:cNvSpPr>
          <p:nvPr>
            <p:ph type="ctrTitle" sz="quarter"/>
          </p:nvPr>
        </p:nvSpPr>
        <p:spPr>
          <a:xfrm>
            <a:off x="762000" y="1219200"/>
            <a:ext cx="7772400" cy="1143000"/>
          </a:xfrm>
        </p:spPr>
        <p:txBody>
          <a:bodyPr/>
          <a:lstStyle>
            <a:lvl1pPr>
              <a:defRPr/>
            </a:lvl1pPr>
          </a:lstStyle>
          <a:p>
            <a:r>
              <a:rPr lang="en-US"/>
              <a:t>Click to edit Master title style</a:t>
            </a:r>
          </a:p>
        </p:txBody>
      </p:sp>
      <p:sp>
        <p:nvSpPr>
          <p:cNvPr id="153752" name="Rectangle 2200"/>
          <p:cNvSpPr>
            <a:spLocks noGrp="1" noChangeArrowheads="1"/>
          </p:cNvSpPr>
          <p:nvPr>
            <p:ph type="subTitle" sz="quarter" idx="1"/>
          </p:nvPr>
        </p:nvSpPr>
        <p:spPr>
          <a:xfrm>
            <a:off x="1447800" y="2819400"/>
            <a:ext cx="6400800" cy="1752600"/>
          </a:xfrm>
        </p:spPr>
        <p:txBody>
          <a:bodyPr/>
          <a:lstStyle>
            <a:lvl1pPr marL="0" indent="0">
              <a:buFont typeface="Monotype Sorts" pitchFamily="2" charset="2"/>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p:txBody>
          <a:bodyPr/>
          <a:lstStyle>
            <a:lvl1pPr>
              <a:defRPr/>
            </a:lvl1pPr>
          </a:lstStyle>
          <a:p>
            <a:pPr>
              <a:defRPr/>
            </a:pPr>
            <a:fld id="{AACD3B50-F52D-4202-8E41-083595C8D35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Vertical Title 1"/>
          <p:cNvSpPr>
            <a:spLocks noGrp="1"/>
          </p:cNvSpPr>
          <p:nvPr>
            <p:ph type="title" orient="vert"/>
          </p:nvPr>
        </p:nvSpPr>
        <p:spPr>
          <a:xfrm>
            <a:off x="6667500" y="4572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572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p:txBody>
          <a:bodyPr/>
          <a:lstStyle>
            <a:lvl1pPr>
              <a:defRPr/>
            </a:lvl1pPr>
          </a:lstStyle>
          <a:p>
            <a:pPr>
              <a:defRPr/>
            </a:pPr>
            <a:fld id="{F197D206-62A6-48C2-AB28-42018E6DE56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pic>
        <p:nvPicPr>
          <p:cNvPr id="4"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Title 1"/>
          <p:cNvSpPr>
            <a:spLocks noGrp="1"/>
          </p:cNvSpPr>
          <p:nvPr>
            <p:ph type="title"/>
          </p:nvPr>
        </p:nvSpPr>
        <p:spPr>
          <a:xfrm>
            <a:off x="838200" y="457200"/>
            <a:ext cx="5334000" cy="914400"/>
          </a:xfrm>
        </p:spPr>
        <p:txBody>
          <a:bodyPr/>
          <a:lstStyle/>
          <a:p>
            <a:r>
              <a:rPr lang="en-US"/>
              <a:t>Click to edit Master title style</a:t>
            </a:r>
          </a:p>
        </p:txBody>
      </p:sp>
      <p:sp>
        <p:nvSpPr>
          <p:cNvPr id="3" name="Table Placeholder 2"/>
          <p:cNvSpPr>
            <a:spLocks noGrp="1"/>
          </p:cNvSpPr>
          <p:nvPr>
            <p:ph type="tbl" idx="1"/>
          </p:nvPr>
        </p:nvSpPr>
        <p:spPr>
          <a:xfrm>
            <a:off x="838200" y="1600200"/>
            <a:ext cx="7772400" cy="4114800"/>
          </a:xfrm>
        </p:spPr>
        <p:txBody>
          <a:bodyPr/>
          <a:lstStyle/>
          <a:p>
            <a:pPr lvl="0"/>
            <a:endParaRPr lang="en-US" noProof="0"/>
          </a:p>
        </p:txBody>
      </p:sp>
      <p:sp>
        <p:nvSpPr>
          <p:cNvPr id="5" name="Rectangle 10"/>
          <p:cNvSpPr>
            <a:spLocks noGrp="1" noChangeArrowheads="1"/>
          </p:cNvSpPr>
          <p:nvPr>
            <p:ph type="sldNum" sz="quarter" idx="10"/>
          </p:nvPr>
        </p:nvSpPr>
        <p:spPr/>
        <p:txBody>
          <a:bodyPr/>
          <a:lstStyle>
            <a:lvl1pPr>
              <a:defRPr/>
            </a:lvl1pPr>
          </a:lstStyle>
          <a:p>
            <a:pPr>
              <a:defRPr/>
            </a:pPr>
            <a:fld id="{F7E070F2-9822-448E-84F7-5BD1AE7270E6}"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Text Box 2200"/>
          <p:cNvSpPr txBox="1">
            <a:spLocks noChangeArrowheads="1"/>
          </p:cNvSpPr>
          <p:nvPr userDrawn="1"/>
        </p:nvSpPr>
        <p:spPr bwMode="auto">
          <a:xfrm>
            <a:off x="76200" y="-930275"/>
            <a:ext cx="47244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spcBef>
                <a:spcPct val="50000"/>
              </a:spcBef>
              <a:defRPr/>
            </a:pPr>
            <a:r>
              <a:rPr lang="en-US" sz="40000">
                <a:solidFill>
                  <a:srgbClr val="EAEAEA"/>
                </a:solidFill>
              </a:rPr>
              <a:t>A</a:t>
            </a:r>
          </a:p>
        </p:txBody>
      </p:sp>
      <p:sp>
        <p:nvSpPr>
          <p:cNvPr id="5" name="Text Box 2201"/>
          <p:cNvSpPr txBox="1">
            <a:spLocks noChangeArrowheads="1"/>
          </p:cNvSpPr>
          <p:nvPr userDrawn="1"/>
        </p:nvSpPr>
        <p:spPr bwMode="auto">
          <a:xfrm>
            <a:off x="990600" y="1203325"/>
            <a:ext cx="47244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spcBef>
                <a:spcPct val="50000"/>
              </a:spcBef>
              <a:defRPr/>
            </a:pPr>
            <a:r>
              <a:rPr lang="en-US" sz="40000">
                <a:solidFill>
                  <a:srgbClr val="EAEAEA"/>
                </a:solidFill>
              </a:rPr>
              <a:t>U</a:t>
            </a:r>
          </a:p>
        </p:txBody>
      </p:sp>
      <p:pic>
        <p:nvPicPr>
          <p:cNvPr id="6" name="Picture 9" descr="Kogod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26050" y="6324600"/>
            <a:ext cx="37655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Rectangle 1030"/>
          <p:cNvSpPr>
            <a:spLocks noGrp="1" noChangeArrowheads="1"/>
          </p:cNvSpPr>
          <p:nvPr>
            <p:ph type="subTitle" sz="quarter" idx="1"/>
          </p:nvPr>
        </p:nvSpPr>
        <p:spPr>
          <a:xfrm>
            <a:off x="1447800" y="2819400"/>
            <a:ext cx="6400800" cy="1752600"/>
          </a:xfrm>
        </p:spPr>
        <p:txBody>
          <a:bodyPr/>
          <a:lstStyle>
            <a:lvl1pPr marL="0" indent="0" algn="ctr">
              <a:buFontTx/>
              <a:buNone/>
              <a:defRPr/>
            </a:lvl1pPr>
          </a:lstStyle>
          <a:p>
            <a:r>
              <a:rPr lang="en-US"/>
              <a:t>Click to edit Master subtitle style</a:t>
            </a:r>
          </a:p>
        </p:txBody>
      </p:sp>
      <p:sp>
        <p:nvSpPr>
          <p:cNvPr id="9" name="Title 8"/>
          <p:cNvSpPr>
            <a:spLocks noGrp="1"/>
          </p:cNvSpPr>
          <p:nvPr>
            <p:ph type="title"/>
          </p:nvPr>
        </p:nvSpPr>
        <p:spPr/>
        <p:txBody>
          <a:bodyPr/>
          <a:lstStyle/>
          <a:p>
            <a:r>
              <a:rPr lang="en-US" dirty="0"/>
              <a:t>Click to edit Master title style</a:t>
            </a:r>
          </a:p>
        </p:txBody>
      </p:sp>
      <p:sp>
        <p:nvSpPr>
          <p:cNvPr id="7" name="Slide Number Placeholder 7"/>
          <p:cNvSpPr>
            <a:spLocks noGrp="1"/>
          </p:cNvSpPr>
          <p:nvPr>
            <p:ph type="sldNum" sz="quarter" idx="10"/>
          </p:nvPr>
        </p:nvSpPr>
        <p:spPr>
          <a:xfrm>
            <a:off x="8610600" y="6553200"/>
            <a:ext cx="533400" cy="3048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AE9E077-D840-4773-A0C3-35A8EDBBD8DC}" type="slidenum">
              <a:rPr lang="en-US" altLang="en-US"/>
              <a:pPr>
                <a:defRPr/>
              </a:pPr>
              <a:t>‹#›</a:t>
            </a:fld>
            <a:endParaRPr lang="en-US" altLang="en-US"/>
          </a:p>
        </p:txBody>
      </p:sp>
    </p:spTree>
    <p:extLst>
      <p:ext uri="{BB962C8B-B14F-4D97-AF65-F5344CB8AC3E}">
        <p14:creationId xmlns:p14="http://schemas.microsoft.com/office/powerpoint/2010/main" val="245320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p:txBody>
          <a:bodyPr/>
          <a:lstStyle>
            <a:lvl1pPr>
              <a:defRPr/>
            </a:lvl1pPr>
          </a:lstStyle>
          <a:p>
            <a:pPr>
              <a:defRPr/>
            </a:pPr>
            <a:fld id="{1CEB50F3-D3E5-4C2F-9F5E-99C9C6DBEDB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0"/>
          <p:cNvSpPr>
            <a:spLocks noGrp="1" noChangeArrowheads="1"/>
          </p:cNvSpPr>
          <p:nvPr>
            <p:ph type="sldNum" sz="quarter" idx="10"/>
          </p:nvPr>
        </p:nvSpPr>
        <p:spPr/>
        <p:txBody>
          <a:bodyPr/>
          <a:lstStyle>
            <a:lvl1pPr>
              <a:defRPr/>
            </a:lvl1pPr>
          </a:lstStyle>
          <a:p>
            <a:pPr>
              <a:defRPr/>
            </a:pPr>
            <a:fld id="{9A9E4311-3E9E-420D-8794-1EC43442510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
          <p:cNvSpPr>
            <a:spLocks noGrp="1" noChangeArrowheads="1"/>
          </p:cNvSpPr>
          <p:nvPr>
            <p:ph type="sldNum" sz="quarter" idx="10"/>
          </p:nvPr>
        </p:nvSpPr>
        <p:spPr/>
        <p:txBody>
          <a:bodyPr/>
          <a:lstStyle>
            <a:lvl1pPr>
              <a:defRPr/>
            </a:lvl1pPr>
          </a:lstStyle>
          <a:p>
            <a:pPr>
              <a:defRPr/>
            </a:pPr>
            <a:fld id="{A23A8815-890C-4771-AF1F-74935E2705B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0"/>
          <p:cNvSpPr>
            <a:spLocks noGrp="1" noChangeArrowheads="1"/>
          </p:cNvSpPr>
          <p:nvPr>
            <p:ph type="sldNum" sz="quarter" idx="10"/>
          </p:nvPr>
        </p:nvSpPr>
        <p:spPr/>
        <p:txBody>
          <a:bodyPr/>
          <a:lstStyle>
            <a:lvl1pPr>
              <a:defRPr/>
            </a:lvl1pPr>
          </a:lstStyle>
          <a:p>
            <a:pPr>
              <a:defRPr/>
            </a:pPr>
            <a:fld id="{14865DDA-B450-4773-9C98-377058FD4EC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4" name="Rectangle 10"/>
          <p:cNvSpPr>
            <a:spLocks noGrp="1" noChangeArrowheads="1"/>
          </p:cNvSpPr>
          <p:nvPr>
            <p:ph type="sldNum" sz="quarter" idx="10"/>
          </p:nvPr>
        </p:nvSpPr>
        <p:spPr/>
        <p:txBody>
          <a:bodyPr/>
          <a:lstStyle>
            <a:lvl1pPr>
              <a:defRPr/>
            </a:lvl1pPr>
          </a:lstStyle>
          <a:p>
            <a:pPr>
              <a:defRPr/>
            </a:pPr>
            <a:fld id="{6E159B4C-7685-4A67-825B-0D8F856D22D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3" name="Rectangle 10"/>
          <p:cNvSpPr>
            <a:spLocks noGrp="1" noChangeArrowheads="1"/>
          </p:cNvSpPr>
          <p:nvPr>
            <p:ph type="sldNum" sz="quarter" idx="10"/>
          </p:nvPr>
        </p:nvSpPr>
        <p:spPr/>
        <p:txBody>
          <a:bodyPr/>
          <a:lstStyle>
            <a:lvl1pPr>
              <a:defRPr/>
            </a:lvl1pPr>
          </a:lstStyle>
          <a:p>
            <a:pPr>
              <a:defRPr/>
            </a:pPr>
            <a:fld id="{8F11BF9B-BE4F-462B-B526-85EBEF014F0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0"/>
          <p:cNvSpPr>
            <a:spLocks noGrp="1" noChangeArrowheads="1"/>
          </p:cNvSpPr>
          <p:nvPr>
            <p:ph type="sldNum" sz="quarter" idx="10"/>
          </p:nvPr>
        </p:nvSpPr>
        <p:spPr/>
        <p:txBody>
          <a:bodyPr/>
          <a:lstStyle>
            <a:lvl1pPr>
              <a:defRPr/>
            </a:lvl1pPr>
          </a:lstStyle>
          <a:p>
            <a:pPr>
              <a:defRPr/>
            </a:pPr>
            <a:fld id="{218BC9A2-1873-4A44-A1E1-8314FC6C9630}"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9" descr="Kogodlogo"/>
          <p:cNvPicPr>
            <a:picLocks noChangeAspect="1" noChangeArrowheads="1"/>
          </p:cNvPicPr>
          <p:nvPr userDrawn="1"/>
        </p:nvPicPr>
        <p:blipFill>
          <a:blip r:embed="rId2" cstate="print"/>
          <a:srcRect/>
          <a:stretch>
            <a:fillRect/>
          </a:stretch>
        </p:blipFill>
        <p:spPr bwMode="auto">
          <a:xfrm>
            <a:off x="6553200" y="30163"/>
            <a:ext cx="2514600" cy="274637"/>
          </a:xfrm>
          <a:prstGeom prst="rect">
            <a:avLst/>
          </a:prstGeom>
          <a:noFill/>
          <a:ln w="9525">
            <a:noFill/>
            <a:miter lim="800000"/>
            <a:headEnd/>
            <a:tailEnd/>
          </a:ln>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10"/>
          <p:cNvSpPr>
            <a:spLocks noGrp="1" noChangeArrowheads="1"/>
          </p:cNvSpPr>
          <p:nvPr>
            <p:ph type="sldNum" sz="quarter" idx="10"/>
          </p:nvPr>
        </p:nvSpPr>
        <p:spPr/>
        <p:txBody>
          <a:bodyPr/>
          <a:lstStyle>
            <a:lvl1pPr>
              <a:defRPr/>
            </a:lvl1pPr>
          </a:lstStyle>
          <a:p>
            <a:pPr>
              <a:defRPr/>
            </a:pPr>
            <a:fld id="{0BAF136B-4E06-47FA-994F-A2405A7B1C2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68618" name="Rectangle 10"/>
          <p:cNvSpPr>
            <a:spLocks noGrp="1" noChangeArrowheads="1"/>
          </p:cNvSpPr>
          <p:nvPr>
            <p:ph type="sldNum" sz="quarter" idx="4"/>
          </p:nvPr>
        </p:nvSpPr>
        <p:spPr bwMode="auto">
          <a:xfrm>
            <a:off x="8610600" y="6553200"/>
            <a:ext cx="533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499968C4-4CE3-4075-80E9-714D1E93AABE}" type="slidenum">
              <a:rPr lang="en-US"/>
              <a:pPr>
                <a:defRPr/>
              </a:pPr>
              <a:t>‹#›</a:t>
            </a:fld>
            <a:endParaRPr lang="en-US"/>
          </a:p>
        </p:txBody>
      </p:sp>
      <p:sp>
        <p:nvSpPr>
          <p:cNvPr id="1027" name="Rectangle 11"/>
          <p:cNvSpPr>
            <a:spLocks noGrp="1" noChangeArrowheads="1"/>
          </p:cNvSpPr>
          <p:nvPr>
            <p:ph type="title"/>
          </p:nvPr>
        </p:nvSpPr>
        <p:spPr bwMode="auto">
          <a:xfrm>
            <a:off x="838200" y="457200"/>
            <a:ext cx="5334000" cy="914400"/>
          </a:xfrm>
          <a:prstGeom prst="rect">
            <a:avLst/>
          </a:prstGeo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12"/>
          <p:cNvSpPr>
            <a:spLocks noGrp="1" noChangeArrowheads="1"/>
          </p:cNvSpPr>
          <p:nvPr>
            <p:ph type="body" idx="1"/>
          </p:nvPr>
        </p:nvSpPr>
        <p:spPr bwMode="auto">
          <a:xfrm>
            <a:off x="838200" y="1600200"/>
            <a:ext cx="7772400" cy="4114800"/>
          </a:xfrm>
          <a:prstGeom prst="rect">
            <a:avLst/>
          </a:prstGeom>
          <a:noFill/>
          <a:ln w="12700" cap="sq">
            <a:noFill/>
            <a:miter lim="800000"/>
            <a:headEnd type="none" w="sm" len="sm"/>
            <a:tailEnd type="none" w="sm" len="sm"/>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 id="2147484181" r:id="rId12"/>
    <p:sldLayoutId id="2147484183" r:id="rId13"/>
  </p:sldLayoutIdLst>
  <p:hf hdr="0" ftr="0" dt="0"/>
  <p:txStyles>
    <p:titleStyle>
      <a:lvl1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mj-lt"/>
          <a:ea typeface="+mj-ea"/>
          <a:cs typeface="+mj-cs"/>
        </a:defRPr>
      </a:lvl1pPr>
      <a:lvl2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2pPr>
      <a:lvl3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3pPr>
      <a:lvl4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4pPr>
      <a:lvl5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5pPr>
      <a:lvl6pPr marL="4572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6pPr>
      <a:lvl7pPr marL="9144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7pPr>
      <a:lvl8pPr marL="13716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8pPr>
      <a:lvl9pPr marL="18288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0000"/>
        <a:buFont typeface="Monotype Sort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jibe4fun/paml4m/tree/R-Code" TargetMode="External"/><Relationship Id="rId13" Type="http://schemas.openxmlformats.org/officeDocument/2006/relationships/image" Target="../media/image6.png"/><Relationship Id="rId18"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hyperlink" Target="https://jibe4fun.github.io/analytics/PAML4M_Espinosa_Ch1.pdf" TargetMode="External"/><Relationship Id="rId12" Type="http://schemas.openxmlformats.org/officeDocument/2006/relationships/hyperlink" Target="https://www.nobelprize.org/prizes/physics/2024/press-release/" TargetMode="External"/><Relationship Id="rId17"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hyperlink" Target="http://fs2.american.edu/alberto/www/" TargetMode="External"/><Relationship Id="rId1" Type="http://schemas.openxmlformats.org/officeDocument/2006/relationships/slideLayout" Target="../slideLayouts/slideLayout1.xml"/><Relationship Id="rId6" Type="http://schemas.openxmlformats.org/officeDocument/2006/relationships/hyperlink" Target="https://www.amazon.com/dp/B0C2RX8NY1" TargetMode="External"/><Relationship Id="rId11" Type="http://schemas.openxmlformats.org/officeDocument/2006/relationships/image" Target="../media/image5.png"/><Relationship Id="rId5" Type="http://schemas.openxmlformats.org/officeDocument/2006/relationships/hyperlink" Target="https://tinyurl.com/EspinosaLead" TargetMode="External"/><Relationship Id="rId15" Type="http://schemas.openxmlformats.org/officeDocument/2006/relationships/image" Target="../media/image8.png"/><Relationship Id="rId10" Type="http://schemas.openxmlformats.org/officeDocument/2006/relationships/image" Target="../media/image4.png"/><Relationship Id="rId19" Type="http://schemas.openxmlformats.org/officeDocument/2006/relationships/image" Target="../media/image11.png"/><Relationship Id="rId4" Type="http://schemas.openxmlformats.org/officeDocument/2006/relationships/hyperlink" Target="mailto:alberto@american.edu" TargetMode="External"/><Relationship Id="rId9" Type="http://schemas.openxmlformats.org/officeDocument/2006/relationships/hyperlink" Target="https://poe.com/PAML4M" TargetMode="Externa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hemeOverride" Target="../theme/themeOverride6.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www.sas.com/en_us/insights/analytics/machine-learning.html" TargetMode="External"/><Relationship Id="rId7" Type="http://schemas.openxmlformats.org/officeDocument/2006/relationships/image" Target="../media/image30.png"/><Relationship Id="rId12"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45.png"/><Relationship Id="rId5" Type="http://schemas.openxmlformats.org/officeDocument/2006/relationships/hyperlink" Target="https://networkofthrones.com/" TargetMode="Externa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hemeOverride" Target="../theme/themeOverride10.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hyperlink" Target="https://www.mckinsey.com/capabilities/mckinsey-digital/our-insights/superagency-in-the-workplace-empowering-people-to-unlock-ais-full-potential-at-work" TargetMode="Externa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hemeOverride" Target="../theme/themeOverride16.xml"/><Relationship Id="rId6" Type="http://schemas.openxmlformats.org/officeDocument/2006/relationships/image" Target="../media/image51.jpg"/><Relationship Id="rId5" Type="http://schemas.openxmlformats.org/officeDocument/2006/relationships/hyperlink" Target="https://www.facebook.com/arnold.millet" TargetMode="External"/><Relationship Id="rId4" Type="http://schemas.openxmlformats.org/officeDocument/2006/relationships/hyperlink" Target="https://ideogram.ai/login"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hemeOverride" Target="../theme/themeOverride17.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hemeOverride" Target="../theme/themeOverride18.xml"/><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hemeOverride" Target="../theme/themeOverr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g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20.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hemeOverride" Target="../theme/themeOverride21.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hemeOverride" Target="../theme/themeOverride22.xml"/><Relationship Id="rId5" Type="http://schemas.openxmlformats.org/officeDocument/2006/relationships/image" Target="../media/image59.png"/><Relationship Id="rId4" Type="http://schemas.openxmlformats.org/officeDocument/2006/relationships/hyperlink" Target="https://jibe4fun.github.io/analytics/msanalytics.pdf"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openai.com/index/dall-e-3/" TargetMode="External"/><Relationship Id="rId13" Type="http://schemas.openxmlformats.org/officeDocument/2006/relationships/hyperlink" Target="https://www.deepl.com/en/translator" TargetMode="External"/><Relationship Id="rId3" Type="http://schemas.openxmlformats.org/officeDocument/2006/relationships/notesSlide" Target="../notesSlides/notesSlide30.xml"/><Relationship Id="rId7" Type="http://schemas.openxmlformats.org/officeDocument/2006/relationships/hyperlink" Target="https://gemini.google.com/app" TargetMode="External"/><Relationship Id="rId12" Type="http://schemas.openxmlformats.org/officeDocument/2006/relationships/hyperlink" Target="https://poe.com/ITEC-621" TargetMode="External"/><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hyperlink" Target="https://www.microsoft.com/en-us/microsoft-copilot/personal-ai-assistant" TargetMode="External"/><Relationship Id="rId11" Type="http://schemas.openxmlformats.org/officeDocument/2006/relationships/hyperlink" Target="https://poe.com/" TargetMode="External"/><Relationship Id="rId5" Type="http://schemas.openxmlformats.org/officeDocument/2006/relationships/hyperlink" Target="https://www.perplexity.ai/" TargetMode="External"/><Relationship Id="rId10" Type="http://schemas.openxmlformats.org/officeDocument/2006/relationships/hyperlink" Target="https://notebooklm.google.com/" TargetMode="External"/><Relationship Id="rId4" Type="http://schemas.openxmlformats.org/officeDocument/2006/relationships/hyperlink" Target="https://chatgpt.com/" TargetMode="External"/><Relationship Id="rId9" Type="http://schemas.openxmlformats.org/officeDocument/2006/relationships/hyperlink" Target="https://www.midjourney.com/home" TargetMode="External"/><Relationship Id="rId14" Type="http://schemas.openxmlformats.org/officeDocument/2006/relationships/hyperlink" Target="https://www.grammarly.com/"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hemeOverride" Target="../theme/themeOverride2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hemeOverride" Target="../theme/themeOverr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28.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9.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wwnorton.com/books/9780393324815" TargetMode="External"/><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hyperlink" Target="https://www.michaellewiswrites.com/#top" TargetMode="External"/><Relationship Id="rId10" Type="http://schemas.openxmlformats.org/officeDocument/2006/relationships/image" Target="../media/image67.png"/><Relationship Id="rId4" Type="http://schemas.openxmlformats.org/officeDocument/2006/relationships/image" Target="../media/image19.png"/><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hemeOverride" Target="../theme/themeOverride3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hemeOverride" Target="../theme/themeOverride3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32.xml"/><Relationship Id="rId5" Type="http://schemas.openxmlformats.org/officeDocument/2006/relationships/image" Target="../media/image75.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33.xml"/><Relationship Id="rId5" Type="http://schemas.openxmlformats.org/officeDocument/2006/relationships/image" Target="../media/image76.png"/><Relationship Id="rId4" Type="http://schemas.openxmlformats.org/officeDocument/2006/relationships/hyperlink" Target="https://www.reddit.com/r/dataisbeautiful/comments/dor6l8/oc_ingredients_coappearance_in_one_million_recipes/"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4.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37.xml"/><Relationship Id="rId5" Type="http://schemas.openxmlformats.org/officeDocument/2006/relationships/image" Target="../media/image78.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hemeOverride" Target="../theme/themeOverride3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hyperlink" Target="https://www.michaellewiswrites.com/#to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wwnorton.com/books/9780393324815"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hemeOverride" Target="../theme/themeOverride5.xml"/><Relationship Id="rId6" Type="http://schemas.openxmlformats.org/officeDocument/2006/relationships/image" Target="../media/image21.png"/><Relationship Id="rId5" Type="http://schemas.openxmlformats.org/officeDocument/2006/relationships/hyperlink" Target="http://fs2.american.edu/alberto/www/hicss/PAML4M_Espinosa_Ch1.pdf" TargetMode="External"/><Relationship Id="rId4" Type="http://schemas.openxmlformats.org/officeDocument/2006/relationships/image" Target="../media/image20.jp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info.informs.org/abok"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129BED65-7E39-E8B4-BB3B-0F4319BF24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14" t="8091" r="4919" b="8269"/>
          <a:stretch/>
        </p:blipFill>
        <p:spPr>
          <a:xfrm>
            <a:off x="7678036" y="162836"/>
            <a:ext cx="1338610" cy="1034761"/>
          </a:xfrm>
          <a:prstGeom prst="rect">
            <a:avLst/>
          </a:prstGeom>
        </p:spPr>
      </p:pic>
      <p:sp>
        <p:nvSpPr>
          <p:cNvPr id="15362" name="Rectangle 1027"/>
          <p:cNvSpPr>
            <a:spLocks noGrp="1" noChangeArrowheads="1"/>
          </p:cNvSpPr>
          <p:nvPr>
            <p:ph type="subTitle" idx="1"/>
          </p:nvPr>
        </p:nvSpPr>
        <p:spPr>
          <a:xfrm>
            <a:off x="127354" y="1002706"/>
            <a:ext cx="8889292" cy="4267200"/>
          </a:xfrm>
          <a:noFill/>
        </p:spPr>
        <p:txBody>
          <a:bodyPr lIns="92075" tIns="46038" rIns="92075" bIns="46038"/>
          <a:lstStyle/>
          <a:p>
            <a:pPr algn="ctr"/>
            <a:r>
              <a:rPr lang="en-US" sz="2400" b="1" dirty="0">
                <a:solidFill>
                  <a:schemeClr val="accent2"/>
                </a:solidFill>
                <a:latin typeface="Comic Sans MS" pitchFamily="66" charset="0"/>
              </a:rPr>
              <a:t>Machine Learning &amp; Artificial Intelligence for Business: </a:t>
            </a:r>
            <a:br>
              <a:rPr lang="en-US" sz="2400" b="1" dirty="0">
                <a:solidFill>
                  <a:schemeClr val="accent2"/>
                </a:solidFill>
                <a:latin typeface="Comic Sans MS" pitchFamily="66" charset="0"/>
              </a:rPr>
            </a:br>
            <a:r>
              <a:rPr lang="en-US" sz="2400" b="1" dirty="0">
                <a:solidFill>
                  <a:schemeClr val="accent2"/>
                </a:solidFill>
                <a:latin typeface="Comic Sans MS" pitchFamily="66" charset="0"/>
              </a:rPr>
              <a:t>Key Concepts and Trends</a:t>
            </a:r>
            <a:br>
              <a:rPr lang="en-US" sz="2400" b="1" dirty="0">
                <a:solidFill>
                  <a:schemeClr val="accent2"/>
                </a:solidFill>
                <a:latin typeface="Comic Sans MS" pitchFamily="66" charset="0"/>
              </a:rPr>
            </a:br>
            <a:endParaRPr lang="en-US" sz="2400" b="1" dirty="0">
              <a:solidFill>
                <a:srgbClr val="C00000"/>
              </a:solidFill>
              <a:latin typeface="Comic Sans MS" panose="030F0702030302020204" pitchFamily="66" charset="0"/>
            </a:endParaRPr>
          </a:p>
          <a:p>
            <a:pPr algn="ctr"/>
            <a:r>
              <a:rPr lang="en-US" sz="2400" b="1" dirty="0">
                <a:solidFill>
                  <a:srgbClr val="C00000"/>
                </a:solidFill>
                <a:latin typeface="Comic Sans MS" panose="030F0702030302020204" pitchFamily="66" charset="0"/>
              </a:rPr>
              <a:t>Prof. J. Alberto Espinosa, PhD</a:t>
            </a:r>
          </a:p>
          <a:p>
            <a:pPr algn="ctr"/>
            <a:r>
              <a:rPr lang="en-US" sz="1800" dirty="0">
                <a:latin typeface="Comic Sans MS" panose="030F0702030302020204" pitchFamily="66" charset="0"/>
              </a:rPr>
              <a:t>Dept. of Information Technology &amp; Analytics</a:t>
            </a:r>
          </a:p>
          <a:p>
            <a:pPr algn="ctr"/>
            <a:r>
              <a:rPr lang="en-US" sz="1800" i="1" dirty="0">
                <a:latin typeface="Times New Roman" panose="02020603050405020304" pitchFamily="18" charset="0"/>
                <a:cs typeface="Times New Roman" panose="02020603050405020304" pitchFamily="18" charset="0"/>
                <a:hlinkClick r:id="rId4"/>
              </a:rPr>
              <a:t>alberto@american.edu</a:t>
            </a:r>
            <a:endParaRPr lang="en-US" sz="1800" i="1" dirty="0">
              <a:latin typeface="Times New Roman" panose="02020603050405020304" pitchFamily="18" charset="0"/>
              <a:cs typeface="Times New Roman" panose="02020603050405020304" pitchFamily="18" charset="0"/>
            </a:endParaRPr>
          </a:p>
          <a:p>
            <a:pPr algn="ctr"/>
            <a:r>
              <a:rPr lang="en-US" sz="1400" i="1" dirty="0">
                <a:latin typeface="Times New Roman" panose="02020603050405020304" pitchFamily="18" charset="0"/>
                <a:ea typeface="ＭＳ Ｐゴシック" pitchFamily="34" charset="-128"/>
                <a:cs typeface="Times New Roman" panose="02020603050405020304" pitchFamily="18" charset="0"/>
              </a:rPr>
              <a:t>July 28, 2025</a:t>
            </a:r>
            <a:endParaRPr lang="en-US" sz="1800" dirty="0">
              <a:latin typeface="Times New Roman" panose="02020603050405020304" pitchFamily="18" charset="0"/>
              <a:cs typeface="Times New Roman" panose="02020603050405020304" pitchFamily="18" charset="0"/>
            </a:endParaRPr>
          </a:p>
          <a:p>
            <a:pPr algn="ctr"/>
            <a:endParaRPr lang="en-US" sz="1800" dirty="0"/>
          </a:p>
          <a:p>
            <a:pPr algn="ctr"/>
            <a:r>
              <a:rPr lang="en-US" sz="1800" b="1" dirty="0"/>
              <a:t>Slides:</a:t>
            </a:r>
            <a:r>
              <a:rPr lang="en-US" sz="1800" dirty="0"/>
              <a:t> </a:t>
            </a:r>
            <a:r>
              <a:rPr lang="en-US" sz="1800" dirty="0">
                <a:hlinkClick r:id="rId5"/>
              </a:rPr>
              <a:t>https://tinyurl.com/EspinosaLead</a:t>
            </a:r>
            <a:endParaRPr lang="en-US" sz="1800" dirty="0"/>
          </a:p>
          <a:p>
            <a:pPr algn="ctr"/>
            <a:r>
              <a:rPr lang="en-US" sz="1800" dirty="0"/>
              <a:t> </a:t>
            </a:r>
          </a:p>
        </p:txBody>
      </p:sp>
      <p:sp>
        <p:nvSpPr>
          <p:cNvPr id="5" name="Rectangle 1026"/>
          <p:cNvSpPr txBox="1">
            <a:spLocks noChangeArrowheads="1"/>
          </p:cNvSpPr>
          <p:nvPr/>
        </p:nvSpPr>
        <p:spPr bwMode="auto">
          <a:xfrm>
            <a:off x="533400" y="229348"/>
            <a:ext cx="8077200" cy="609600"/>
          </a:xfrm>
          <a:prstGeom prst="rect">
            <a:avLst/>
          </a:prstGeom>
          <a:noFill/>
          <a:ln w="12700" cap="sq">
            <a:noFill/>
            <a:miter lim="800000"/>
            <a:headEnd type="none" w="sm" len="sm"/>
            <a:tailEnd type="none" w="sm" len="sm"/>
          </a:ln>
        </p:spPr>
        <p:txBody>
          <a:bodyPr vert="horz" wrap="square" lIns="92075" tIns="46038" rIns="92075" bIns="46038" numCol="1" anchor="b" anchorCtr="0" compatLnSpc="1">
            <a:prstTxWarp prst="textNoShape">
              <a:avLst/>
            </a:prstTxWarp>
          </a:bodyPr>
          <a:lstStyle>
            <a:lvl1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mj-lt"/>
                <a:ea typeface="+mj-ea"/>
                <a:cs typeface="+mj-cs"/>
              </a:defRPr>
            </a:lvl1pPr>
            <a:lvl2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2pPr>
            <a:lvl3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3pPr>
            <a:lvl4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4pPr>
            <a:lvl5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5pPr>
            <a:lvl6pPr marL="4572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6pPr>
            <a:lvl7pPr marL="9144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7pPr>
            <a:lvl8pPr marL="13716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8pPr>
            <a:lvl9pPr marL="18288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9pPr>
          </a:lstStyle>
          <a:p>
            <a:pPr algn="ctr"/>
            <a:r>
              <a:rPr lang="en-US" sz="2000" dirty="0">
                <a:latin typeface="Comic Sans MS" pitchFamily="66" charset="0"/>
              </a:rPr>
              <a:t>Leadership Initiatives</a:t>
            </a:r>
          </a:p>
          <a:p>
            <a:pPr algn="ctr"/>
            <a:r>
              <a:rPr lang="en-US" sz="2000" dirty="0">
                <a:latin typeface="Comic Sans MS" pitchFamily="66" charset="0"/>
                <a:ea typeface="+mn-ea"/>
                <a:cs typeface="+mn-cs"/>
              </a:rPr>
              <a:t>AI &amp; Emerging Technology Internship</a:t>
            </a:r>
          </a:p>
        </p:txBody>
      </p:sp>
      <p:sp>
        <p:nvSpPr>
          <p:cNvPr id="6" name="TextBox 5">
            <a:extLst>
              <a:ext uri="{FF2B5EF4-FFF2-40B4-BE49-F238E27FC236}">
                <a16:creationId xmlns:a16="http://schemas.microsoft.com/office/drawing/2014/main" id="{30CF7B47-CF47-9AB4-CA03-2DAF4E005D3B}"/>
              </a:ext>
            </a:extLst>
          </p:cNvPr>
          <p:cNvSpPr txBox="1"/>
          <p:nvPr/>
        </p:nvSpPr>
        <p:spPr>
          <a:xfrm>
            <a:off x="2514600" y="5769017"/>
            <a:ext cx="5334000" cy="307777"/>
          </a:xfrm>
          <a:prstGeom prst="rect">
            <a:avLst/>
          </a:prstGeom>
          <a:noFill/>
        </p:spPr>
        <p:txBody>
          <a:bodyPr wrap="square">
            <a:spAutoFit/>
          </a:bodyPr>
          <a:lstStyle/>
          <a:p>
            <a:r>
              <a:rPr lang="en-US" sz="1400" dirty="0"/>
              <a:t> </a:t>
            </a:r>
            <a:r>
              <a:rPr lang="en-US" sz="1400" dirty="0">
                <a:hlinkClick r:id="rId6"/>
              </a:rPr>
              <a:t>Amazon</a:t>
            </a:r>
            <a:r>
              <a:rPr lang="en-US" sz="1400" dirty="0"/>
              <a:t>                       </a:t>
            </a:r>
            <a:r>
              <a:rPr lang="en-US" sz="1400" dirty="0">
                <a:hlinkClick r:id="rId7"/>
              </a:rPr>
              <a:t>Ch1</a:t>
            </a:r>
            <a:r>
              <a:rPr lang="en-US" sz="1400" dirty="0"/>
              <a:t>            R: </a:t>
            </a:r>
            <a:r>
              <a:rPr lang="en-US" sz="1400" dirty="0">
                <a:hlinkClick r:id="rId8"/>
              </a:rPr>
              <a:t>GitHub</a:t>
            </a:r>
            <a:r>
              <a:rPr lang="en-US" sz="1400" dirty="0"/>
              <a:t>        </a:t>
            </a:r>
            <a:r>
              <a:rPr lang="en-US" sz="1400" dirty="0" err="1">
                <a:solidFill>
                  <a:schemeClr val="accent5">
                    <a:lumMod val="50000"/>
                  </a:schemeClr>
                </a:solidFill>
                <a:hlinkClick r:id="rId9"/>
              </a:rPr>
              <a:t>ChatBot</a:t>
            </a:r>
            <a:endParaRPr lang="en-US" sz="1100" dirty="0"/>
          </a:p>
        </p:txBody>
      </p:sp>
      <p:pic>
        <p:nvPicPr>
          <p:cNvPr id="7" name="Snagit_PPT9B">
            <a:hlinkClick r:id="rId6"/>
            <a:extLst>
              <a:ext uri="{FF2B5EF4-FFF2-40B4-BE49-F238E27FC236}">
                <a16:creationId xmlns:a16="http://schemas.microsoft.com/office/drawing/2014/main" id="{02CF27F5-A01D-5685-1EB5-A9EC0429843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06532" y="4928545"/>
            <a:ext cx="570646" cy="855731"/>
          </a:xfrm>
          <a:prstGeom prst="rect">
            <a:avLst/>
          </a:prstGeom>
        </p:spPr>
      </p:pic>
      <p:pic>
        <p:nvPicPr>
          <p:cNvPr id="4" name="Picture 3" descr="A qr code on a white background&#10;&#10;Description automatically generated">
            <a:hlinkClick r:id="rId8"/>
            <a:extLst>
              <a:ext uri="{FF2B5EF4-FFF2-40B4-BE49-F238E27FC236}">
                <a16:creationId xmlns:a16="http://schemas.microsoft.com/office/drawing/2014/main" id="{CC5475D0-13C8-9A9F-A6D0-E7596F0BC6EF}"/>
              </a:ext>
            </a:extLst>
          </p:cNvPr>
          <p:cNvPicPr>
            <a:picLocks noChangeAspect="1"/>
          </p:cNvPicPr>
          <p:nvPr/>
        </p:nvPicPr>
        <p:blipFill>
          <a:blip r:embed="rId11" cstate="print">
            <a:extLst>
              <a:ext uri="{28A0092B-C50C-407E-A947-70E740481C1C}">
                <a14:useLocalDpi xmlns:a14="http://schemas.microsoft.com/office/drawing/2010/main" val="0"/>
              </a:ext>
            </a:extLst>
          </a:blip>
          <a:srcRect l="9938" t="8201" r="6481" b="8201"/>
          <a:stretch/>
        </p:blipFill>
        <p:spPr>
          <a:xfrm>
            <a:off x="5029200" y="4928545"/>
            <a:ext cx="862622" cy="862801"/>
          </a:xfrm>
          <a:prstGeom prst="rect">
            <a:avLst/>
          </a:prstGeom>
        </p:spPr>
      </p:pic>
      <p:pic>
        <p:nvPicPr>
          <p:cNvPr id="11" name="Snagit_PPTF499">
            <a:hlinkClick r:id="rId12"/>
            <a:extLst>
              <a:ext uri="{FF2B5EF4-FFF2-40B4-BE49-F238E27FC236}">
                <a16:creationId xmlns:a16="http://schemas.microsoft.com/office/drawing/2014/main" id="{A1350942-D897-5B7C-49B5-C57620ECAE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8638" y="162836"/>
            <a:ext cx="778241" cy="768192"/>
          </a:xfrm>
          <a:prstGeom prst="rect">
            <a:avLst/>
          </a:prstGeom>
        </p:spPr>
      </p:pic>
      <p:pic>
        <p:nvPicPr>
          <p:cNvPr id="1026" name="Picture 2">
            <a:hlinkClick r:id="rId6"/>
            <a:extLst>
              <a:ext uri="{FF2B5EF4-FFF2-40B4-BE49-F238E27FC236}">
                <a16:creationId xmlns:a16="http://schemas.microsoft.com/office/drawing/2014/main" id="{68D1E93E-3206-D016-FF67-85A0981E198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11959" y="4934028"/>
            <a:ext cx="848228" cy="8482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CC7619-82F7-9D19-A83F-0B54CB14AF20}"/>
              </a:ext>
            </a:extLst>
          </p:cNvPr>
          <p:cNvSpPr txBox="1"/>
          <p:nvPr/>
        </p:nvSpPr>
        <p:spPr>
          <a:xfrm>
            <a:off x="2296726" y="4552890"/>
            <a:ext cx="4550548" cy="400110"/>
          </a:xfrm>
          <a:prstGeom prst="rect">
            <a:avLst/>
          </a:prstGeom>
          <a:noFill/>
        </p:spPr>
        <p:txBody>
          <a:bodyPr wrap="square" rtlCol="0">
            <a:spAutoFit/>
          </a:bodyPr>
          <a:lstStyle/>
          <a:p>
            <a:pPr algn="ctr"/>
            <a:r>
              <a:rPr kumimoji="1" lang="en-US" sz="2000" dirty="0">
                <a:solidFill>
                  <a:srgbClr val="0070C0"/>
                </a:solidFill>
                <a:latin typeface="Comic Sans MS" panose="030F0702030302020204" pitchFamily="66" charset="0"/>
              </a:rPr>
              <a:t>PAML4M Book</a:t>
            </a:r>
          </a:p>
        </p:txBody>
      </p:sp>
      <p:pic>
        <p:nvPicPr>
          <p:cNvPr id="1027" name="Picture 3">
            <a:hlinkClick r:id="rId9"/>
            <a:extLst>
              <a:ext uri="{FF2B5EF4-FFF2-40B4-BE49-F238E27FC236}">
                <a16:creationId xmlns:a16="http://schemas.microsoft.com/office/drawing/2014/main" id="{791B16D7-B467-E319-9F39-EED559783DF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73666" y="4957894"/>
            <a:ext cx="783414" cy="7834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16"/>
            <a:extLst>
              <a:ext uri="{FF2B5EF4-FFF2-40B4-BE49-F238E27FC236}">
                <a16:creationId xmlns:a16="http://schemas.microsoft.com/office/drawing/2014/main" id="{646C81AE-EB9C-AD2E-D85F-17DF1A2C931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145878" y="2260463"/>
            <a:ext cx="863737" cy="863737"/>
          </a:xfrm>
          <a:prstGeom prst="rect">
            <a:avLst/>
          </a:prstGeom>
          <a:noFill/>
          <a:extLst>
            <a:ext uri="{909E8E84-426E-40DD-AFC4-6F175D3DCCD1}">
              <a14:hiddenFill xmlns:a14="http://schemas.microsoft.com/office/drawing/2010/main">
                <a:solidFill>
                  <a:srgbClr val="FFFFFF"/>
                </a:solidFill>
              </a14:hiddenFill>
            </a:ext>
          </a:extLst>
        </p:spPr>
      </p:pic>
      <p:pic>
        <p:nvPicPr>
          <p:cNvPr id="12" name="Snagit_PPT10AD">
            <a:hlinkClick r:id="rId5"/>
            <a:extLst>
              <a:ext uri="{FF2B5EF4-FFF2-40B4-BE49-F238E27FC236}">
                <a16:creationId xmlns:a16="http://schemas.microsoft.com/office/drawing/2014/main" id="{74656FD2-B090-DEBC-8D74-A4C032E0F7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14299" y="3682244"/>
            <a:ext cx="863737" cy="875253"/>
          </a:xfrm>
          <a:prstGeom prst="rect">
            <a:avLst/>
          </a:prstGeom>
        </p:spPr>
      </p:pic>
      <p:pic>
        <p:nvPicPr>
          <p:cNvPr id="14" name="Snagit_PPT9313">
            <a:hlinkClick r:id="rId7"/>
            <a:extLst>
              <a:ext uri="{FF2B5EF4-FFF2-40B4-BE49-F238E27FC236}">
                <a16:creationId xmlns:a16="http://schemas.microsoft.com/office/drawing/2014/main" id="{B16C3765-1B4E-D17F-AA2D-6D1D6D7796C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94968" y="4943802"/>
            <a:ext cx="825215" cy="8252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nagit_PPT7489">
            <a:extLst>
              <a:ext uri="{FF2B5EF4-FFF2-40B4-BE49-F238E27FC236}">
                <a16:creationId xmlns:a16="http://schemas.microsoft.com/office/drawing/2014/main" id="{8BF56A0D-FB8D-DE14-184B-73A92985558C}"/>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33896" y="582683"/>
            <a:ext cx="9076207" cy="5692633"/>
          </a:xfrm>
          <a:prstGeom prst="rect">
            <a:avLst/>
          </a:prstGeom>
        </p:spPr>
      </p:pic>
      <p:sp>
        <p:nvSpPr>
          <p:cNvPr id="29698" name="Title 1"/>
          <p:cNvSpPr>
            <a:spLocks noGrp="1"/>
          </p:cNvSpPr>
          <p:nvPr>
            <p:ph type="title"/>
          </p:nvPr>
        </p:nvSpPr>
        <p:spPr>
          <a:xfrm>
            <a:off x="1295400" y="2590800"/>
            <a:ext cx="6553200" cy="838200"/>
          </a:xfrm>
        </p:spPr>
        <p:txBody>
          <a:bodyPr/>
          <a:lstStyle/>
          <a:p>
            <a:pPr algn="ctr"/>
            <a:r>
              <a:rPr lang="en-US" altLang="en-US" sz="4400" b="1" dirty="0">
                <a:solidFill>
                  <a:schemeClr val="accent6">
                    <a:lumMod val="75000"/>
                  </a:schemeClr>
                </a:solidFill>
                <a:latin typeface="Comic Sans MS" panose="030F0702030302020204" pitchFamily="66" charset="0"/>
              </a:rPr>
              <a:t>Machine Learning</a:t>
            </a:r>
          </a:p>
        </p:txBody>
      </p:sp>
      <p:sp>
        <p:nvSpPr>
          <p:cNvPr id="30" name="Slide Number Placeholder 3">
            <a:extLst>
              <a:ext uri="{FF2B5EF4-FFF2-40B4-BE49-F238E27FC236}">
                <a16:creationId xmlns:a16="http://schemas.microsoft.com/office/drawing/2014/main" id="{5748C3CC-A69E-49C7-ABDC-2EC8375CA57E}"/>
              </a:ext>
            </a:extLst>
          </p:cNvPr>
          <p:cNvSpPr txBox="1">
            <a:spLocks/>
          </p:cNvSpPr>
          <p:nvPr/>
        </p:nvSpPr>
        <p:spPr>
          <a:xfrm>
            <a:off x="8610600" y="6553200"/>
            <a:ext cx="5334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20000"/>
              </a:spcBef>
              <a:spcAft>
                <a:spcPct val="0"/>
              </a:spcAft>
              <a:buClr>
                <a:schemeClr val="tx1"/>
              </a:buClr>
              <a:buChar char="•"/>
              <a:defRPr kumimoji="1" sz="24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SzPct val="60000"/>
              <a:buChar char="o"/>
              <a:defRPr kumimoji="1"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SzPct val="70000"/>
              <a:buFont typeface="Wingdings" panose="05000000000000000000" pitchFamily="2" charset="2"/>
              <a:buChar char="§"/>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9E6B309-BE6D-4C94-BC80-4DBDC81E7F1E}"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10</a:t>
            </a:fld>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600393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658BA9-47BC-62AF-DA90-FE6AFED4B2E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8FD5D7F-BA20-A247-FE0A-49980CF23DDC}"/>
              </a:ext>
            </a:extLst>
          </p:cNvPr>
          <p:cNvSpPr/>
          <p:nvPr/>
        </p:nvSpPr>
        <p:spPr bwMode="auto">
          <a:xfrm>
            <a:off x="401493" y="4013085"/>
            <a:ext cx="8341013" cy="1176537"/>
          </a:xfrm>
          <a:prstGeom prst="rect">
            <a:avLst/>
          </a:prstGeom>
          <a:solidFill>
            <a:schemeClr val="bg2">
              <a:lumMod val="20000"/>
              <a:lumOff val="80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1750" name="Rectangle 3">
            <a:extLst>
              <a:ext uri="{FF2B5EF4-FFF2-40B4-BE49-F238E27FC236}">
                <a16:creationId xmlns:a16="http://schemas.microsoft.com/office/drawing/2014/main" id="{298D3E47-E79C-2240-AAC8-4FC5296EFE78}"/>
              </a:ext>
            </a:extLst>
          </p:cNvPr>
          <p:cNvSpPr txBox="1">
            <a:spLocks noChangeArrowheads="1"/>
          </p:cNvSpPr>
          <p:nvPr/>
        </p:nvSpPr>
        <p:spPr bwMode="auto">
          <a:xfrm>
            <a:off x="294640" y="1036592"/>
            <a:ext cx="8534400" cy="4257456"/>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marL="284163" marR="0" lvl="0" indent="0" algn="l" defTabSz="914400" rtl="0" eaLnBrk="1" fontAlgn="base" latinLnBrk="0" hangingPunct="1">
              <a:lnSpc>
                <a:spcPct val="100000"/>
              </a:lnSpc>
              <a:spcBef>
                <a:spcPct val="20000"/>
              </a:spcBef>
              <a:spcAft>
                <a:spcPct val="0"/>
              </a:spcAft>
              <a:buClr>
                <a:srgbClr val="000000"/>
              </a:buClr>
              <a:buSzTx/>
              <a:buFontTx/>
              <a:buNone/>
              <a:tabLst/>
              <a:defRPr/>
            </a:pPr>
            <a:r>
              <a:rPr kumimoji="1" lang="en-US" altLang="en-US" sz="2400" b="0" i="0" u="none" strike="noStrike" kern="1200" cap="none" spc="0" normalizeH="0" baseline="0" noProof="0" dirty="0">
                <a:ln>
                  <a:noFill/>
                </a:ln>
                <a:solidFill>
                  <a:srgbClr val="002060"/>
                </a:solidFill>
                <a:effectLst/>
                <a:uLnTx/>
                <a:uFillTx/>
                <a:latin typeface="Arial" pitchFamily="34" charset="0"/>
                <a:ea typeface="+mn-ea"/>
                <a:cs typeface="+mn-cs"/>
              </a:rPr>
              <a:t>Is method of data analysis that uses algorithms that </a:t>
            </a:r>
            <a:r>
              <a:rPr kumimoji="1" lang="en-US" altLang="en-US" sz="2400" b="1" i="0" u="none" strike="noStrike" kern="1200" cap="none" spc="0" normalizeH="0" baseline="0" noProof="0" dirty="0">
                <a:ln>
                  <a:noFill/>
                </a:ln>
                <a:solidFill>
                  <a:srgbClr val="C00000"/>
                </a:solidFill>
                <a:effectLst/>
                <a:uLnTx/>
                <a:uFillTx/>
                <a:latin typeface="Arial" pitchFamily="34" charset="0"/>
                <a:ea typeface="+mn-ea"/>
                <a:cs typeface="+mn-cs"/>
              </a:rPr>
              <a:t>learn from data </a:t>
            </a:r>
            <a:r>
              <a:rPr kumimoji="1" lang="en-US" altLang="en-US" sz="2400" b="0" i="0" u="none" strike="noStrike" kern="1200" cap="none" spc="0" normalizeH="0" baseline="0" noProof="0" dirty="0">
                <a:ln>
                  <a:noFill/>
                </a:ln>
                <a:solidFill>
                  <a:srgbClr val="002060"/>
                </a:solidFill>
                <a:effectLst/>
                <a:uLnTx/>
                <a:uFillTx/>
                <a:latin typeface="Arial" pitchFamily="34" charset="0"/>
                <a:ea typeface="+mn-ea"/>
                <a:cs typeface="+mn-cs"/>
              </a:rPr>
              <a:t>iteratively, allowing computers to find hidden insights </a:t>
            </a:r>
            <a:r>
              <a:rPr kumimoji="1" lang="en-US" altLang="en-US" sz="2400" b="1" i="0" u="none" strike="noStrike" kern="1200" cap="none" spc="0" normalizeH="0" baseline="0" noProof="0" dirty="0">
                <a:ln>
                  <a:noFill/>
                </a:ln>
                <a:solidFill>
                  <a:srgbClr val="C00000"/>
                </a:solidFill>
                <a:effectLst/>
                <a:uLnTx/>
                <a:uFillTx/>
                <a:latin typeface="Arial" pitchFamily="34" charset="0"/>
                <a:ea typeface="+mn-ea"/>
                <a:cs typeface="+mn-cs"/>
              </a:rPr>
              <a:t>without being explicitly programmed </a:t>
            </a:r>
            <a:br>
              <a:rPr kumimoji="1" lang="en-US" altLang="en-US" sz="2400" b="1" i="0" u="none" strike="noStrike" kern="1200" cap="none" spc="0" normalizeH="0" baseline="0" noProof="0" dirty="0">
                <a:ln>
                  <a:noFill/>
                </a:ln>
                <a:solidFill>
                  <a:srgbClr val="C00000"/>
                </a:solidFill>
                <a:effectLst/>
                <a:uLnTx/>
                <a:uFillTx/>
                <a:latin typeface="Arial" pitchFamily="34" charset="0"/>
                <a:ea typeface="+mn-ea"/>
                <a:cs typeface="+mn-cs"/>
              </a:rPr>
            </a:br>
            <a:r>
              <a:rPr kumimoji="1" lang="en-US" altLang="en-US" sz="1800" b="0" i="0" u="none" strike="noStrike" kern="1200" cap="none" spc="0" normalizeH="0" baseline="0" noProof="0" dirty="0">
                <a:ln>
                  <a:noFill/>
                </a:ln>
                <a:solidFill>
                  <a:srgbClr val="000000"/>
                </a:solidFill>
                <a:effectLst/>
                <a:uLnTx/>
                <a:uFillTx/>
                <a:latin typeface="Arial" pitchFamily="34" charset="0"/>
                <a:ea typeface="+mn-ea"/>
                <a:cs typeface="+mn-cs"/>
              </a:rPr>
              <a:t>(SAS: </a:t>
            </a:r>
            <a:r>
              <a:rPr kumimoji="1" lang="en-US" altLang="en-US" sz="1800" b="0" i="0" u="none" strike="noStrike" kern="1200" cap="none" spc="0" normalizeH="0" baseline="0" noProof="0" dirty="0">
                <a:ln>
                  <a:noFill/>
                </a:ln>
                <a:solidFill>
                  <a:srgbClr val="000000"/>
                </a:solidFill>
                <a:effectLst/>
                <a:uLnTx/>
                <a:uFillTx/>
                <a:latin typeface="Arial" pitchFamily="34" charset="0"/>
                <a:ea typeface="+mn-ea"/>
                <a:cs typeface="+mn-cs"/>
                <a:hlinkClick r:id="rId3"/>
              </a:rPr>
              <a:t>http://www.sas.com/en_us/insights/analytics/machine-learning.html</a:t>
            </a:r>
            <a:r>
              <a:rPr kumimoji="1" lang="en-US" altLang="en-US" sz="1800" b="0" i="0" u="none" strike="noStrike" kern="1200" cap="none" spc="0" normalizeH="0" baseline="0" noProof="0" dirty="0">
                <a:ln>
                  <a:noFill/>
                </a:ln>
                <a:solidFill>
                  <a:srgbClr val="000000"/>
                </a:solidFill>
                <a:effectLst/>
                <a:uLnTx/>
                <a:uFillTx/>
                <a:latin typeface="Arial" pitchFamily="34" charset="0"/>
                <a:ea typeface="+mn-ea"/>
                <a:cs typeface="+mn-cs"/>
              </a:rPr>
              <a:t>)</a:t>
            </a:r>
          </a:p>
          <a:p>
            <a:pPr marL="0" marR="0" lvl="0" indent="0" algn="ctr" defTabSz="914400" rtl="0" eaLnBrk="1" fontAlgn="base" latinLnBrk="0" hangingPunct="1">
              <a:lnSpc>
                <a:spcPct val="100000"/>
              </a:lnSpc>
              <a:spcBef>
                <a:spcPct val="20000"/>
              </a:spcBef>
              <a:spcAft>
                <a:spcPct val="0"/>
              </a:spcAft>
              <a:buClr>
                <a:srgbClr val="000000"/>
              </a:buClr>
              <a:buSzTx/>
              <a:buFontTx/>
              <a:buNone/>
              <a:tabLst/>
              <a:defRPr/>
            </a:pPr>
            <a:endParaRPr kumimoji="1" lang="en-US" altLang="en-US" sz="1800" b="0" i="0" u="none" strike="noStrike" kern="1200" cap="none" spc="0" normalizeH="0" baseline="0" noProof="0" dirty="0">
              <a:ln>
                <a:noFill/>
              </a:ln>
              <a:solidFill>
                <a:srgbClr val="000000"/>
              </a:solidFill>
              <a:effectLst/>
              <a:uLnTx/>
              <a:uFillTx/>
              <a:latin typeface="Arial" pitchFamily="34" charset="0"/>
              <a:ea typeface="+mn-ea"/>
              <a:cs typeface="+mn-cs"/>
            </a:endParaRPr>
          </a:p>
          <a:p>
            <a:pPr marL="688975" marR="0" lvl="1" indent="-342900" algn="l" defTabSz="914400" rtl="0" eaLnBrk="1" fontAlgn="base" latinLnBrk="0" hangingPunct="1">
              <a:lnSpc>
                <a:spcPct val="100000"/>
              </a:lnSpc>
              <a:spcBef>
                <a:spcPct val="20000"/>
              </a:spcBef>
              <a:spcAft>
                <a:spcPts val="1200"/>
              </a:spcAft>
              <a:buClr>
                <a:srgbClr val="000000"/>
              </a:buClr>
              <a:buSzTx/>
              <a:buFont typeface="Wingdings" panose="05000000000000000000" pitchFamily="2" charset="2"/>
              <a:buChar char="Ø"/>
              <a:tabLst/>
              <a:defRPr/>
            </a:pPr>
            <a:r>
              <a:rPr kumimoji="1" lang="en-US" altLang="en-US" sz="2200" b="0" i="0" u="none" strike="noStrike" kern="1200" cap="none" spc="0" normalizeH="0" baseline="0" noProof="0" dirty="0">
                <a:ln>
                  <a:noFill/>
                </a:ln>
                <a:solidFill>
                  <a:srgbClr val="C00000"/>
                </a:solidFill>
                <a:effectLst/>
                <a:uLnTx/>
                <a:uFillTx/>
                <a:latin typeface="Arial" pitchFamily="34" charset="0"/>
                <a:ea typeface="+mn-ea"/>
                <a:cs typeface="+mn-cs"/>
              </a:rPr>
              <a:t>Unsupervised learning</a:t>
            </a:r>
            <a:r>
              <a:rPr kumimoji="1" lang="en-US" altLang="en-US" sz="2200" b="0" i="0" u="none" strike="noStrike" kern="1200" cap="none" spc="0" normalizeH="0" baseline="0" noProof="0" dirty="0">
                <a:ln>
                  <a:noFill/>
                </a:ln>
                <a:solidFill>
                  <a:srgbClr val="000000"/>
                </a:solidFill>
                <a:effectLst/>
                <a:uLnTx/>
                <a:uFillTx/>
                <a:latin typeface="Arial" pitchFamily="34" charset="0"/>
                <a:ea typeface="+mn-ea"/>
                <a:cs typeface="+mn-cs"/>
              </a:rPr>
              <a:t> </a:t>
            </a:r>
            <a:r>
              <a:rPr kumimoji="1" lang="en-US" altLang="en-US" sz="22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 data exploration </a:t>
            </a:r>
            <a:r>
              <a:rPr kumimoji="1" lang="en-US" altLang="en-US" sz="2200" b="0" i="0" u="none" strike="noStrike" kern="1200" cap="none" spc="0" normalizeH="0" baseline="0" noProof="0" dirty="0">
                <a:ln>
                  <a:noFill/>
                </a:ln>
                <a:solidFill>
                  <a:srgbClr val="C00000"/>
                </a:solidFill>
                <a:effectLst/>
                <a:uLnTx/>
                <a:uFillTx/>
                <a:latin typeface="Arial" pitchFamily="34" charset="0"/>
                <a:ea typeface="+mn-ea"/>
                <a:cs typeface="+mn-cs"/>
                <a:sym typeface="Wingdings" panose="05000000000000000000" pitchFamily="2" charset="2"/>
              </a:rPr>
              <a:t>without </a:t>
            </a:r>
            <a:r>
              <a:rPr kumimoji="1" lang="en-US" altLang="en-US" sz="22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specific </a:t>
            </a:r>
            <a:r>
              <a:rPr kumimoji="1" lang="en-US" altLang="en-US" sz="2200" b="0" i="0" u="none" strike="noStrike" kern="1200" cap="none" spc="0" normalizeH="0" baseline="0" noProof="0" dirty="0">
                <a:ln>
                  <a:noFill/>
                </a:ln>
                <a:solidFill>
                  <a:srgbClr val="C00000"/>
                </a:solidFill>
                <a:effectLst/>
                <a:uLnTx/>
                <a:uFillTx/>
                <a:latin typeface="Arial" pitchFamily="34" charset="0"/>
                <a:ea typeface="+mn-ea"/>
                <a:cs typeface="+mn-cs"/>
                <a:sym typeface="Wingdings" panose="05000000000000000000" pitchFamily="2" charset="2"/>
              </a:rPr>
              <a:t>goals</a:t>
            </a:r>
            <a:r>
              <a:rPr kumimoji="1" lang="en-US" altLang="en-US" sz="22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 (closely associated with descriptive analytics and data mining, e.g., clustering, correlation analysis, histograms)</a:t>
            </a:r>
          </a:p>
          <a:p>
            <a:pPr marL="688975" marR="0" lvl="1" indent="-34290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Char char="Ø"/>
              <a:tabLst/>
              <a:defRPr/>
            </a:pPr>
            <a:r>
              <a:rPr kumimoji="1" lang="en-US" altLang="en-US" sz="2200" b="1" i="0" u="none" strike="noStrike" kern="1200" cap="none" spc="0" normalizeH="0" baseline="0" noProof="0" dirty="0">
                <a:ln>
                  <a:noFill/>
                </a:ln>
                <a:solidFill>
                  <a:srgbClr val="C00000"/>
                </a:solidFill>
                <a:effectLst/>
                <a:uLnTx/>
                <a:uFillTx/>
                <a:latin typeface="Arial" pitchFamily="34" charset="0"/>
                <a:ea typeface="+mn-ea"/>
                <a:cs typeface="+mn-cs"/>
                <a:sym typeface="Wingdings" panose="05000000000000000000" pitchFamily="2" charset="2"/>
              </a:rPr>
              <a:t>Supervised</a:t>
            </a:r>
            <a:r>
              <a:rPr kumimoji="1" lang="en-US" altLang="en-US" sz="22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 </a:t>
            </a:r>
            <a:r>
              <a:rPr kumimoji="1" lang="en-US" altLang="en-US" sz="2200" b="1" i="0" u="none" strike="noStrike" kern="1200" cap="none" spc="0" normalizeH="0" baseline="0" noProof="0" dirty="0">
                <a:ln>
                  <a:noFill/>
                </a:ln>
                <a:solidFill>
                  <a:srgbClr val="C00000"/>
                </a:solidFill>
                <a:effectLst/>
                <a:uLnTx/>
                <a:uFillTx/>
                <a:latin typeface="Arial" pitchFamily="34" charset="0"/>
                <a:ea typeface="+mn-ea"/>
                <a:cs typeface="+mn-cs"/>
                <a:sym typeface="Wingdings" panose="05000000000000000000" pitchFamily="2" charset="2"/>
              </a:rPr>
              <a:t>learning</a:t>
            </a:r>
            <a:r>
              <a:rPr kumimoji="1" lang="en-US" altLang="en-US" sz="22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  data analysis </a:t>
            </a:r>
            <a:r>
              <a:rPr kumimoji="1" lang="en-US" altLang="en-US" sz="2200" b="1" i="0" u="none" strike="noStrike" kern="1200" cap="none" spc="0" normalizeH="0" baseline="0" noProof="0" dirty="0">
                <a:ln>
                  <a:noFill/>
                </a:ln>
                <a:solidFill>
                  <a:srgbClr val="C00000"/>
                </a:solidFill>
                <a:effectLst/>
                <a:uLnTx/>
                <a:uFillTx/>
                <a:latin typeface="Arial" pitchFamily="34" charset="0"/>
                <a:ea typeface="+mn-ea"/>
                <a:cs typeface="+mn-cs"/>
                <a:sym typeface="Wingdings" panose="05000000000000000000" pitchFamily="2" charset="2"/>
              </a:rPr>
              <a:t>with</a:t>
            </a:r>
            <a:r>
              <a:rPr kumimoji="1" lang="en-US" altLang="en-US" sz="22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 specific </a:t>
            </a:r>
            <a:r>
              <a:rPr kumimoji="1" lang="en-US" altLang="en-US" sz="2200" b="1" i="0" u="none" strike="noStrike" kern="1200" cap="none" spc="0" normalizeH="0" baseline="0" noProof="0" dirty="0">
                <a:ln>
                  <a:noFill/>
                </a:ln>
                <a:solidFill>
                  <a:srgbClr val="C00000"/>
                </a:solidFill>
                <a:effectLst/>
                <a:uLnTx/>
                <a:uFillTx/>
                <a:latin typeface="Arial" pitchFamily="34" charset="0"/>
                <a:ea typeface="+mn-ea"/>
                <a:cs typeface="+mn-cs"/>
                <a:sym typeface="Wingdings" panose="05000000000000000000" pitchFamily="2" charset="2"/>
              </a:rPr>
              <a:t>goals</a:t>
            </a:r>
            <a:r>
              <a:rPr kumimoji="1" lang="en-US" altLang="en-US" sz="22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 in mind (closely associated with analytics, e.g., regression)  not much different than </a:t>
            </a:r>
            <a:r>
              <a:rPr kumimoji="1" lang="en-US" altLang="en-US" sz="2200" b="1" i="0" u="none" strike="noStrike" kern="1200" cap="none" spc="0" normalizeH="0" baseline="0" noProof="0" dirty="0">
                <a:ln>
                  <a:noFill/>
                </a:ln>
                <a:solidFill>
                  <a:srgbClr val="C00000"/>
                </a:solidFill>
                <a:effectLst/>
                <a:uLnTx/>
                <a:uFillTx/>
                <a:latin typeface="Arial" pitchFamily="34" charset="0"/>
                <a:ea typeface="+mn-ea"/>
                <a:cs typeface="+mn-cs"/>
                <a:sym typeface="Wingdings" panose="05000000000000000000" pitchFamily="2" charset="2"/>
              </a:rPr>
              <a:t>predictive modeling</a:t>
            </a:r>
            <a:endParaRPr kumimoji="1" lang="en-US" altLang="en-US" sz="2200" b="1" i="0" u="none" strike="noStrike" kern="1200" cap="none" spc="0" normalizeH="0" baseline="0" noProof="0" dirty="0">
              <a:ln>
                <a:noFill/>
              </a:ln>
              <a:solidFill>
                <a:srgbClr val="C00000"/>
              </a:solidFill>
              <a:effectLst/>
              <a:uLnTx/>
              <a:uFillTx/>
              <a:latin typeface="Arial"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
                <a:srgbClr val="000000"/>
              </a:buClr>
              <a:buSzTx/>
              <a:buFontTx/>
              <a:buNone/>
              <a:tabLst/>
              <a:defRPr/>
            </a:pPr>
            <a:endParaRPr kumimoji="1" lang="en-US" altLang="en-US" sz="1800" b="0" i="0" u="none" strike="noStrike" kern="1200" cap="none" spc="0" normalizeH="0" baseline="0" noProof="0" dirty="0">
              <a:ln>
                <a:noFill/>
              </a:ln>
              <a:solidFill>
                <a:srgbClr val="000000"/>
              </a:solidFill>
              <a:effectLst/>
              <a:uLnTx/>
              <a:uFillTx/>
              <a:latin typeface="Arial"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
                <a:srgbClr val="000000"/>
              </a:buClr>
              <a:buSzTx/>
              <a:buFontTx/>
              <a:buNone/>
              <a:tabLst/>
              <a:defRPr/>
            </a:pPr>
            <a:r>
              <a:rPr kumimoji="1" lang="en-US" altLang="en-US" sz="1800" b="0" i="0" u="none" strike="noStrike" kern="1200" cap="none" spc="0" normalizeH="0" baseline="0" noProof="0" dirty="0">
                <a:ln>
                  <a:noFill/>
                </a:ln>
                <a:solidFill>
                  <a:srgbClr val="000000"/>
                </a:solidFill>
                <a:effectLst/>
                <a:uLnTx/>
                <a:uFillTx/>
                <a:latin typeface="Arial" pitchFamily="34" charset="0"/>
                <a:ea typeface="+mn-ea"/>
                <a:cs typeface="+mn-cs"/>
              </a:rPr>
              <a:t> </a:t>
            </a:r>
            <a:endParaRPr kumimoji="1" lang="en-US" altLang="en-US" sz="24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31749" name="Rectangle 3">
            <a:extLst>
              <a:ext uri="{FF2B5EF4-FFF2-40B4-BE49-F238E27FC236}">
                <a16:creationId xmlns:a16="http://schemas.microsoft.com/office/drawing/2014/main" id="{34EEABF4-A819-7097-0794-0C9EABDAD643}"/>
              </a:ext>
            </a:extLst>
          </p:cNvPr>
          <p:cNvSpPr>
            <a:spLocks noGrp="1" noChangeArrowheads="1"/>
          </p:cNvSpPr>
          <p:nvPr>
            <p:ph type="title" idx="4294967295"/>
          </p:nvPr>
        </p:nvSpPr>
        <p:spPr>
          <a:xfrm>
            <a:off x="1971040" y="284908"/>
            <a:ext cx="5181600" cy="685800"/>
          </a:xfr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p>
            <a:pPr algn="ctr"/>
            <a:r>
              <a:rPr lang="en-US" altLang="en-US" b="1" dirty="0">
                <a:solidFill>
                  <a:srgbClr val="C00000"/>
                </a:solidFill>
                <a:latin typeface="Comic Sans MS" panose="030F0702030302020204" pitchFamily="66" charset="0"/>
                <a:cs typeface="Arial" panose="020B0604020202020204" pitchFamily="34" charset="0"/>
              </a:rPr>
              <a:t>Machine Learning</a:t>
            </a:r>
          </a:p>
        </p:txBody>
      </p:sp>
      <p:sp>
        <p:nvSpPr>
          <p:cNvPr id="7" name="Slide Number Placeholder 3">
            <a:extLst>
              <a:ext uri="{FF2B5EF4-FFF2-40B4-BE49-F238E27FC236}">
                <a16:creationId xmlns:a16="http://schemas.microsoft.com/office/drawing/2014/main" id="{46828CA4-E258-C238-F076-40EDA2FDDEAF}"/>
              </a:ext>
            </a:extLst>
          </p:cNvPr>
          <p:cNvSpPr txBox="1">
            <a:spLocks noGrp="1"/>
          </p:cNvSpPr>
          <p:nvPr/>
        </p:nvSpPr>
        <p:spPr bwMode="auto">
          <a:xfrm>
            <a:off x="8509986" y="6467475"/>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D40FE0F8-31FA-4325-A80F-5BF4D9DDCB8F}"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3" name="Snagit_SNG84F">
            <a:extLst>
              <a:ext uri="{FF2B5EF4-FFF2-40B4-BE49-F238E27FC236}">
                <a16:creationId xmlns:a16="http://schemas.microsoft.com/office/drawing/2014/main" id="{DA0005B5-3E94-87A4-077F-453DA45FED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9860" y="5668099"/>
            <a:ext cx="502595" cy="428528"/>
          </a:xfrm>
          <a:prstGeom prst="rect">
            <a:avLst/>
          </a:prstGeom>
        </p:spPr>
      </p:pic>
      <p:pic>
        <p:nvPicPr>
          <p:cNvPr id="6" name="Snagit_SNG823">
            <a:extLst>
              <a:ext uri="{FF2B5EF4-FFF2-40B4-BE49-F238E27FC236}">
                <a16:creationId xmlns:a16="http://schemas.microsoft.com/office/drawing/2014/main" id="{A43D30F0-CCB3-04DB-2906-4D3815E653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8655" y="5706461"/>
            <a:ext cx="517188" cy="428527"/>
          </a:xfrm>
          <a:prstGeom prst="rect">
            <a:avLst/>
          </a:prstGeom>
        </p:spPr>
      </p:pic>
      <p:pic>
        <p:nvPicPr>
          <p:cNvPr id="9" name="Snagit_SNG7FA">
            <a:extLst>
              <a:ext uri="{FF2B5EF4-FFF2-40B4-BE49-F238E27FC236}">
                <a16:creationId xmlns:a16="http://schemas.microsoft.com/office/drawing/2014/main" id="{BBC2677D-D774-0AE6-9351-A35B337F7044}"/>
              </a:ext>
            </a:extLst>
          </p:cNvPr>
          <p:cNvPicPr>
            <a:picLocks noChangeAspect="1"/>
          </p:cNvPicPr>
          <p:nvPr/>
        </p:nvPicPr>
        <p:blipFill rotWithShape="1">
          <a:blip r:embed="rId6">
            <a:extLst>
              <a:ext uri="{28A0092B-C50C-407E-A947-70E740481C1C}">
                <a14:useLocalDpi xmlns:a14="http://schemas.microsoft.com/office/drawing/2010/main" val="0"/>
              </a:ext>
            </a:extLst>
          </a:blip>
          <a:srcRect t="26149"/>
          <a:stretch/>
        </p:blipFill>
        <p:spPr>
          <a:xfrm>
            <a:off x="2803855" y="6200872"/>
            <a:ext cx="517188" cy="428528"/>
          </a:xfrm>
          <a:prstGeom prst="rect">
            <a:avLst/>
          </a:prstGeom>
        </p:spPr>
      </p:pic>
      <p:pic>
        <p:nvPicPr>
          <p:cNvPr id="5" name="Snagit_SNG817">
            <a:extLst>
              <a:ext uri="{FF2B5EF4-FFF2-40B4-BE49-F238E27FC236}">
                <a16:creationId xmlns:a16="http://schemas.microsoft.com/office/drawing/2014/main" id="{B6ED8FA6-53B2-17FE-3AED-A769C29816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5400" y="5424450"/>
            <a:ext cx="1022703" cy="1176536"/>
          </a:xfrm>
          <a:prstGeom prst="rect">
            <a:avLst/>
          </a:prstGeom>
        </p:spPr>
      </p:pic>
      <p:pic>
        <p:nvPicPr>
          <p:cNvPr id="10" name="Snagit_SNG82F">
            <a:extLst>
              <a:ext uri="{FF2B5EF4-FFF2-40B4-BE49-F238E27FC236}">
                <a16:creationId xmlns:a16="http://schemas.microsoft.com/office/drawing/2014/main" id="{A711B4A4-FB77-20F3-C700-9D627EB5CE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3400" y="5945034"/>
            <a:ext cx="470102" cy="470102"/>
          </a:xfrm>
          <a:prstGeom prst="rect">
            <a:avLst/>
          </a:prstGeom>
        </p:spPr>
      </p:pic>
      <p:pic>
        <p:nvPicPr>
          <p:cNvPr id="11" name="Snagit_SNG84F">
            <a:extLst>
              <a:ext uri="{FF2B5EF4-FFF2-40B4-BE49-F238E27FC236}">
                <a16:creationId xmlns:a16="http://schemas.microsoft.com/office/drawing/2014/main" id="{304D8F5F-E1E5-75C4-FE1F-0130E2B87A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77884" y="5758700"/>
            <a:ext cx="1013386" cy="773317"/>
          </a:xfrm>
          <a:prstGeom prst="rect">
            <a:avLst/>
          </a:prstGeom>
        </p:spPr>
      </p:pic>
      <p:pic>
        <p:nvPicPr>
          <p:cNvPr id="8" name="Snagit_PPT1136">
            <a:extLst>
              <a:ext uri="{FF2B5EF4-FFF2-40B4-BE49-F238E27FC236}">
                <a16:creationId xmlns:a16="http://schemas.microsoft.com/office/drawing/2014/main" id="{188C950A-9744-3F95-473C-F958511A4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88135" y="5721550"/>
            <a:ext cx="771429" cy="847619"/>
          </a:xfrm>
          <a:prstGeom prst="rect">
            <a:avLst/>
          </a:prstGeom>
        </p:spPr>
      </p:pic>
      <p:pic>
        <p:nvPicPr>
          <p:cNvPr id="4" name="Snagit_SNG836">
            <a:extLst>
              <a:ext uri="{FF2B5EF4-FFF2-40B4-BE49-F238E27FC236}">
                <a16:creationId xmlns:a16="http://schemas.microsoft.com/office/drawing/2014/main" id="{962BCB2D-0CF0-F73A-19DE-83555E618C79}"/>
              </a:ext>
            </a:extLst>
          </p:cNvPr>
          <p:cNvPicPr>
            <a:picLocks noChangeAspect="1"/>
          </p:cNvPicPr>
          <p:nvPr/>
        </p:nvPicPr>
        <p:blipFill>
          <a:blip r:embed="rId11" cstate="print">
            <a:extLst>
              <a:ext uri="{28A0092B-C50C-407E-A947-70E740481C1C}">
                <a14:useLocalDpi xmlns:a14="http://schemas.microsoft.com/office/drawing/2010/main" val="0"/>
              </a:ext>
            </a:extLst>
          </a:blip>
          <a:srcRect b="3807"/>
          <a:stretch/>
        </p:blipFill>
        <p:spPr>
          <a:xfrm>
            <a:off x="6394406" y="5398293"/>
            <a:ext cx="810752" cy="1144719"/>
          </a:xfrm>
          <a:prstGeom prst="rect">
            <a:avLst/>
          </a:prstGeom>
        </p:spPr>
      </p:pic>
      <p:sp>
        <p:nvSpPr>
          <p:cNvPr id="12" name="TextBox 11">
            <a:extLst>
              <a:ext uri="{FF2B5EF4-FFF2-40B4-BE49-F238E27FC236}">
                <a16:creationId xmlns:a16="http://schemas.microsoft.com/office/drawing/2014/main" id="{91DD9A30-13A8-58FB-75E9-76161C95D26E}"/>
              </a:ext>
            </a:extLst>
          </p:cNvPr>
          <p:cNvSpPr txBox="1"/>
          <p:nvPr/>
        </p:nvSpPr>
        <p:spPr>
          <a:xfrm>
            <a:off x="5355701" y="6553200"/>
            <a:ext cx="533400" cy="2616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Times New Roman" pitchFamily="18" charset="0"/>
                <a:ea typeface="+mn-ea"/>
                <a:cs typeface="+mn-cs"/>
              </a:rPr>
              <a:t>$600</a:t>
            </a:r>
          </a:p>
        </p:txBody>
      </p:sp>
      <p:sp>
        <p:nvSpPr>
          <p:cNvPr id="13" name="TextBox 12">
            <a:extLst>
              <a:ext uri="{FF2B5EF4-FFF2-40B4-BE49-F238E27FC236}">
                <a16:creationId xmlns:a16="http://schemas.microsoft.com/office/drawing/2014/main" id="{23402D42-AFBF-561B-0E42-35AFEDAEA13B}"/>
              </a:ext>
            </a:extLst>
          </p:cNvPr>
          <p:cNvSpPr txBox="1"/>
          <p:nvPr/>
        </p:nvSpPr>
        <p:spPr>
          <a:xfrm>
            <a:off x="6494982" y="6543975"/>
            <a:ext cx="609600" cy="25391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Times New Roman" pitchFamily="18" charset="0"/>
                <a:ea typeface="+mn-ea"/>
                <a:cs typeface="+mn-cs"/>
              </a:rPr>
              <a:t>$5,300</a:t>
            </a:r>
          </a:p>
        </p:txBody>
      </p:sp>
      <p:pic>
        <p:nvPicPr>
          <p:cNvPr id="25" name="Picture 24">
            <a:extLst>
              <a:ext uri="{FF2B5EF4-FFF2-40B4-BE49-F238E27FC236}">
                <a16:creationId xmlns:a16="http://schemas.microsoft.com/office/drawing/2014/main" id="{B077C4E2-6CD9-51E6-2D6B-7DC3A3998AC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15374" y="5403267"/>
            <a:ext cx="1227132" cy="1128750"/>
          </a:xfrm>
          <a:prstGeom prst="rect">
            <a:avLst/>
          </a:prstGeom>
        </p:spPr>
      </p:pic>
    </p:spTree>
    <p:extLst>
      <p:ext uri="{BB962C8B-B14F-4D97-AF65-F5344CB8AC3E}">
        <p14:creationId xmlns:p14="http://schemas.microsoft.com/office/powerpoint/2010/main" val="2476258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50">
                                            <p:txEl>
                                              <p:pRg st="3" end="3"/>
                                            </p:txEl>
                                          </p:spTgt>
                                        </p:tgtEl>
                                        <p:attrNameLst>
                                          <p:attrName>style.visibility</p:attrName>
                                        </p:attrNameLst>
                                      </p:cBhvr>
                                      <p:to>
                                        <p:strVal val="visible"/>
                                      </p:to>
                                    </p:set>
                                    <p:animEffect transition="in" filter="fade">
                                      <p:cBhvr>
                                        <p:cTn id="7" dur="1500"/>
                                        <p:tgtEl>
                                          <p:spTgt spid="31750">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870">
                                          <p:stCondLst>
                                            <p:cond delay="0"/>
                                          </p:stCondLst>
                                        </p:cTn>
                                        <p:tgtEl>
                                          <p:spTgt spid="4"/>
                                        </p:tgtEl>
                                      </p:cBhvr>
                                    </p:animEffect>
                                    <p:anim calcmode="lin" valueType="num">
                                      <p:cBhvr>
                                        <p:cTn id="50" dur="2733"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99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996" tmFilter="0, 0; 0.125,0.2665; 0.25,0.4; 0.375,0.465; 0.5,0.5;  0.625,0.535; 0.75,0.6; 0.875,0.7335; 1,1">
                                          <p:stCondLst>
                                            <p:cond delay="996"/>
                                          </p:stCondLst>
                                        </p:cTn>
                                        <p:tgtEl>
                                          <p:spTgt spid="4"/>
                                        </p:tgtEl>
                                        <p:attrNameLst>
                                          <p:attrName>ppt_y</p:attrName>
                                        </p:attrNameLst>
                                      </p:cBhvr>
                                      <p:tavLst>
                                        <p:tav tm="0" fmla="#ppt_y-sin(pi*$)/9">
                                          <p:val>
                                            <p:fltVal val="0"/>
                                          </p:val>
                                        </p:tav>
                                        <p:tav tm="100000">
                                          <p:val>
                                            <p:fltVal val="1"/>
                                          </p:val>
                                        </p:tav>
                                      </p:tavLst>
                                    </p:anim>
                                    <p:anim calcmode="lin" valueType="num">
                                      <p:cBhvr>
                                        <p:cTn id="53" dur="498" tmFilter="0, 0; 0.125,0.2665; 0.25,0.4; 0.375,0.465; 0.5,0.5;  0.625,0.535; 0.75,0.6; 0.875,0.7335; 1,1">
                                          <p:stCondLst>
                                            <p:cond delay="1986"/>
                                          </p:stCondLst>
                                        </p:cTn>
                                        <p:tgtEl>
                                          <p:spTgt spid="4"/>
                                        </p:tgtEl>
                                        <p:attrNameLst>
                                          <p:attrName>ppt_y</p:attrName>
                                        </p:attrNameLst>
                                      </p:cBhvr>
                                      <p:tavLst>
                                        <p:tav tm="0" fmla="#ppt_y-sin(pi*$)/27">
                                          <p:val>
                                            <p:fltVal val="0"/>
                                          </p:val>
                                        </p:tav>
                                        <p:tav tm="100000">
                                          <p:val>
                                            <p:fltVal val="1"/>
                                          </p:val>
                                        </p:tav>
                                      </p:tavLst>
                                    </p:anim>
                                    <p:anim calcmode="lin" valueType="num">
                                      <p:cBhvr>
                                        <p:cTn id="54" dur="246" tmFilter="0, 0; 0.125,0.2665; 0.25,0.4; 0.375,0.465; 0.5,0.5;  0.625,0.535; 0.75,0.6; 0.875,0.7335; 1,1">
                                          <p:stCondLst>
                                            <p:cond delay="2484"/>
                                          </p:stCondLst>
                                        </p:cTn>
                                        <p:tgtEl>
                                          <p:spTgt spid="4"/>
                                        </p:tgtEl>
                                        <p:attrNameLst>
                                          <p:attrName>ppt_y</p:attrName>
                                        </p:attrNameLst>
                                      </p:cBhvr>
                                      <p:tavLst>
                                        <p:tav tm="0" fmla="#ppt_y-sin(pi*$)/81">
                                          <p:val>
                                            <p:fltVal val="0"/>
                                          </p:val>
                                        </p:tav>
                                        <p:tav tm="100000">
                                          <p:val>
                                            <p:fltVal val="1"/>
                                          </p:val>
                                        </p:tav>
                                      </p:tavLst>
                                    </p:anim>
                                    <p:animScale>
                                      <p:cBhvr>
                                        <p:cTn id="55" dur="39">
                                          <p:stCondLst>
                                            <p:cond delay="975"/>
                                          </p:stCondLst>
                                        </p:cTn>
                                        <p:tgtEl>
                                          <p:spTgt spid="4"/>
                                        </p:tgtEl>
                                      </p:cBhvr>
                                      <p:to x="100000" y="60000"/>
                                    </p:animScale>
                                    <p:animScale>
                                      <p:cBhvr>
                                        <p:cTn id="56" dur="249" decel="50000">
                                          <p:stCondLst>
                                            <p:cond delay="1014"/>
                                          </p:stCondLst>
                                        </p:cTn>
                                        <p:tgtEl>
                                          <p:spTgt spid="4"/>
                                        </p:tgtEl>
                                      </p:cBhvr>
                                      <p:to x="100000" y="100000"/>
                                    </p:animScale>
                                    <p:animScale>
                                      <p:cBhvr>
                                        <p:cTn id="57" dur="39">
                                          <p:stCondLst>
                                            <p:cond delay="1968"/>
                                          </p:stCondLst>
                                        </p:cTn>
                                        <p:tgtEl>
                                          <p:spTgt spid="4"/>
                                        </p:tgtEl>
                                      </p:cBhvr>
                                      <p:to x="100000" y="80000"/>
                                    </p:animScale>
                                    <p:animScale>
                                      <p:cBhvr>
                                        <p:cTn id="58" dur="249" decel="50000">
                                          <p:stCondLst>
                                            <p:cond delay="2007"/>
                                          </p:stCondLst>
                                        </p:cTn>
                                        <p:tgtEl>
                                          <p:spTgt spid="4"/>
                                        </p:tgtEl>
                                      </p:cBhvr>
                                      <p:to x="100000" y="100000"/>
                                    </p:animScale>
                                    <p:animScale>
                                      <p:cBhvr>
                                        <p:cTn id="59" dur="39">
                                          <p:stCondLst>
                                            <p:cond delay="2463"/>
                                          </p:stCondLst>
                                        </p:cTn>
                                        <p:tgtEl>
                                          <p:spTgt spid="4"/>
                                        </p:tgtEl>
                                      </p:cBhvr>
                                      <p:to x="100000" y="90000"/>
                                    </p:animScale>
                                    <p:animScale>
                                      <p:cBhvr>
                                        <p:cTn id="60" dur="249" decel="50000">
                                          <p:stCondLst>
                                            <p:cond delay="2502"/>
                                          </p:stCondLst>
                                        </p:cTn>
                                        <p:tgtEl>
                                          <p:spTgt spid="4"/>
                                        </p:tgtEl>
                                      </p:cBhvr>
                                      <p:to x="100000" y="100000"/>
                                    </p:animScale>
                                    <p:animScale>
                                      <p:cBhvr>
                                        <p:cTn id="61" dur="39">
                                          <p:stCondLst>
                                            <p:cond delay="2712"/>
                                          </p:stCondLst>
                                        </p:cTn>
                                        <p:tgtEl>
                                          <p:spTgt spid="4"/>
                                        </p:tgtEl>
                                      </p:cBhvr>
                                      <p:to x="100000" y="95000"/>
                                    </p:animScale>
                                    <p:animScale>
                                      <p:cBhvr>
                                        <p:cTn id="62" dur="249" decel="50000">
                                          <p:stCondLst>
                                            <p:cond delay="2751"/>
                                          </p:stCondLst>
                                        </p:cTn>
                                        <p:tgtEl>
                                          <p:spTgt spid="4"/>
                                        </p:tgtEl>
                                      </p:cBhvr>
                                      <p:to x="100000" y="100000"/>
                                    </p:animScale>
                                  </p:childTnLst>
                                </p:cTn>
                              </p:par>
                              <p:par>
                                <p:cTn id="63" presetID="26"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down)">
                                      <p:cBhvr>
                                        <p:cTn id="65" dur="870">
                                          <p:stCondLst>
                                            <p:cond delay="0"/>
                                          </p:stCondLst>
                                        </p:cTn>
                                        <p:tgtEl>
                                          <p:spTgt spid="13"/>
                                        </p:tgtEl>
                                      </p:cBhvr>
                                    </p:animEffect>
                                    <p:anim calcmode="lin" valueType="num">
                                      <p:cBhvr>
                                        <p:cTn id="66" dur="2733"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7" dur="99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8" dur="996" tmFilter="0, 0; 0.125,0.2665; 0.25,0.4; 0.375,0.465; 0.5,0.5;  0.625,0.535; 0.75,0.6; 0.875,0.7335; 1,1">
                                          <p:stCondLst>
                                            <p:cond delay="996"/>
                                          </p:stCondLst>
                                        </p:cTn>
                                        <p:tgtEl>
                                          <p:spTgt spid="13"/>
                                        </p:tgtEl>
                                        <p:attrNameLst>
                                          <p:attrName>ppt_y</p:attrName>
                                        </p:attrNameLst>
                                      </p:cBhvr>
                                      <p:tavLst>
                                        <p:tav tm="0" fmla="#ppt_y-sin(pi*$)/9">
                                          <p:val>
                                            <p:fltVal val="0"/>
                                          </p:val>
                                        </p:tav>
                                        <p:tav tm="100000">
                                          <p:val>
                                            <p:fltVal val="1"/>
                                          </p:val>
                                        </p:tav>
                                      </p:tavLst>
                                    </p:anim>
                                    <p:anim calcmode="lin" valueType="num">
                                      <p:cBhvr>
                                        <p:cTn id="69" dur="498" tmFilter="0, 0; 0.125,0.2665; 0.25,0.4; 0.375,0.465; 0.5,0.5;  0.625,0.535; 0.75,0.6; 0.875,0.7335; 1,1">
                                          <p:stCondLst>
                                            <p:cond delay="1986"/>
                                          </p:stCondLst>
                                        </p:cTn>
                                        <p:tgtEl>
                                          <p:spTgt spid="13"/>
                                        </p:tgtEl>
                                        <p:attrNameLst>
                                          <p:attrName>ppt_y</p:attrName>
                                        </p:attrNameLst>
                                      </p:cBhvr>
                                      <p:tavLst>
                                        <p:tav tm="0" fmla="#ppt_y-sin(pi*$)/27">
                                          <p:val>
                                            <p:fltVal val="0"/>
                                          </p:val>
                                        </p:tav>
                                        <p:tav tm="100000">
                                          <p:val>
                                            <p:fltVal val="1"/>
                                          </p:val>
                                        </p:tav>
                                      </p:tavLst>
                                    </p:anim>
                                    <p:anim calcmode="lin" valueType="num">
                                      <p:cBhvr>
                                        <p:cTn id="70" dur="246" tmFilter="0, 0; 0.125,0.2665; 0.25,0.4; 0.375,0.465; 0.5,0.5;  0.625,0.535; 0.75,0.6; 0.875,0.7335; 1,1">
                                          <p:stCondLst>
                                            <p:cond delay="2484"/>
                                          </p:stCondLst>
                                        </p:cTn>
                                        <p:tgtEl>
                                          <p:spTgt spid="13"/>
                                        </p:tgtEl>
                                        <p:attrNameLst>
                                          <p:attrName>ppt_y</p:attrName>
                                        </p:attrNameLst>
                                      </p:cBhvr>
                                      <p:tavLst>
                                        <p:tav tm="0" fmla="#ppt_y-sin(pi*$)/81">
                                          <p:val>
                                            <p:fltVal val="0"/>
                                          </p:val>
                                        </p:tav>
                                        <p:tav tm="100000">
                                          <p:val>
                                            <p:fltVal val="1"/>
                                          </p:val>
                                        </p:tav>
                                      </p:tavLst>
                                    </p:anim>
                                    <p:animScale>
                                      <p:cBhvr>
                                        <p:cTn id="71" dur="39">
                                          <p:stCondLst>
                                            <p:cond delay="975"/>
                                          </p:stCondLst>
                                        </p:cTn>
                                        <p:tgtEl>
                                          <p:spTgt spid="13"/>
                                        </p:tgtEl>
                                      </p:cBhvr>
                                      <p:to x="100000" y="60000"/>
                                    </p:animScale>
                                    <p:animScale>
                                      <p:cBhvr>
                                        <p:cTn id="72" dur="249" decel="50000">
                                          <p:stCondLst>
                                            <p:cond delay="1014"/>
                                          </p:stCondLst>
                                        </p:cTn>
                                        <p:tgtEl>
                                          <p:spTgt spid="13"/>
                                        </p:tgtEl>
                                      </p:cBhvr>
                                      <p:to x="100000" y="100000"/>
                                    </p:animScale>
                                    <p:animScale>
                                      <p:cBhvr>
                                        <p:cTn id="73" dur="39">
                                          <p:stCondLst>
                                            <p:cond delay="1968"/>
                                          </p:stCondLst>
                                        </p:cTn>
                                        <p:tgtEl>
                                          <p:spTgt spid="13"/>
                                        </p:tgtEl>
                                      </p:cBhvr>
                                      <p:to x="100000" y="80000"/>
                                    </p:animScale>
                                    <p:animScale>
                                      <p:cBhvr>
                                        <p:cTn id="74" dur="249" decel="50000">
                                          <p:stCondLst>
                                            <p:cond delay="2007"/>
                                          </p:stCondLst>
                                        </p:cTn>
                                        <p:tgtEl>
                                          <p:spTgt spid="13"/>
                                        </p:tgtEl>
                                      </p:cBhvr>
                                      <p:to x="100000" y="100000"/>
                                    </p:animScale>
                                    <p:animScale>
                                      <p:cBhvr>
                                        <p:cTn id="75" dur="39">
                                          <p:stCondLst>
                                            <p:cond delay="2463"/>
                                          </p:stCondLst>
                                        </p:cTn>
                                        <p:tgtEl>
                                          <p:spTgt spid="13"/>
                                        </p:tgtEl>
                                      </p:cBhvr>
                                      <p:to x="100000" y="90000"/>
                                    </p:animScale>
                                    <p:animScale>
                                      <p:cBhvr>
                                        <p:cTn id="76" dur="249" decel="50000">
                                          <p:stCondLst>
                                            <p:cond delay="2502"/>
                                          </p:stCondLst>
                                        </p:cTn>
                                        <p:tgtEl>
                                          <p:spTgt spid="13"/>
                                        </p:tgtEl>
                                      </p:cBhvr>
                                      <p:to x="100000" y="100000"/>
                                    </p:animScale>
                                    <p:animScale>
                                      <p:cBhvr>
                                        <p:cTn id="77" dur="39">
                                          <p:stCondLst>
                                            <p:cond delay="2712"/>
                                          </p:stCondLst>
                                        </p:cTn>
                                        <p:tgtEl>
                                          <p:spTgt spid="13"/>
                                        </p:tgtEl>
                                      </p:cBhvr>
                                      <p:to x="100000" y="95000"/>
                                    </p:animScale>
                                    <p:animScale>
                                      <p:cBhvr>
                                        <p:cTn id="78" dur="249" decel="50000">
                                          <p:stCondLst>
                                            <p:cond delay="2751"/>
                                          </p:stCondLst>
                                        </p:cTn>
                                        <p:tgtEl>
                                          <p:spTgt spid="13"/>
                                        </p:tgtEl>
                                      </p:cBhvr>
                                      <p:to x="100000" y="100000"/>
                                    </p:animScale>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1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248A38-39EE-41E2-0E5F-2EB274CFD4CA}"/>
            </a:ext>
          </a:extLst>
        </p:cNvPr>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0F635508-DFC1-433E-0B19-C7A38CBBDABB}"/>
              </a:ext>
            </a:extLst>
          </p:cNvPr>
          <p:cNvSpPr txBox="1">
            <a:spLocks noGrp="1"/>
          </p:cNvSpPr>
          <p:nvPr/>
        </p:nvSpPr>
        <p:spPr bwMode="auto">
          <a:xfrm>
            <a:off x="8509986" y="6467475"/>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D40FE0F8-31FA-4325-A80F-5BF4D9DDCB8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56CB7576-B54C-AE29-FB15-FCDB08FF3570}"/>
              </a:ext>
            </a:extLst>
          </p:cNvPr>
          <p:cNvSpPr txBox="1"/>
          <p:nvPr/>
        </p:nvSpPr>
        <p:spPr>
          <a:xfrm>
            <a:off x="1447800" y="162348"/>
            <a:ext cx="5280546" cy="400110"/>
          </a:xfrm>
          <a:prstGeom prst="rect">
            <a:avLst/>
          </a:prstGeom>
          <a:noFill/>
        </p:spPr>
        <p:txBody>
          <a:bodyPr wrap="square" rtlCol="0">
            <a:spAutoFit/>
          </a:bodyPr>
          <a:lstStyle/>
          <a:p>
            <a:r>
              <a:rPr lang="en-US" sz="2000" dirty="0">
                <a:solidFill>
                  <a:srgbClr val="0070C0"/>
                </a:solidFill>
              </a:rPr>
              <a:t>Classify each person as “hot” or not to you:</a:t>
            </a:r>
          </a:p>
        </p:txBody>
      </p:sp>
      <p:pic>
        <p:nvPicPr>
          <p:cNvPr id="6" name="Picture 5">
            <a:extLst>
              <a:ext uri="{FF2B5EF4-FFF2-40B4-BE49-F238E27FC236}">
                <a16:creationId xmlns:a16="http://schemas.microsoft.com/office/drawing/2014/main" id="{8EE47EAC-8DD1-934B-0EAA-6C9A706A87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3663" y="562458"/>
            <a:ext cx="6096673" cy="5607888"/>
          </a:xfrm>
          <a:prstGeom prst="rect">
            <a:avLst/>
          </a:prstGeom>
        </p:spPr>
      </p:pic>
      <p:sp>
        <p:nvSpPr>
          <p:cNvPr id="3" name="TextBox 2">
            <a:extLst>
              <a:ext uri="{FF2B5EF4-FFF2-40B4-BE49-F238E27FC236}">
                <a16:creationId xmlns:a16="http://schemas.microsoft.com/office/drawing/2014/main" id="{5E440FB3-2571-FB3B-9596-F326447FD52A}"/>
              </a:ext>
            </a:extLst>
          </p:cNvPr>
          <p:cNvSpPr txBox="1"/>
          <p:nvPr/>
        </p:nvSpPr>
        <p:spPr>
          <a:xfrm>
            <a:off x="0" y="6267420"/>
            <a:ext cx="9119585" cy="369332"/>
          </a:xfrm>
          <a:prstGeom prst="rect">
            <a:avLst/>
          </a:prstGeom>
          <a:noFill/>
        </p:spPr>
        <p:txBody>
          <a:bodyPr wrap="square" rtlCol="0">
            <a:spAutoFit/>
          </a:bodyPr>
          <a:lstStyle/>
          <a:p>
            <a:pPr algn="ctr"/>
            <a:r>
              <a:rPr lang="en-US" sz="1800" b="1" dirty="0" err="1">
                <a:solidFill>
                  <a:srgbClr val="0070C0"/>
                </a:solidFill>
              </a:rPr>
              <a:t>LooksMapping</a:t>
            </a:r>
            <a:r>
              <a:rPr lang="en-US" sz="1800" dirty="0">
                <a:solidFill>
                  <a:srgbClr val="C00000"/>
                </a:solidFill>
              </a:rPr>
              <a:t> app by a 22-year old developer to rate restaurants on a “hotness” scale</a:t>
            </a:r>
          </a:p>
        </p:txBody>
      </p:sp>
    </p:spTree>
    <p:extLst>
      <p:ext uri="{BB962C8B-B14F-4D97-AF65-F5344CB8AC3E}">
        <p14:creationId xmlns:p14="http://schemas.microsoft.com/office/powerpoint/2010/main" val="2141016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50AD29E-56EC-4A2A-AFBD-B35C1716B5CD}"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2" name="Snagit_PPTF356"/>
          <p:cNvPicPr>
            <a:picLocks noChangeAspect="1"/>
          </p:cNvPicPr>
          <p:nvPr/>
        </p:nvPicPr>
        <p:blipFill rotWithShape="1">
          <a:blip r:embed="rId4">
            <a:extLst>
              <a:ext uri="{28A0092B-C50C-407E-A947-70E740481C1C}">
                <a14:useLocalDpi xmlns:a14="http://schemas.microsoft.com/office/drawing/2010/main" val="0"/>
              </a:ext>
            </a:extLst>
          </a:blip>
          <a:srcRect r="10956"/>
          <a:stretch/>
        </p:blipFill>
        <p:spPr>
          <a:xfrm>
            <a:off x="1219200" y="2657568"/>
            <a:ext cx="5573720" cy="2309913"/>
          </a:xfrm>
          <a:prstGeom prst="rect">
            <a:avLst/>
          </a:prstGeom>
        </p:spPr>
      </p:pic>
      <p:sp>
        <p:nvSpPr>
          <p:cNvPr id="3" name="Rectangle 2"/>
          <p:cNvSpPr/>
          <p:nvPr/>
        </p:nvSpPr>
        <p:spPr bwMode="auto">
          <a:xfrm>
            <a:off x="1219200" y="2657566"/>
            <a:ext cx="5573720" cy="2309913"/>
          </a:xfrm>
          <a:prstGeom prst="rect">
            <a:avLst/>
          </a:prstGeom>
          <a:noFill/>
          <a:ln w="38100" cap="sq"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anose="020B0600070205080204" pitchFamily="34" charset="-128"/>
              <a:cs typeface="+mn-cs"/>
            </a:endParaRPr>
          </a:p>
        </p:txBody>
      </p:sp>
      <p:sp>
        <p:nvSpPr>
          <p:cNvPr id="21" name="TextBox 1"/>
          <p:cNvSpPr txBox="1">
            <a:spLocks noChangeArrowheads="1"/>
          </p:cNvSpPr>
          <p:nvPr/>
        </p:nvSpPr>
        <p:spPr bwMode="auto">
          <a:xfrm>
            <a:off x="2514600" y="2074816"/>
            <a:ext cx="441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srgbClr val="C0000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Predictors                    </a:t>
            </a:r>
            <a:endParaRPr kumimoji="0" lang="en-US" altLang="en-US" sz="2000" b="1" i="1" u="none" strike="noStrike" kern="1200" cap="none" spc="0" normalizeH="0" baseline="0" noProof="0" dirty="0">
              <a:ln>
                <a:noFill/>
              </a:ln>
              <a:solidFill>
                <a:srgbClr val="C000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8" name="Snagit_PPTF356">
            <a:extLst>
              <a:ext uri="{FF2B5EF4-FFF2-40B4-BE49-F238E27FC236}">
                <a16:creationId xmlns:a16="http://schemas.microsoft.com/office/drawing/2014/main" id="{372E8CC8-22D2-41B1-A720-B8D7779468BE}"/>
              </a:ext>
            </a:extLst>
          </p:cNvPr>
          <p:cNvPicPr>
            <a:picLocks noChangeAspect="1"/>
          </p:cNvPicPr>
          <p:nvPr/>
        </p:nvPicPr>
        <p:blipFill rotWithShape="1">
          <a:blip r:embed="rId4">
            <a:extLst>
              <a:ext uri="{28A0092B-C50C-407E-A947-70E740481C1C}">
                <a14:useLocalDpi xmlns:a14="http://schemas.microsoft.com/office/drawing/2010/main" val="0"/>
              </a:ext>
            </a:extLst>
          </a:blip>
          <a:srcRect l="90081" r="181"/>
          <a:stretch/>
        </p:blipFill>
        <p:spPr>
          <a:xfrm>
            <a:off x="7250120" y="2657565"/>
            <a:ext cx="609600" cy="2309913"/>
          </a:xfrm>
          <a:prstGeom prst="rect">
            <a:avLst/>
          </a:prstGeom>
          <a:ln w="28575">
            <a:solidFill>
              <a:srgbClr val="0070C0"/>
            </a:solidFill>
          </a:ln>
        </p:spPr>
      </p:pic>
      <p:sp>
        <p:nvSpPr>
          <p:cNvPr id="9" name="TextBox 1">
            <a:extLst>
              <a:ext uri="{FF2B5EF4-FFF2-40B4-BE49-F238E27FC236}">
                <a16:creationId xmlns:a16="http://schemas.microsoft.com/office/drawing/2014/main" id="{4622A3FC-BC02-4E96-8847-5E65DCA2D3EA}"/>
              </a:ext>
            </a:extLst>
          </p:cNvPr>
          <p:cNvSpPr txBox="1">
            <a:spLocks noChangeArrowheads="1"/>
          </p:cNvSpPr>
          <p:nvPr/>
        </p:nvSpPr>
        <p:spPr bwMode="auto">
          <a:xfrm>
            <a:off x="6792920" y="2074816"/>
            <a:ext cx="15128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Outcome</a:t>
            </a:r>
            <a:endParaRPr kumimoji="0" lang="en-US" altLang="en-US" sz="2000" b="1"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1" name="Rectangle 3">
            <a:extLst>
              <a:ext uri="{FF2B5EF4-FFF2-40B4-BE49-F238E27FC236}">
                <a16:creationId xmlns:a16="http://schemas.microsoft.com/office/drawing/2014/main" id="{54256376-ED8D-41D7-BD22-33618E48BFCB}"/>
              </a:ext>
            </a:extLst>
          </p:cNvPr>
          <p:cNvSpPr>
            <a:spLocks noChangeArrowheads="1"/>
          </p:cNvSpPr>
          <p:nvPr/>
        </p:nvSpPr>
        <p:spPr bwMode="auto">
          <a:xfrm>
            <a:off x="261196" y="685800"/>
            <a:ext cx="8621608" cy="63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ts val="1200"/>
              </a:spcAft>
              <a:buClr>
                <a:srgbClr val="000000"/>
              </a:buClr>
              <a:buSzTx/>
              <a:buFontTx/>
              <a:buNone/>
              <a:tabLst/>
              <a:defRPr/>
            </a:pPr>
            <a:r>
              <a:rPr kumimoji="1" lang="en-US" altLang="en-US" sz="3600" b="1"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rPr>
              <a:t>Predictive Model</a:t>
            </a:r>
            <a:br>
              <a:rPr kumimoji="1" lang="en-US" altLang="en-US" sz="3600" b="1"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rPr>
            </a:br>
            <a:r>
              <a:rPr kumimoji="1" lang="en-US" altLang="en-US" sz="280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rPr>
              <a:t>With Machine Learning, without </a:t>
            </a:r>
            <a:r>
              <a:rPr lang="en-US" altLang="en-US" sz="2800" dirty="0">
                <a:solidFill>
                  <a:srgbClr val="3366CC"/>
                </a:solidFill>
                <a:latin typeface="Comic Sans MS" panose="030F0702030302020204" pitchFamily="66" charset="0"/>
              </a:rPr>
              <a:t>Cross Validation</a:t>
            </a:r>
            <a:endParaRPr kumimoji="1" lang="en-US" altLang="en-US" sz="28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endParaRPr>
          </a:p>
        </p:txBody>
      </p:sp>
    </p:spTree>
    <p:extLst>
      <p:ext uri="{BB962C8B-B14F-4D97-AF65-F5344CB8AC3E}">
        <p14:creationId xmlns:p14="http://schemas.microsoft.com/office/powerpoint/2010/main" val="340785792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50AD29E-56EC-4A2A-AFBD-B35C1716B5CD}"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2" name="Snagit_PPTF356"/>
          <p:cNvPicPr>
            <a:picLocks noChangeAspect="1"/>
          </p:cNvPicPr>
          <p:nvPr/>
        </p:nvPicPr>
        <p:blipFill rotWithShape="1">
          <a:blip r:embed="rId4">
            <a:extLst>
              <a:ext uri="{28A0092B-C50C-407E-A947-70E740481C1C}">
                <a14:useLocalDpi xmlns:a14="http://schemas.microsoft.com/office/drawing/2010/main" val="0"/>
              </a:ext>
            </a:extLst>
          </a:blip>
          <a:srcRect r="10956" b="39586"/>
          <a:stretch/>
        </p:blipFill>
        <p:spPr>
          <a:xfrm>
            <a:off x="824283" y="1828802"/>
            <a:ext cx="5573720" cy="1395513"/>
          </a:xfrm>
          <a:prstGeom prst="rect">
            <a:avLst/>
          </a:prstGeom>
        </p:spPr>
      </p:pic>
      <p:sp>
        <p:nvSpPr>
          <p:cNvPr id="3" name="Rectangle 2"/>
          <p:cNvSpPr/>
          <p:nvPr/>
        </p:nvSpPr>
        <p:spPr bwMode="auto">
          <a:xfrm>
            <a:off x="824283" y="1828800"/>
            <a:ext cx="5573720" cy="1395515"/>
          </a:xfrm>
          <a:prstGeom prst="rect">
            <a:avLst/>
          </a:prstGeom>
          <a:noFill/>
          <a:ln w="38100" cap="sq"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anose="020B0600070205080204" pitchFamily="34" charset="-128"/>
              <a:cs typeface="+mn-cs"/>
            </a:endParaRPr>
          </a:p>
        </p:txBody>
      </p:sp>
      <p:sp>
        <p:nvSpPr>
          <p:cNvPr id="21" name="TextBox 1"/>
          <p:cNvSpPr txBox="1">
            <a:spLocks noChangeArrowheads="1"/>
          </p:cNvSpPr>
          <p:nvPr/>
        </p:nvSpPr>
        <p:spPr bwMode="auto">
          <a:xfrm>
            <a:off x="1401343" y="1295400"/>
            <a:ext cx="49966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srgbClr val="C0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Training Subset</a:t>
            </a:r>
            <a:r>
              <a:rPr kumimoji="0" lang="en-US" altLang="en-US" sz="2000" b="1" i="1" u="none" strike="noStrike" kern="1200" cap="none" spc="0" normalizeH="0" baseline="0" noProof="0" dirty="0">
                <a:ln>
                  <a:noFill/>
                </a:ln>
                <a:solidFill>
                  <a:srgbClr val="C0000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        Train Model   </a:t>
            </a:r>
            <a:endParaRPr kumimoji="0" lang="en-US" altLang="en-US" sz="2000" b="1" i="1" u="none" strike="noStrike" kern="1200" cap="none" spc="0" normalizeH="0" baseline="0" noProof="0" dirty="0">
              <a:ln>
                <a:noFill/>
              </a:ln>
              <a:solidFill>
                <a:srgbClr val="C000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8" name="Snagit_PPTF356">
            <a:extLst>
              <a:ext uri="{FF2B5EF4-FFF2-40B4-BE49-F238E27FC236}">
                <a16:creationId xmlns:a16="http://schemas.microsoft.com/office/drawing/2014/main" id="{372E8CC8-22D2-41B1-A720-B8D7779468BE}"/>
              </a:ext>
            </a:extLst>
          </p:cNvPr>
          <p:cNvPicPr>
            <a:picLocks noChangeAspect="1"/>
          </p:cNvPicPr>
          <p:nvPr/>
        </p:nvPicPr>
        <p:blipFill rotWithShape="1">
          <a:blip r:embed="rId4">
            <a:extLst>
              <a:ext uri="{28A0092B-C50C-407E-A947-70E740481C1C}">
                <a14:useLocalDpi xmlns:a14="http://schemas.microsoft.com/office/drawing/2010/main" val="0"/>
              </a:ext>
            </a:extLst>
          </a:blip>
          <a:srcRect l="90081" r="181" b="39586"/>
          <a:stretch/>
        </p:blipFill>
        <p:spPr>
          <a:xfrm>
            <a:off x="6855203" y="1828800"/>
            <a:ext cx="609600" cy="1395516"/>
          </a:xfrm>
          <a:prstGeom prst="rect">
            <a:avLst/>
          </a:prstGeom>
          <a:ln w="28575">
            <a:solidFill>
              <a:srgbClr val="0070C0"/>
            </a:solidFill>
          </a:ln>
        </p:spPr>
      </p:pic>
      <p:sp>
        <p:nvSpPr>
          <p:cNvPr id="9" name="TextBox 1">
            <a:extLst>
              <a:ext uri="{FF2B5EF4-FFF2-40B4-BE49-F238E27FC236}">
                <a16:creationId xmlns:a16="http://schemas.microsoft.com/office/drawing/2014/main" id="{4622A3FC-BC02-4E96-8847-5E65DCA2D3EA}"/>
              </a:ext>
            </a:extLst>
          </p:cNvPr>
          <p:cNvSpPr txBox="1">
            <a:spLocks noChangeArrowheads="1"/>
          </p:cNvSpPr>
          <p:nvPr/>
        </p:nvSpPr>
        <p:spPr bwMode="auto">
          <a:xfrm>
            <a:off x="6398003" y="1318895"/>
            <a:ext cx="15128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Outcome</a:t>
            </a:r>
            <a:endParaRPr kumimoji="0" lang="en-US" altLang="en-US" sz="2000" b="1"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10" name="Snagit_PPTF356">
            <a:extLst>
              <a:ext uri="{FF2B5EF4-FFF2-40B4-BE49-F238E27FC236}">
                <a16:creationId xmlns:a16="http://schemas.microsoft.com/office/drawing/2014/main" id="{72004EF2-C4A5-4450-ACCE-0484E3A1BA12}"/>
              </a:ext>
            </a:extLst>
          </p:cNvPr>
          <p:cNvPicPr>
            <a:picLocks noChangeAspect="1"/>
          </p:cNvPicPr>
          <p:nvPr/>
        </p:nvPicPr>
        <p:blipFill rotWithShape="1">
          <a:blip r:embed="rId4">
            <a:extLst>
              <a:ext uri="{28A0092B-C50C-407E-A947-70E740481C1C}">
                <a14:useLocalDpi xmlns:a14="http://schemas.microsoft.com/office/drawing/2010/main" val="0"/>
              </a:ext>
            </a:extLst>
          </a:blip>
          <a:srcRect t="63322" r="10956"/>
          <a:stretch/>
        </p:blipFill>
        <p:spPr>
          <a:xfrm>
            <a:off x="824283" y="3886201"/>
            <a:ext cx="5573720" cy="847221"/>
          </a:xfrm>
          <a:prstGeom prst="rect">
            <a:avLst/>
          </a:prstGeom>
        </p:spPr>
      </p:pic>
      <p:pic>
        <p:nvPicPr>
          <p:cNvPr id="11" name="Snagit_PPTF356">
            <a:extLst>
              <a:ext uri="{FF2B5EF4-FFF2-40B4-BE49-F238E27FC236}">
                <a16:creationId xmlns:a16="http://schemas.microsoft.com/office/drawing/2014/main" id="{4A347924-94A1-4F63-B660-29680D87E12B}"/>
              </a:ext>
            </a:extLst>
          </p:cNvPr>
          <p:cNvPicPr>
            <a:picLocks noChangeAspect="1"/>
          </p:cNvPicPr>
          <p:nvPr/>
        </p:nvPicPr>
        <p:blipFill rotWithShape="1">
          <a:blip r:embed="rId4">
            <a:extLst>
              <a:ext uri="{28A0092B-C50C-407E-A947-70E740481C1C}">
                <a14:useLocalDpi xmlns:a14="http://schemas.microsoft.com/office/drawing/2010/main" val="0"/>
              </a:ext>
            </a:extLst>
          </a:blip>
          <a:srcRect l="90081" t="63322" r="181"/>
          <a:stretch/>
        </p:blipFill>
        <p:spPr>
          <a:xfrm>
            <a:off x="6855203" y="3886200"/>
            <a:ext cx="609600" cy="847221"/>
          </a:xfrm>
          <a:prstGeom prst="rect">
            <a:avLst/>
          </a:prstGeom>
          <a:ln w="28575">
            <a:solidFill>
              <a:srgbClr val="0070C0"/>
            </a:solidFill>
          </a:ln>
        </p:spPr>
      </p:pic>
      <p:sp>
        <p:nvSpPr>
          <p:cNvPr id="12" name="Rectangle 11">
            <a:extLst>
              <a:ext uri="{FF2B5EF4-FFF2-40B4-BE49-F238E27FC236}">
                <a16:creationId xmlns:a16="http://schemas.microsoft.com/office/drawing/2014/main" id="{D7327751-E0FC-469F-A462-9B6D86F97FF2}"/>
              </a:ext>
            </a:extLst>
          </p:cNvPr>
          <p:cNvSpPr/>
          <p:nvPr/>
        </p:nvSpPr>
        <p:spPr bwMode="auto">
          <a:xfrm>
            <a:off x="824283" y="3886201"/>
            <a:ext cx="5573720" cy="847221"/>
          </a:xfrm>
          <a:prstGeom prst="rect">
            <a:avLst/>
          </a:prstGeom>
          <a:noFill/>
          <a:ln w="38100" cap="sq" cmpd="sng" algn="ctr">
            <a:solidFill>
              <a:srgbClr val="0066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ＭＳ Ｐゴシック" panose="020B0600070205080204" pitchFamily="34" charset="-128"/>
              <a:cs typeface="+mn-cs"/>
            </a:endParaRPr>
          </a:p>
        </p:txBody>
      </p:sp>
      <p:sp>
        <p:nvSpPr>
          <p:cNvPr id="13" name="TextBox 1">
            <a:extLst>
              <a:ext uri="{FF2B5EF4-FFF2-40B4-BE49-F238E27FC236}">
                <a16:creationId xmlns:a16="http://schemas.microsoft.com/office/drawing/2014/main" id="{0280312A-F7AC-4E1B-9E86-452E2AA3C633}"/>
              </a:ext>
            </a:extLst>
          </p:cNvPr>
          <p:cNvSpPr txBox="1">
            <a:spLocks noChangeArrowheads="1"/>
          </p:cNvSpPr>
          <p:nvPr/>
        </p:nvSpPr>
        <p:spPr bwMode="auto">
          <a:xfrm>
            <a:off x="1212936" y="3409890"/>
            <a:ext cx="5492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srgbClr val="0066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Test Subset:   Test Model’s Accuracy  </a:t>
            </a:r>
            <a:r>
              <a:rPr kumimoji="0" lang="en-US" altLang="en-US" sz="2000" b="1" i="1" u="none" strike="noStrike" kern="1200" cap="none" spc="0" normalizeH="0" baseline="0" noProof="0" dirty="0">
                <a:ln>
                  <a:noFill/>
                </a:ln>
                <a:solidFill>
                  <a:srgbClr val="00660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 </a:t>
            </a:r>
            <a:endParaRPr kumimoji="0" lang="en-US" altLang="en-US" sz="2000" b="1" i="1" u="none" strike="noStrike" kern="1200" cap="none" spc="0" normalizeH="0" baseline="0" noProof="0" dirty="0">
              <a:ln>
                <a:noFill/>
              </a:ln>
              <a:solidFill>
                <a:srgbClr val="0066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5" name="Rectangle 3">
            <a:extLst>
              <a:ext uri="{FF2B5EF4-FFF2-40B4-BE49-F238E27FC236}">
                <a16:creationId xmlns:a16="http://schemas.microsoft.com/office/drawing/2014/main" id="{A8843CEC-71CB-4713-B3A3-B51717AA1ECD}"/>
              </a:ext>
            </a:extLst>
          </p:cNvPr>
          <p:cNvSpPr>
            <a:spLocks noChangeArrowheads="1"/>
          </p:cNvSpPr>
          <p:nvPr/>
        </p:nvSpPr>
        <p:spPr bwMode="auto">
          <a:xfrm>
            <a:off x="261196" y="148574"/>
            <a:ext cx="8621608" cy="63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lvl="0" algn="ctr">
              <a:spcAft>
                <a:spcPts val="1200"/>
              </a:spcAft>
              <a:buClr>
                <a:srgbClr val="000000"/>
              </a:buClr>
              <a:buNone/>
              <a:defRPr/>
            </a:pPr>
            <a:r>
              <a:rPr kumimoji="1" lang="en-US" altLang="en-US" sz="3600" b="1"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rPr>
              <a:t>Machine Learning </a:t>
            </a:r>
            <a:r>
              <a:rPr lang="en-US" altLang="en-US" sz="3600" b="1" dirty="0">
                <a:solidFill>
                  <a:srgbClr val="3366CC"/>
                </a:solidFill>
                <a:latin typeface="Comic Sans MS" panose="030F0702030302020204" pitchFamily="66" charset="0"/>
              </a:rPr>
              <a:t>w/Cross-Validation </a:t>
            </a:r>
            <a:r>
              <a:rPr lang="en-US" altLang="en-US" sz="2800" dirty="0">
                <a:latin typeface="Comic Sans MS" panose="030F0702030302020204" pitchFamily="66" charset="0"/>
                <a:sym typeface="Wingdings" panose="05000000000000000000" pitchFamily="2" charset="2"/>
              </a:rPr>
              <a:t> S</a:t>
            </a:r>
            <a:r>
              <a:rPr kumimoji="1" lang="en-US" altLang="en-US" sz="2800" b="0" i="0" u="none" strike="noStrike" kern="1200" cap="none" spc="0" normalizeH="0" baseline="0" noProof="0" dirty="0" err="1">
                <a:ln>
                  <a:noFill/>
                </a:ln>
                <a:effectLst/>
                <a:uLnTx/>
                <a:uFillTx/>
                <a:latin typeface="Comic Sans MS" panose="030F0702030302020204" pitchFamily="66" charset="0"/>
                <a:ea typeface="ＭＳ Ｐゴシック" panose="020B0600070205080204" pitchFamily="34" charset="-128"/>
                <a:cs typeface="+mn-cs"/>
              </a:rPr>
              <a:t>plit</a:t>
            </a:r>
            <a:r>
              <a:rPr kumimoji="1" lang="en-US" altLang="en-US" sz="2800" b="0" i="0" u="none" strike="noStrike" kern="1200" cap="none" spc="0" normalizeH="0" baseline="0" noProof="0" dirty="0">
                <a:ln>
                  <a:noFill/>
                </a:ln>
                <a:effectLst/>
                <a:uLnTx/>
                <a:uFillTx/>
                <a:latin typeface="Comic Sans MS" panose="030F0702030302020204" pitchFamily="66" charset="0"/>
                <a:ea typeface="ＭＳ Ｐゴシック" panose="020B0600070205080204" pitchFamily="34" charset="-128"/>
                <a:cs typeface="+mn-cs"/>
              </a:rPr>
              <a:t> data set + Train model + Test it</a:t>
            </a:r>
          </a:p>
        </p:txBody>
      </p:sp>
      <p:sp>
        <p:nvSpPr>
          <p:cNvPr id="16" name="TextBox 1">
            <a:extLst>
              <a:ext uri="{FF2B5EF4-FFF2-40B4-BE49-F238E27FC236}">
                <a16:creationId xmlns:a16="http://schemas.microsoft.com/office/drawing/2014/main" id="{E9ADC827-3AC4-4F06-838B-B71667E7EDA4}"/>
              </a:ext>
            </a:extLst>
          </p:cNvPr>
          <p:cNvSpPr txBox="1">
            <a:spLocks noChangeArrowheads="1"/>
          </p:cNvSpPr>
          <p:nvPr/>
        </p:nvSpPr>
        <p:spPr bwMode="auto">
          <a:xfrm>
            <a:off x="6975973" y="3403018"/>
            <a:ext cx="15128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Outcome</a:t>
            </a:r>
            <a:endParaRPr kumimoji="0" lang="en-US" altLang="en-US" sz="2000" b="1"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6" name="Snagit_PPTEB">
            <a:extLst>
              <a:ext uri="{FF2B5EF4-FFF2-40B4-BE49-F238E27FC236}">
                <a16:creationId xmlns:a16="http://schemas.microsoft.com/office/drawing/2014/main" id="{083E029D-8C33-E975-5AE5-4313E4242C5C}"/>
              </a:ext>
            </a:extLst>
          </p:cNvPr>
          <p:cNvPicPr>
            <a:picLocks noChangeAspect="1"/>
          </p:cNvPicPr>
          <p:nvPr/>
        </p:nvPicPr>
        <p:blipFill rotWithShape="1">
          <a:blip r:embed="rId5">
            <a:extLst>
              <a:ext uri="{28A0092B-C50C-407E-A947-70E740481C1C}">
                <a14:useLocalDpi xmlns:a14="http://schemas.microsoft.com/office/drawing/2010/main" val="0"/>
              </a:ext>
            </a:extLst>
          </a:blip>
          <a:srcRect l="40253" r="-1"/>
          <a:stretch/>
        </p:blipFill>
        <p:spPr>
          <a:xfrm>
            <a:off x="7606083" y="3886200"/>
            <a:ext cx="539623" cy="847221"/>
          </a:xfrm>
          <a:prstGeom prst="rect">
            <a:avLst/>
          </a:prstGeom>
          <a:ln w="28575">
            <a:solidFill>
              <a:schemeClr val="accent4"/>
            </a:solidFill>
          </a:ln>
        </p:spPr>
      </p:pic>
      <p:pic>
        <p:nvPicPr>
          <p:cNvPr id="14" name="Snagit_PPT3A04">
            <a:extLst>
              <a:ext uri="{FF2B5EF4-FFF2-40B4-BE49-F238E27FC236}">
                <a16:creationId xmlns:a16="http://schemas.microsoft.com/office/drawing/2014/main" id="{A3F2570A-80D7-B9CC-30E7-81CB8275A314}"/>
              </a:ext>
            </a:extLst>
          </p:cNvPr>
          <p:cNvPicPr>
            <a:picLocks noChangeAspect="1"/>
          </p:cNvPicPr>
          <p:nvPr/>
        </p:nvPicPr>
        <p:blipFill rotWithShape="1">
          <a:blip r:embed="rId6">
            <a:extLst>
              <a:ext uri="{28A0092B-C50C-407E-A947-70E740481C1C}">
                <a14:useLocalDpi xmlns:a14="http://schemas.microsoft.com/office/drawing/2010/main" val="0"/>
              </a:ext>
            </a:extLst>
          </a:blip>
          <a:srcRect l="52542"/>
          <a:stretch/>
        </p:blipFill>
        <p:spPr>
          <a:xfrm>
            <a:off x="8274540" y="3886200"/>
            <a:ext cx="428626" cy="847221"/>
          </a:xfrm>
          <a:prstGeom prst="rect">
            <a:avLst/>
          </a:prstGeom>
          <a:ln w="28575">
            <a:solidFill>
              <a:srgbClr val="7030A0"/>
            </a:solidFill>
          </a:ln>
        </p:spPr>
      </p:pic>
      <p:sp>
        <p:nvSpPr>
          <p:cNvPr id="18" name="TextBox 1">
            <a:extLst>
              <a:ext uri="{FF2B5EF4-FFF2-40B4-BE49-F238E27FC236}">
                <a16:creationId xmlns:a16="http://schemas.microsoft.com/office/drawing/2014/main" id="{4DD4997D-8E4F-F7F5-B6E7-0B51C2B2AB89}"/>
              </a:ext>
            </a:extLst>
          </p:cNvPr>
          <p:cNvSpPr txBox="1">
            <a:spLocks noChangeArrowheads="1"/>
          </p:cNvSpPr>
          <p:nvPr/>
        </p:nvSpPr>
        <p:spPr bwMode="auto">
          <a:xfrm>
            <a:off x="6501149" y="4757833"/>
            <a:ext cx="2667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Actual  </a:t>
            </a:r>
            <a:r>
              <a:rPr kumimoji="0" lang="en-US" altLang="en-US" sz="1400" b="1" i="1" u="none" strike="noStrike" kern="120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Predicted </a:t>
            </a:r>
            <a:r>
              <a:rPr kumimoji="0" lang="en-US" altLang="en-US" sz="1400" b="1"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 </a:t>
            </a:r>
            <a:r>
              <a:rPr kumimoji="0" lang="en-US" altLang="en-US" sz="1400" b="1" i="1" u="none" strike="noStrike" kern="1200" cap="none" spc="0" normalizeH="0" baseline="0" noProof="0" dirty="0">
                <a:ln>
                  <a:noFill/>
                </a:ln>
                <a:solidFill>
                  <a:srgbClr val="7030A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Error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1" dirty="0">
                <a:solidFill>
                  <a:srgbClr val="7030A0"/>
                </a:solidFill>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Mean Squared Error: 1187.7</a:t>
            </a:r>
            <a:br>
              <a:rPr kumimoji="0" lang="en-US" altLang="en-US" sz="1400" b="1" i="1" dirty="0">
                <a:solidFill>
                  <a:srgbClr val="7030A0"/>
                </a:solidFill>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br>
            <a:r>
              <a:rPr kumimoji="0" lang="en-US" altLang="en-US" sz="1400" b="1" i="1" dirty="0">
                <a:solidFill>
                  <a:srgbClr val="7030A0"/>
                </a:solidFill>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RMSE = 34.5</a:t>
            </a:r>
            <a:endParaRPr kumimoji="0" lang="en-US" altLang="en-US" sz="1400" b="1" i="1" u="none" strike="noStrike" kern="1200" cap="none" spc="0" normalizeH="0" baseline="0" noProof="0" dirty="0">
              <a:ln>
                <a:noFill/>
              </a:ln>
              <a:solidFill>
                <a:srgbClr val="7030A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5" name="Snagit_PPTF356">
            <a:extLst>
              <a:ext uri="{FF2B5EF4-FFF2-40B4-BE49-F238E27FC236}">
                <a16:creationId xmlns:a16="http://schemas.microsoft.com/office/drawing/2014/main" id="{159E95A1-7B29-6ABB-0988-35392E4CDADE}"/>
              </a:ext>
            </a:extLst>
          </p:cNvPr>
          <p:cNvPicPr>
            <a:picLocks noChangeAspect="1"/>
          </p:cNvPicPr>
          <p:nvPr/>
        </p:nvPicPr>
        <p:blipFill rotWithShape="1">
          <a:blip r:embed="rId4">
            <a:extLst>
              <a:ext uri="{28A0092B-C50C-407E-A947-70E740481C1C}">
                <a14:useLocalDpi xmlns:a14="http://schemas.microsoft.com/office/drawing/2010/main" val="0"/>
              </a:ext>
            </a:extLst>
          </a:blip>
          <a:srcRect l="11252" t="25652" r="10726" b="61245"/>
          <a:stretch/>
        </p:blipFill>
        <p:spPr>
          <a:xfrm>
            <a:off x="1552149" y="5619765"/>
            <a:ext cx="4949000" cy="347535"/>
          </a:xfrm>
          <a:prstGeom prst="rect">
            <a:avLst/>
          </a:prstGeom>
        </p:spPr>
      </p:pic>
      <p:sp>
        <p:nvSpPr>
          <p:cNvPr id="7" name="Rectangle 6">
            <a:extLst>
              <a:ext uri="{FF2B5EF4-FFF2-40B4-BE49-F238E27FC236}">
                <a16:creationId xmlns:a16="http://schemas.microsoft.com/office/drawing/2014/main" id="{82FFCE2F-F4AE-5B1F-25C0-44D518D25BCE}"/>
              </a:ext>
            </a:extLst>
          </p:cNvPr>
          <p:cNvSpPr/>
          <p:nvPr/>
        </p:nvSpPr>
        <p:spPr bwMode="auto">
          <a:xfrm>
            <a:off x="1515718" y="5612146"/>
            <a:ext cx="4949000" cy="347535"/>
          </a:xfrm>
          <a:prstGeom prst="rect">
            <a:avLst/>
          </a:prstGeom>
          <a:noFill/>
          <a:ln w="381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TextBox 1">
            <a:extLst>
              <a:ext uri="{FF2B5EF4-FFF2-40B4-BE49-F238E27FC236}">
                <a16:creationId xmlns:a16="http://schemas.microsoft.com/office/drawing/2014/main" id="{F5BE13B7-1F7D-DF28-7790-30B1832C97BB}"/>
              </a:ext>
            </a:extLst>
          </p:cNvPr>
          <p:cNvSpPr txBox="1">
            <a:spLocks noChangeArrowheads="1"/>
          </p:cNvSpPr>
          <p:nvPr/>
        </p:nvSpPr>
        <p:spPr bwMode="auto">
          <a:xfrm>
            <a:off x="499108" y="5612146"/>
            <a:ext cx="10530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1400" b="1" dirty="0">
                <a:latin typeface="+mn-lt"/>
              </a:rPr>
              <a:t>New Data</a:t>
            </a:r>
            <a:endParaRPr kumimoji="0" lang="en-US" altLang="en-US" sz="1400" b="1" i="1"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9" name="Arrow: Right 18">
            <a:extLst>
              <a:ext uri="{FF2B5EF4-FFF2-40B4-BE49-F238E27FC236}">
                <a16:creationId xmlns:a16="http://schemas.microsoft.com/office/drawing/2014/main" id="{A90E602F-64A4-B64B-32D5-23559F5090B5}"/>
              </a:ext>
            </a:extLst>
          </p:cNvPr>
          <p:cNvSpPr/>
          <p:nvPr/>
        </p:nvSpPr>
        <p:spPr bwMode="auto">
          <a:xfrm>
            <a:off x="6869867" y="5677740"/>
            <a:ext cx="216733" cy="262227"/>
          </a:xfrm>
          <a:prstGeom prst="rightArrow">
            <a:avLst/>
          </a:prstGeom>
          <a:solidFill>
            <a:srgbClr val="C0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0" name="TextBox 1">
            <a:extLst>
              <a:ext uri="{FF2B5EF4-FFF2-40B4-BE49-F238E27FC236}">
                <a16:creationId xmlns:a16="http://schemas.microsoft.com/office/drawing/2014/main" id="{178DD2CB-7DA5-05CF-6B16-F9A801A5CEE7}"/>
              </a:ext>
            </a:extLst>
          </p:cNvPr>
          <p:cNvSpPr txBox="1">
            <a:spLocks noChangeArrowheads="1"/>
          </p:cNvSpPr>
          <p:nvPr/>
        </p:nvSpPr>
        <p:spPr bwMode="auto">
          <a:xfrm>
            <a:off x="7269536" y="5474494"/>
            <a:ext cx="149346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kumimoji="0" lang="en-US" altLang="en-US" sz="1800" b="1" dirty="0">
                <a:latin typeface="+mn-lt"/>
              </a:rPr>
              <a:t>Predict:</a:t>
            </a:r>
          </a:p>
          <a:p>
            <a:pPr marL="111125" indent="-111125">
              <a:spcBef>
                <a:spcPct val="0"/>
              </a:spcBef>
              <a:buClrTx/>
            </a:pPr>
            <a:r>
              <a:rPr kumimoji="0" lang="en-US" altLang="en-US" sz="1400" i="1" dirty="0">
                <a:latin typeface="+mn-lt"/>
                <a:ea typeface="Cambria Math" panose="02040503050406030204" pitchFamily="18" charset="0"/>
                <a:cs typeface="Times New Roman" panose="02020603050405020304" pitchFamily="18" charset="0"/>
              </a:rPr>
              <a:t>Values</a:t>
            </a:r>
          </a:p>
          <a:p>
            <a:pPr marL="111125" indent="-111125">
              <a:spcBef>
                <a:spcPct val="0"/>
              </a:spcBef>
              <a:buClrTx/>
            </a:pPr>
            <a:r>
              <a:rPr kumimoji="0" lang="en-US" altLang="en-US" sz="1400" i="1" dirty="0">
                <a:latin typeface="+mn-lt"/>
                <a:ea typeface="Cambria Math" panose="02040503050406030204" pitchFamily="18" charset="0"/>
                <a:cs typeface="Times New Roman" panose="02020603050405020304" pitchFamily="18" charset="0"/>
              </a:rPr>
              <a:t>Classifications</a:t>
            </a:r>
          </a:p>
          <a:p>
            <a:pPr marL="111125" indent="-111125">
              <a:spcBef>
                <a:spcPct val="0"/>
              </a:spcBef>
              <a:buClrTx/>
            </a:pPr>
            <a:r>
              <a:rPr kumimoji="0" lang="en-US" altLang="en-US" sz="1400" i="1" dirty="0">
                <a:latin typeface="+mn-lt"/>
                <a:ea typeface="Cambria Math" panose="02040503050406030204" pitchFamily="18" charset="0"/>
                <a:cs typeface="Times New Roman" panose="02020603050405020304" pitchFamily="18" charset="0"/>
              </a:rPr>
              <a:t>Words</a:t>
            </a:r>
          </a:p>
          <a:p>
            <a:pPr marL="111125" indent="-111125">
              <a:spcBef>
                <a:spcPct val="0"/>
              </a:spcBef>
              <a:buClrTx/>
            </a:pPr>
            <a:r>
              <a:rPr kumimoji="0" lang="en-US" altLang="en-US" sz="1400" i="1" dirty="0">
                <a:latin typeface="+mn-lt"/>
                <a:ea typeface="Cambria Math" panose="02040503050406030204" pitchFamily="18" charset="0"/>
                <a:cs typeface="Times New Roman" panose="02020603050405020304" pitchFamily="18" charset="0"/>
              </a:rPr>
              <a:t>Images, etc.</a:t>
            </a:r>
            <a:endParaRPr kumimoji="0" lang="en-US" altLang="en-US" sz="1400" i="1"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22" name="TextBox 1">
            <a:extLst>
              <a:ext uri="{FF2B5EF4-FFF2-40B4-BE49-F238E27FC236}">
                <a16:creationId xmlns:a16="http://schemas.microsoft.com/office/drawing/2014/main" id="{37AEAF2C-AE50-A21C-5F11-E6244DC128BF}"/>
              </a:ext>
            </a:extLst>
          </p:cNvPr>
          <p:cNvSpPr txBox="1">
            <a:spLocks noChangeArrowheads="1"/>
          </p:cNvSpPr>
          <p:nvPr/>
        </p:nvSpPr>
        <p:spPr bwMode="auto">
          <a:xfrm>
            <a:off x="2922219" y="5247730"/>
            <a:ext cx="22088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1800" b="1" dirty="0">
                <a:latin typeface="+mn-lt"/>
              </a:rPr>
              <a:t>Selected Model</a:t>
            </a:r>
            <a:endParaRPr kumimoji="0" lang="en-US" altLang="en-US" sz="1800" b="1" i="1"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23" name="TextBox 1">
            <a:extLst>
              <a:ext uri="{FF2B5EF4-FFF2-40B4-BE49-F238E27FC236}">
                <a16:creationId xmlns:a16="http://schemas.microsoft.com/office/drawing/2014/main" id="{3A494EE7-C9DE-7D5C-59B7-7895B90BD9CB}"/>
              </a:ext>
            </a:extLst>
          </p:cNvPr>
          <p:cNvSpPr txBox="1">
            <a:spLocks noChangeArrowheads="1"/>
          </p:cNvSpPr>
          <p:nvPr/>
        </p:nvSpPr>
        <p:spPr bwMode="auto">
          <a:xfrm>
            <a:off x="1081075" y="6047363"/>
            <a:ext cx="53738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Uses: test and compare models, tune model parameters, train deep and supervise learning models, etc. </a:t>
            </a:r>
            <a:endParaRPr kumimoji="0" lang="en-US" altLang="en-US" sz="1800" b="0" i="1" u="none" strike="noStrike" kern="120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3181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animBg="1"/>
      <p:bldP spid="17" grpId="0"/>
      <p:bldP spid="19" grpId="0" animBg="1"/>
      <p:bldP spid="20"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Snagit_PPT2729">
            <a:extLst>
              <a:ext uri="{FF2B5EF4-FFF2-40B4-BE49-F238E27FC236}">
                <a16:creationId xmlns:a16="http://schemas.microsoft.com/office/drawing/2014/main" id="{B9B7942D-BA58-B6FE-DD0C-19D5C79604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3842" y="93400"/>
            <a:ext cx="558338" cy="562355"/>
          </a:xfrm>
          <a:prstGeom prst="rect">
            <a:avLst/>
          </a:prstGeom>
        </p:spPr>
      </p:pic>
      <p:sp>
        <p:nvSpPr>
          <p:cNvPr id="2" name="Rectangle 1">
            <a:extLst>
              <a:ext uri="{FF2B5EF4-FFF2-40B4-BE49-F238E27FC236}">
                <a16:creationId xmlns:a16="http://schemas.microsoft.com/office/drawing/2014/main" id="{5BA01C54-990A-4E28-9868-9F86017C4F9F}"/>
              </a:ext>
            </a:extLst>
          </p:cNvPr>
          <p:cNvSpPr/>
          <p:nvPr/>
        </p:nvSpPr>
        <p:spPr bwMode="auto">
          <a:xfrm>
            <a:off x="2432652" y="3364087"/>
            <a:ext cx="4979580" cy="2655713"/>
          </a:xfrm>
          <a:prstGeom prst="rect">
            <a:avLst/>
          </a:prstGeom>
          <a:solidFill>
            <a:schemeClr val="bg1">
              <a:lumMod val="85000"/>
            </a:schemeClr>
          </a:solidFill>
          <a:ln w="28575" cap="sq" cmpd="sng" algn="ctr">
            <a:solidFill>
              <a:schemeClr val="tx1"/>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5778" name="Slide Number Placeholder 3"/>
          <p:cNvSpPr>
            <a:spLocks noGrp="1"/>
          </p:cNvSpPr>
          <p:nvPr>
            <p:ph type="sldNum" sz="quarter" idx="10"/>
          </p:nvPr>
        </p:nvSpPr>
        <p:spPr>
          <a:xfrm>
            <a:off x="8610600" y="64770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748371-444B-416F-903B-E818E40417C7}" type="slidenum">
              <a:rPr kumimoji="0" lang="en-US" altLang="en-US" sz="1400" smtClean="0">
                <a:latin typeface="Times New Roman" panose="02020603050405020304" pitchFamily="18" charset="0"/>
              </a:rPr>
              <a:pPr>
                <a:spcBef>
                  <a:spcPct val="0"/>
                </a:spcBef>
                <a:buClrTx/>
                <a:buFontTx/>
                <a:buNone/>
              </a:pPr>
              <a:t>15</a:t>
            </a:fld>
            <a:endParaRPr kumimoji="0" lang="en-US" altLang="en-US" sz="1400">
              <a:latin typeface="Times New Roman" panose="02020603050405020304" pitchFamily="18" charset="0"/>
            </a:endParaRPr>
          </a:p>
        </p:txBody>
      </p:sp>
      <p:sp>
        <p:nvSpPr>
          <p:cNvPr id="75779" name="Rectangle 2"/>
          <p:cNvSpPr>
            <a:spLocks noChangeArrowheads="1"/>
          </p:cNvSpPr>
          <p:nvPr/>
        </p:nvSpPr>
        <p:spPr bwMode="auto">
          <a:xfrm>
            <a:off x="76200" y="279324"/>
            <a:ext cx="8991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3600" b="1" dirty="0">
                <a:solidFill>
                  <a:srgbClr val="C00000"/>
                </a:solidFill>
                <a:latin typeface="Comic Sans MS" panose="030F0702030302020204" pitchFamily="66" charset="0"/>
              </a:rPr>
              <a:t>Machine Learning Models </a:t>
            </a:r>
            <a:r>
              <a:rPr lang="en-US" altLang="en-US" sz="1800" dirty="0">
                <a:solidFill>
                  <a:srgbClr val="C00000"/>
                </a:solidFill>
                <a:latin typeface="Comic Sans MS" panose="030F0702030302020204" pitchFamily="66" charset="0"/>
              </a:rPr>
              <a:t>(e.g., Neural Networks)</a:t>
            </a:r>
            <a:endParaRPr lang="en-US" altLang="en-US" sz="2000" dirty="0">
              <a:solidFill>
                <a:schemeClr val="accent2"/>
              </a:solidFill>
              <a:latin typeface="Comic Sans MS" panose="030F0702030302020204" pitchFamily="66" charset="0"/>
            </a:endParaRPr>
          </a:p>
        </p:txBody>
      </p:sp>
      <p:sp>
        <p:nvSpPr>
          <p:cNvPr id="24" name="Rectangle 3"/>
          <p:cNvSpPr>
            <a:spLocks noChangeArrowheads="1"/>
          </p:cNvSpPr>
          <p:nvPr/>
        </p:nvSpPr>
        <p:spPr bwMode="auto">
          <a:xfrm>
            <a:off x="132465" y="1066800"/>
            <a:ext cx="8115300" cy="100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p>
            <a:pPr marL="234950" indent="-234950">
              <a:spcBef>
                <a:spcPct val="20000"/>
              </a:spcBef>
              <a:spcAft>
                <a:spcPts val="300"/>
              </a:spcAft>
              <a:buClr>
                <a:srgbClr val="000000"/>
              </a:buClr>
              <a:buFont typeface="Arial" panose="020B0604020202020204" pitchFamily="34" charset="0"/>
              <a:buChar char="•"/>
              <a:defRPr/>
            </a:pPr>
            <a:r>
              <a:rPr kumimoji="1" lang="en-US" sz="2000" dirty="0">
                <a:solidFill>
                  <a:schemeClr val="accent5">
                    <a:lumMod val="50000"/>
                  </a:schemeClr>
                </a:solidFill>
                <a:latin typeface="Arial"/>
                <a:sym typeface="Wingdings" panose="05000000000000000000" pitchFamily="2" charset="2"/>
              </a:rPr>
              <a:t>Simple learning </a:t>
            </a:r>
            <a:r>
              <a:rPr kumimoji="1" lang="en-US" sz="2000" dirty="0">
                <a:solidFill>
                  <a:srgbClr val="000000"/>
                </a:solidFill>
                <a:latin typeface="Arial"/>
                <a:sym typeface="Wingdings" panose="05000000000000000000" pitchFamily="2" charset="2"/>
              </a:rPr>
              <a:t> simple linear relationships &amp; 1 or 2 layers</a:t>
            </a:r>
          </a:p>
          <a:p>
            <a:pPr marL="234950" indent="-234950">
              <a:spcBef>
                <a:spcPct val="20000"/>
              </a:spcBef>
              <a:spcAft>
                <a:spcPts val="300"/>
              </a:spcAft>
              <a:buClr>
                <a:srgbClr val="000000"/>
              </a:buClr>
              <a:buFont typeface="Arial" panose="020B0604020202020204" pitchFamily="34" charset="0"/>
              <a:buChar char="•"/>
              <a:defRPr/>
            </a:pPr>
            <a:r>
              <a:rPr kumimoji="1" lang="en-US" sz="2000" b="1" dirty="0">
                <a:solidFill>
                  <a:schemeClr val="accent5">
                    <a:lumMod val="50000"/>
                  </a:schemeClr>
                </a:solidFill>
                <a:latin typeface="Arial"/>
                <a:sym typeface="Wingdings" panose="05000000000000000000" pitchFamily="2" charset="2"/>
              </a:rPr>
              <a:t>Deep learning </a:t>
            </a:r>
            <a:r>
              <a:rPr kumimoji="1" lang="en-US" sz="2000" dirty="0">
                <a:solidFill>
                  <a:srgbClr val="000000"/>
                </a:solidFill>
                <a:latin typeface="Arial"/>
                <a:sym typeface="Wingdings" panose="05000000000000000000" pitchFamily="2" charset="2"/>
              </a:rPr>
              <a:t> linear or non-linear relationships &amp; multiple layers</a:t>
            </a:r>
            <a:endParaRPr kumimoji="1" lang="en-US" sz="2000" b="1" dirty="0">
              <a:solidFill>
                <a:srgbClr val="C00000"/>
              </a:solidFill>
              <a:latin typeface="+mj-lt"/>
            </a:endParaRPr>
          </a:p>
        </p:txBody>
      </p:sp>
      <p:sp>
        <p:nvSpPr>
          <p:cNvPr id="5" name="TextBox 4"/>
          <p:cNvSpPr txBox="1"/>
          <p:nvPr/>
        </p:nvSpPr>
        <p:spPr>
          <a:xfrm>
            <a:off x="1911952" y="3382930"/>
            <a:ext cx="533400" cy="461665"/>
          </a:xfrm>
          <a:prstGeom prst="rect">
            <a:avLst/>
          </a:prstGeom>
          <a:noFill/>
        </p:spPr>
        <p:txBody>
          <a:bodyPr wrap="square" rtlCol="0">
            <a:spAutoFit/>
          </a:bodyPr>
          <a:lstStyle/>
          <a:p>
            <a:pPr algn="ctr"/>
            <a:r>
              <a:rPr lang="en-US" dirty="0"/>
              <a:t>x</a:t>
            </a:r>
            <a:r>
              <a:rPr lang="en-US" baseline="-25000" dirty="0"/>
              <a:t>1</a:t>
            </a:r>
          </a:p>
        </p:txBody>
      </p:sp>
      <p:sp>
        <p:nvSpPr>
          <p:cNvPr id="6" name="TextBox 5"/>
          <p:cNvSpPr txBox="1"/>
          <p:nvPr/>
        </p:nvSpPr>
        <p:spPr>
          <a:xfrm>
            <a:off x="1911952" y="4286861"/>
            <a:ext cx="533400" cy="461665"/>
          </a:xfrm>
          <a:prstGeom prst="rect">
            <a:avLst/>
          </a:prstGeom>
          <a:noFill/>
        </p:spPr>
        <p:txBody>
          <a:bodyPr wrap="square" rtlCol="0">
            <a:spAutoFit/>
          </a:bodyPr>
          <a:lstStyle/>
          <a:p>
            <a:pPr algn="ctr"/>
            <a:r>
              <a:rPr lang="en-US" dirty="0"/>
              <a:t>x</a:t>
            </a:r>
            <a:r>
              <a:rPr lang="en-US" baseline="-25000" dirty="0"/>
              <a:t>3</a:t>
            </a:r>
          </a:p>
        </p:txBody>
      </p:sp>
      <p:sp>
        <p:nvSpPr>
          <p:cNvPr id="7" name="TextBox 6"/>
          <p:cNvSpPr txBox="1"/>
          <p:nvPr/>
        </p:nvSpPr>
        <p:spPr>
          <a:xfrm>
            <a:off x="1937352" y="3829662"/>
            <a:ext cx="533400" cy="461665"/>
          </a:xfrm>
          <a:prstGeom prst="rect">
            <a:avLst/>
          </a:prstGeom>
          <a:noFill/>
        </p:spPr>
        <p:txBody>
          <a:bodyPr wrap="square" rtlCol="0">
            <a:spAutoFit/>
          </a:bodyPr>
          <a:lstStyle/>
          <a:p>
            <a:pPr algn="ctr"/>
            <a:r>
              <a:rPr lang="en-US" dirty="0"/>
              <a:t>x</a:t>
            </a:r>
            <a:r>
              <a:rPr lang="en-US" baseline="-25000" dirty="0"/>
              <a:t>2</a:t>
            </a:r>
          </a:p>
        </p:txBody>
      </p:sp>
      <p:sp>
        <p:nvSpPr>
          <p:cNvPr id="8" name="TextBox 7"/>
          <p:cNvSpPr txBox="1"/>
          <p:nvPr/>
        </p:nvSpPr>
        <p:spPr>
          <a:xfrm>
            <a:off x="1937352" y="5281927"/>
            <a:ext cx="533400" cy="461665"/>
          </a:xfrm>
          <a:prstGeom prst="rect">
            <a:avLst/>
          </a:prstGeom>
          <a:noFill/>
        </p:spPr>
        <p:txBody>
          <a:bodyPr wrap="square" rtlCol="0">
            <a:spAutoFit/>
          </a:bodyPr>
          <a:lstStyle/>
          <a:p>
            <a:pPr algn="ctr"/>
            <a:r>
              <a:rPr lang="en-US" dirty="0" err="1"/>
              <a:t>x</a:t>
            </a:r>
            <a:r>
              <a:rPr lang="en-US" baseline="-25000" dirty="0" err="1"/>
              <a:t>p</a:t>
            </a:r>
            <a:endParaRPr lang="en-US" baseline="-25000" dirty="0"/>
          </a:p>
        </p:txBody>
      </p:sp>
      <p:sp>
        <p:nvSpPr>
          <p:cNvPr id="9" name="TextBox 8"/>
          <p:cNvSpPr txBox="1"/>
          <p:nvPr/>
        </p:nvSpPr>
        <p:spPr>
          <a:xfrm>
            <a:off x="1937352" y="4748527"/>
            <a:ext cx="533400" cy="461665"/>
          </a:xfrm>
          <a:prstGeom prst="rect">
            <a:avLst/>
          </a:prstGeom>
          <a:noFill/>
        </p:spPr>
        <p:txBody>
          <a:bodyPr wrap="square" rtlCol="0">
            <a:spAutoFit/>
          </a:bodyPr>
          <a:lstStyle/>
          <a:p>
            <a:pPr algn="ctr"/>
            <a:r>
              <a:rPr lang="en-US" dirty="0"/>
              <a:t>x</a:t>
            </a:r>
            <a:r>
              <a:rPr lang="en-US" baseline="-25000" dirty="0"/>
              <a:t>4</a:t>
            </a:r>
          </a:p>
        </p:txBody>
      </p:sp>
      <p:sp>
        <p:nvSpPr>
          <p:cNvPr id="13" name="TextBox 12"/>
          <p:cNvSpPr txBox="1"/>
          <p:nvPr/>
        </p:nvSpPr>
        <p:spPr>
          <a:xfrm>
            <a:off x="3689952" y="3761696"/>
            <a:ext cx="533400" cy="461665"/>
          </a:xfrm>
          <a:prstGeom prst="rect">
            <a:avLst/>
          </a:prstGeom>
          <a:noFill/>
        </p:spPr>
        <p:txBody>
          <a:bodyPr wrap="square" rtlCol="0">
            <a:spAutoFit/>
          </a:bodyPr>
          <a:lstStyle/>
          <a:p>
            <a:pPr algn="ctr"/>
            <a:r>
              <a:rPr lang="en-US" dirty="0">
                <a:solidFill>
                  <a:srgbClr val="0070C0"/>
                </a:solidFill>
              </a:rPr>
              <a:t>h</a:t>
            </a:r>
            <a:r>
              <a:rPr lang="en-US" baseline="-25000" dirty="0">
                <a:solidFill>
                  <a:srgbClr val="0070C0"/>
                </a:solidFill>
              </a:rPr>
              <a:t>11</a:t>
            </a:r>
          </a:p>
        </p:txBody>
      </p:sp>
      <p:sp>
        <p:nvSpPr>
          <p:cNvPr id="14" name="TextBox 13"/>
          <p:cNvSpPr txBox="1"/>
          <p:nvPr/>
        </p:nvSpPr>
        <p:spPr>
          <a:xfrm>
            <a:off x="3689952" y="4525930"/>
            <a:ext cx="628650" cy="461665"/>
          </a:xfrm>
          <a:prstGeom prst="rect">
            <a:avLst/>
          </a:prstGeom>
          <a:noFill/>
        </p:spPr>
        <p:txBody>
          <a:bodyPr wrap="square" rtlCol="0">
            <a:spAutoFit/>
          </a:bodyPr>
          <a:lstStyle/>
          <a:p>
            <a:pPr algn="ctr"/>
            <a:r>
              <a:rPr lang="en-US" dirty="0">
                <a:solidFill>
                  <a:srgbClr val="0070C0"/>
                </a:solidFill>
              </a:rPr>
              <a:t>h</a:t>
            </a:r>
            <a:r>
              <a:rPr lang="en-US" baseline="-25000" dirty="0">
                <a:solidFill>
                  <a:srgbClr val="0070C0"/>
                </a:solidFill>
              </a:rPr>
              <a:t>13</a:t>
            </a:r>
          </a:p>
        </p:txBody>
      </p:sp>
      <p:sp>
        <p:nvSpPr>
          <p:cNvPr id="15" name="TextBox 14"/>
          <p:cNvSpPr txBox="1"/>
          <p:nvPr/>
        </p:nvSpPr>
        <p:spPr>
          <a:xfrm>
            <a:off x="3715351" y="4144930"/>
            <a:ext cx="549189" cy="461665"/>
          </a:xfrm>
          <a:prstGeom prst="rect">
            <a:avLst/>
          </a:prstGeom>
          <a:noFill/>
        </p:spPr>
        <p:txBody>
          <a:bodyPr wrap="square" rtlCol="0">
            <a:spAutoFit/>
          </a:bodyPr>
          <a:lstStyle/>
          <a:p>
            <a:pPr algn="ctr"/>
            <a:r>
              <a:rPr lang="en-US" dirty="0">
                <a:solidFill>
                  <a:srgbClr val="0070C0"/>
                </a:solidFill>
              </a:rPr>
              <a:t>h</a:t>
            </a:r>
            <a:r>
              <a:rPr lang="en-US" baseline="-25000" dirty="0">
                <a:solidFill>
                  <a:srgbClr val="0070C0"/>
                </a:solidFill>
              </a:rPr>
              <a:t>12</a:t>
            </a:r>
          </a:p>
        </p:txBody>
      </p:sp>
      <p:sp>
        <p:nvSpPr>
          <p:cNvPr id="18" name="TextBox 17"/>
          <p:cNvSpPr txBox="1"/>
          <p:nvPr/>
        </p:nvSpPr>
        <p:spPr>
          <a:xfrm>
            <a:off x="6795102" y="4444844"/>
            <a:ext cx="466603" cy="461665"/>
          </a:xfrm>
          <a:prstGeom prst="rect">
            <a:avLst/>
          </a:prstGeom>
          <a:noFill/>
        </p:spPr>
        <p:txBody>
          <a:bodyPr wrap="square" rtlCol="0">
            <a:spAutoFit/>
          </a:bodyPr>
          <a:lstStyle/>
          <a:p>
            <a:pPr algn="ctr"/>
            <a:r>
              <a:rPr lang="en-US" dirty="0">
                <a:solidFill>
                  <a:srgbClr val="0070C0"/>
                </a:solidFill>
              </a:rPr>
              <a:t>A</a:t>
            </a:r>
            <a:endParaRPr lang="en-US" baseline="-25000" dirty="0">
              <a:solidFill>
                <a:srgbClr val="0070C0"/>
              </a:solidFill>
            </a:endParaRPr>
          </a:p>
        </p:txBody>
      </p:sp>
      <p:cxnSp>
        <p:nvCxnSpPr>
          <p:cNvPr id="19" name="Straight Arrow Connector 18"/>
          <p:cNvCxnSpPr>
            <a:cxnSpLocks/>
            <a:stCxn id="5" idx="3"/>
            <a:endCxn id="13" idx="1"/>
          </p:cNvCxnSpPr>
          <p:nvPr/>
        </p:nvCxnSpPr>
        <p:spPr bwMode="auto">
          <a:xfrm>
            <a:off x="2445352" y="3613763"/>
            <a:ext cx="1244600" cy="378766"/>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cxnSp>
        <p:nvCxnSpPr>
          <p:cNvPr id="20" name="Straight Arrow Connector 19"/>
          <p:cNvCxnSpPr>
            <a:cxnSpLocks/>
            <a:stCxn id="7" idx="3"/>
            <a:endCxn id="13" idx="1"/>
          </p:cNvCxnSpPr>
          <p:nvPr/>
        </p:nvCxnSpPr>
        <p:spPr bwMode="auto">
          <a:xfrm flipV="1">
            <a:off x="2470752" y="3992529"/>
            <a:ext cx="1219200" cy="67966"/>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cxnSp>
        <p:nvCxnSpPr>
          <p:cNvPr id="21" name="Straight Arrow Connector 20"/>
          <p:cNvCxnSpPr>
            <a:cxnSpLocks/>
            <a:stCxn id="6" idx="3"/>
            <a:endCxn id="13" idx="1"/>
          </p:cNvCxnSpPr>
          <p:nvPr/>
        </p:nvCxnSpPr>
        <p:spPr bwMode="auto">
          <a:xfrm flipV="1">
            <a:off x="2445352" y="3992529"/>
            <a:ext cx="1244600" cy="525165"/>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cxnSp>
        <p:nvCxnSpPr>
          <p:cNvPr id="22" name="Straight Arrow Connector 21"/>
          <p:cNvCxnSpPr>
            <a:cxnSpLocks/>
            <a:stCxn id="9" idx="3"/>
            <a:endCxn id="13" idx="1"/>
          </p:cNvCxnSpPr>
          <p:nvPr/>
        </p:nvCxnSpPr>
        <p:spPr bwMode="auto">
          <a:xfrm flipV="1">
            <a:off x="2470752" y="3992529"/>
            <a:ext cx="1219200" cy="986831"/>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cxnSp>
        <p:nvCxnSpPr>
          <p:cNvPr id="23" name="Straight Arrow Connector 22"/>
          <p:cNvCxnSpPr>
            <a:cxnSpLocks/>
            <a:stCxn id="8" idx="3"/>
            <a:endCxn id="13" idx="1"/>
          </p:cNvCxnSpPr>
          <p:nvPr/>
        </p:nvCxnSpPr>
        <p:spPr bwMode="auto">
          <a:xfrm flipV="1">
            <a:off x="2470752" y="3992529"/>
            <a:ext cx="1219200" cy="1520231"/>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cxnSp>
        <p:nvCxnSpPr>
          <p:cNvPr id="27" name="Straight Arrow Connector 26"/>
          <p:cNvCxnSpPr>
            <a:cxnSpLocks/>
            <a:stCxn id="5" idx="3"/>
            <a:endCxn id="15" idx="1"/>
          </p:cNvCxnSpPr>
          <p:nvPr/>
        </p:nvCxnSpPr>
        <p:spPr bwMode="auto">
          <a:xfrm>
            <a:off x="2445352" y="3613763"/>
            <a:ext cx="1269999" cy="76200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8" name="Straight Arrow Connector 27"/>
          <p:cNvCxnSpPr>
            <a:cxnSpLocks/>
            <a:stCxn id="7" idx="3"/>
            <a:endCxn id="15" idx="1"/>
          </p:cNvCxnSpPr>
          <p:nvPr/>
        </p:nvCxnSpPr>
        <p:spPr bwMode="auto">
          <a:xfrm>
            <a:off x="2470752" y="4060495"/>
            <a:ext cx="1244599" cy="315268"/>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29" name="Straight Arrow Connector 28"/>
          <p:cNvCxnSpPr>
            <a:cxnSpLocks/>
            <a:stCxn id="7" idx="3"/>
            <a:endCxn id="15" idx="1"/>
          </p:cNvCxnSpPr>
          <p:nvPr/>
        </p:nvCxnSpPr>
        <p:spPr bwMode="auto">
          <a:xfrm>
            <a:off x="2470752" y="4060495"/>
            <a:ext cx="1244599" cy="315268"/>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0" name="Straight Arrow Connector 29"/>
          <p:cNvCxnSpPr>
            <a:cxnSpLocks/>
            <a:stCxn id="6" idx="3"/>
            <a:endCxn id="15" idx="1"/>
          </p:cNvCxnSpPr>
          <p:nvPr/>
        </p:nvCxnSpPr>
        <p:spPr bwMode="auto">
          <a:xfrm flipV="1">
            <a:off x="2445352" y="4375763"/>
            <a:ext cx="1269999" cy="141931"/>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1" name="Straight Arrow Connector 30"/>
          <p:cNvCxnSpPr>
            <a:cxnSpLocks/>
            <a:stCxn id="9" idx="3"/>
            <a:endCxn id="15" idx="1"/>
          </p:cNvCxnSpPr>
          <p:nvPr/>
        </p:nvCxnSpPr>
        <p:spPr bwMode="auto">
          <a:xfrm flipV="1">
            <a:off x="2470752" y="4375763"/>
            <a:ext cx="1244599" cy="603597"/>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2" name="Straight Arrow Connector 31"/>
          <p:cNvCxnSpPr>
            <a:cxnSpLocks/>
            <a:stCxn id="8" idx="3"/>
            <a:endCxn id="15" idx="1"/>
          </p:cNvCxnSpPr>
          <p:nvPr/>
        </p:nvCxnSpPr>
        <p:spPr bwMode="auto">
          <a:xfrm flipV="1">
            <a:off x="2470752" y="4375763"/>
            <a:ext cx="1244599" cy="1136997"/>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5" name="Straight Arrow Connector 34"/>
          <p:cNvCxnSpPr>
            <a:cxnSpLocks/>
            <a:stCxn id="5" idx="3"/>
            <a:endCxn id="14" idx="1"/>
          </p:cNvCxnSpPr>
          <p:nvPr/>
        </p:nvCxnSpPr>
        <p:spPr bwMode="auto">
          <a:xfrm>
            <a:off x="2445352" y="3613763"/>
            <a:ext cx="1244600" cy="1143000"/>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6" name="Straight Arrow Connector 35"/>
          <p:cNvCxnSpPr>
            <a:cxnSpLocks/>
            <a:stCxn id="7" idx="3"/>
            <a:endCxn id="14" idx="1"/>
          </p:cNvCxnSpPr>
          <p:nvPr/>
        </p:nvCxnSpPr>
        <p:spPr bwMode="auto">
          <a:xfrm>
            <a:off x="2470752" y="4060495"/>
            <a:ext cx="1219200" cy="696268"/>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7" name="Straight Arrow Connector 36"/>
          <p:cNvCxnSpPr>
            <a:cxnSpLocks/>
            <a:stCxn id="6" idx="3"/>
            <a:endCxn id="14" idx="1"/>
          </p:cNvCxnSpPr>
          <p:nvPr/>
        </p:nvCxnSpPr>
        <p:spPr bwMode="auto">
          <a:xfrm>
            <a:off x="2445352" y="4517694"/>
            <a:ext cx="1244600" cy="239069"/>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8" name="Straight Arrow Connector 37"/>
          <p:cNvCxnSpPr>
            <a:cxnSpLocks/>
            <a:stCxn id="9" idx="3"/>
            <a:endCxn id="14" idx="1"/>
          </p:cNvCxnSpPr>
          <p:nvPr/>
        </p:nvCxnSpPr>
        <p:spPr bwMode="auto">
          <a:xfrm flipV="1">
            <a:off x="2470752" y="4756763"/>
            <a:ext cx="1219200" cy="222597"/>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39" name="Straight Arrow Connector 38"/>
          <p:cNvCxnSpPr>
            <a:cxnSpLocks/>
            <a:stCxn id="8" idx="3"/>
            <a:endCxn id="14" idx="1"/>
          </p:cNvCxnSpPr>
          <p:nvPr/>
        </p:nvCxnSpPr>
        <p:spPr bwMode="auto">
          <a:xfrm flipV="1">
            <a:off x="2470752" y="4756763"/>
            <a:ext cx="1219200" cy="755997"/>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1" name="Straight Arrow Connector 40"/>
          <p:cNvCxnSpPr>
            <a:cxnSpLocks/>
            <a:stCxn id="5" idx="3"/>
            <a:endCxn id="73" idx="1"/>
          </p:cNvCxnSpPr>
          <p:nvPr/>
        </p:nvCxnSpPr>
        <p:spPr bwMode="auto">
          <a:xfrm>
            <a:off x="2445352" y="3613763"/>
            <a:ext cx="1244600" cy="1595735"/>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2" name="Straight Arrow Connector 41"/>
          <p:cNvCxnSpPr>
            <a:cxnSpLocks/>
            <a:stCxn id="7" idx="3"/>
            <a:endCxn id="73" idx="1"/>
          </p:cNvCxnSpPr>
          <p:nvPr/>
        </p:nvCxnSpPr>
        <p:spPr bwMode="auto">
          <a:xfrm>
            <a:off x="2470752" y="4060495"/>
            <a:ext cx="1219200" cy="1149003"/>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3" name="Straight Arrow Connector 42"/>
          <p:cNvCxnSpPr>
            <a:cxnSpLocks/>
            <a:stCxn id="6" idx="3"/>
            <a:endCxn id="73" idx="1"/>
          </p:cNvCxnSpPr>
          <p:nvPr/>
        </p:nvCxnSpPr>
        <p:spPr bwMode="auto">
          <a:xfrm>
            <a:off x="2445352" y="4517694"/>
            <a:ext cx="1244600" cy="691804"/>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4" name="Straight Arrow Connector 43"/>
          <p:cNvCxnSpPr>
            <a:cxnSpLocks/>
            <a:stCxn id="9" idx="3"/>
            <a:endCxn id="73" idx="1"/>
          </p:cNvCxnSpPr>
          <p:nvPr/>
        </p:nvCxnSpPr>
        <p:spPr bwMode="auto">
          <a:xfrm>
            <a:off x="2470752" y="4979360"/>
            <a:ext cx="1219200" cy="230138"/>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5" name="Straight Arrow Connector 44"/>
          <p:cNvCxnSpPr>
            <a:cxnSpLocks/>
            <a:stCxn id="8" idx="3"/>
            <a:endCxn id="73" idx="1"/>
          </p:cNvCxnSpPr>
          <p:nvPr/>
        </p:nvCxnSpPr>
        <p:spPr bwMode="auto">
          <a:xfrm flipV="1">
            <a:off x="2470752" y="5209498"/>
            <a:ext cx="1219200" cy="30326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49" name="Straight Arrow Connector 48"/>
          <p:cNvCxnSpPr>
            <a:cxnSpLocks/>
            <a:stCxn id="85" idx="3"/>
            <a:endCxn id="18" idx="1"/>
          </p:cNvCxnSpPr>
          <p:nvPr/>
        </p:nvCxnSpPr>
        <p:spPr bwMode="auto">
          <a:xfrm>
            <a:off x="5823552" y="4212895"/>
            <a:ext cx="971550" cy="46278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50" name="Straight Arrow Connector 49"/>
          <p:cNvCxnSpPr>
            <a:cxnSpLocks/>
            <a:stCxn id="87" idx="3"/>
            <a:endCxn id="18" idx="1"/>
          </p:cNvCxnSpPr>
          <p:nvPr/>
        </p:nvCxnSpPr>
        <p:spPr bwMode="auto">
          <a:xfrm>
            <a:off x="5769490" y="4661861"/>
            <a:ext cx="1025612" cy="13816"/>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51" name="Straight Arrow Connector 50"/>
          <p:cNvCxnSpPr>
            <a:cxnSpLocks/>
            <a:stCxn id="86" idx="3"/>
            <a:endCxn id="18" idx="1"/>
          </p:cNvCxnSpPr>
          <p:nvPr/>
        </p:nvCxnSpPr>
        <p:spPr bwMode="auto">
          <a:xfrm flipV="1">
            <a:off x="5823552" y="4675677"/>
            <a:ext cx="971550" cy="379883"/>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53" name="TextBox 52"/>
          <p:cNvSpPr txBox="1"/>
          <p:nvPr/>
        </p:nvSpPr>
        <p:spPr>
          <a:xfrm>
            <a:off x="1795837" y="2617636"/>
            <a:ext cx="909263" cy="584775"/>
          </a:xfrm>
          <a:prstGeom prst="rect">
            <a:avLst/>
          </a:prstGeom>
          <a:noFill/>
        </p:spPr>
        <p:txBody>
          <a:bodyPr wrap="square" rtlCol="0">
            <a:spAutoFit/>
          </a:bodyPr>
          <a:lstStyle/>
          <a:p>
            <a:pPr algn="ctr"/>
            <a:r>
              <a:rPr lang="en-US" sz="1600" b="1" dirty="0">
                <a:solidFill>
                  <a:srgbClr val="C00000"/>
                </a:solidFill>
                <a:latin typeface="+mn-lt"/>
              </a:rPr>
              <a:t>Input</a:t>
            </a:r>
            <a:br>
              <a:rPr lang="en-US" sz="1600" b="1" dirty="0">
                <a:solidFill>
                  <a:srgbClr val="C00000"/>
                </a:solidFill>
                <a:latin typeface="+mn-lt"/>
              </a:rPr>
            </a:br>
            <a:r>
              <a:rPr lang="en-US" sz="1600" b="1" dirty="0">
                <a:solidFill>
                  <a:srgbClr val="C00000"/>
                </a:solidFill>
                <a:latin typeface="+mn-lt"/>
              </a:rPr>
              <a:t>Layer</a:t>
            </a:r>
          </a:p>
        </p:txBody>
      </p:sp>
      <p:sp>
        <p:nvSpPr>
          <p:cNvPr id="54" name="TextBox 53"/>
          <p:cNvSpPr txBox="1"/>
          <p:nvPr/>
        </p:nvSpPr>
        <p:spPr>
          <a:xfrm>
            <a:off x="7348436" y="4920325"/>
            <a:ext cx="1467561" cy="1323439"/>
          </a:xfrm>
          <a:prstGeom prst="rect">
            <a:avLst/>
          </a:prstGeom>
          <a:noFill/>
        </p:spPr>
        <p:txBody>
          <a:bodyPr wrap="square" rtlCol="0">
            <a:spAutoFit/>
          </a:bodyPr>
          <a:lstStyle/>
          <a:p>
            <a:pPr algn="ctr"/>
            <a:r>
              <a:rPr lang="en-US" sz="1600" b="1" dirty="0">
                <a:solidFill>
                  <a:srgbClr val="C00000"/>
                </a:solidFill>
                <a:latin typeface="+mn-lt"/>
              </a:rPr>
              <a:t>Outcome</a:t>
            </a:r>
          </a:p>
          <a:p>
            <a:pPr marL="230188" indent="-119063">
              <a:spcBef>
                <a:spcPct val="0"/>
              </a:spcBef>
              <a:buClrTx/>
              <a:buFont typeface="Arial" panose="020B0604020202020204" pitchFamily="34" charset="0"/>
              <a:buChar char="•"/>
            </a:pPr>
            <a:r>
              <a:rPr kumimoji="0" lang="en-US" altLang="en-US" sz="1200" dirty="0">
                <a:latin typeface="+mn-lt"/>
                <a:ea typeface="Cambria Math" panose="02040503050406030204" pitchFamily="18" charset="0"/>
                <a:cs typeface="Times New Roman" panose="02020603050405020304" pitchFamily="18" charset="0"/>
              </a:rPr>
              <a:t>Values</a:t>
            </a:r>
          </a:p>
          <a:p>
            <a:pPr marL="230188" indent="-119063">
              <a:spcBef>
                <a:spcPct val="0"/>
              </a:spcBef>
              <a:buClrTx/>
              <a:buFont typeface="Arial" panose="020B0604020202020204" pitchFamily="34" charset="0"/>
              <a:buChar char="•"/>
            </a:pPr>
            <a:r>
              <a:rPr kumimoji="0" lang="en-US" altLang="en-US" sz="1200" dirty="0">
                <a:latin typeface="+mn-lt"/>
                <a:ea typeface="Cambria Math" panose="02040503050406030204" pitchFamily="18" charset="0"/>
                <a:cs typeface="Times New Roman" panose="02020603050405020304" pitchFamily="18" charset="0"/>
              </a:rPr>
              <a:t>Classifications</a:t>
            </a:r>
          </a:p>
          <a:p>
            <a:pPr marL="230188" indent="-119063">
              <a:spcBef>
                <a:spcPct val="0"/>
              </a:spcBef>
              <a:buClrTx/>
              <a:buFont typeface="Arial" panose="020B0604020202020204" pitchFamily="34" charset="0"/>
              <a:buChar char="•"/>
            </a:pPr>
            <a:r>
              <a:rPr kumimoji="0" lang="en-US" altLang="en-US" sz="1200" dirty="0">
                <a:latin typeface="+mn-lt"/>
                <a:ea typeface="Cambria Math" panose="02040503050406030204" pitchFamily="18" charset="0"/>
                <a:cs typeface="Times New Roman" panose="02020603050405020304" pitchFamily="18" charset="0"/>
              </a:rPr>
              <a:t>Words</a:t>
            </a:r>
          </a:p>
          <a:p>
            <a:pPr marL="230188" indent="-119063">
              <a:spcBef>
                <a:spcPct val="0"/>
              </a:spcBef>
              <a:buClrTx/>
              <a:buFont typeface="Arial" panose="020B0604020202020204" pitchFamily="34" charset="0"/>
              <a:buChar char="•"/>
            </a:pPr>
            <a:r>
              <a:rPr kumimoji="0" lang="en-US" altLang="en-US" sz="1200" dirty="0">
                <a:latin typeface="+mn-lt"/>
                <a:ea typeface="Cambria Math" panose="02040503050406030204" pitchFamily="18" charset="0"/>
                <a:cs typeface="Times New Roman" panose="02020603050405020304" pitchFamily="18" charset="0"/>
              </a:rPr>
              <a:t>Images, etc.</a:t>
            </a:r>
            <a:endParaRPr kumimoji="0" lang="en-US" altLang="en-US" sz="1200" dirty="0">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1600" b="1" dirty="0">
              <a:solidFill>
                <a:srgbClr val="C00000"/>
              </a:solidFill>
              <a:latin typeface="+mn-lt"/>
            </a:endParaRPr>
          </a:p>
        </p:txBody>
      </p:sp>
      <p:sp>
        <p:nvSpPr>
          <p:cNvPr id="55" name="TextBox 54"/>
          <p:cNvSpPr txBox="1"/>
          <p:nvPr/>
        </p:nvSpPr>
        <p:spPr>
          <a:xfrm>
            <a:off x="3156552" y="5435025"/>
            <a:ext cx="1790957" cy="584775"/>
          </a:xfrm>
          <a:prstGeom prst="rect">
            <a:avLst/>
          </a:prstGeom>
          <a:noFill/>
        </p:spPr>
        <p:txBody>
          <a:bodyPr wrap="square" rtlCol="0">
            <a:spAutoFit/>
          </a:bodyPr>
          <a:lstStyle/>
          <a:p>
            <a:pPr algn="ctr">
              <a:spcAft>
                <a:spcPts val="600"/>
              </a:spcAft>
            </a:pPr>
            <a:r>
              <a:rPr lang="en-US" sz="1600" b="1" dirty="0">
                <a:solidFill>
                  <a:srgbClr val="0070C0"/>
                </a:solidFill>
                <a:latin typeface="+mn-lt"/>
              </a:rPr>
              <a:t>Hidden</a:t>
            </a:r>
            <a:br>
              <a:rPr lang="en-US" sz="1600" b="1" dirty="0">
                <a:solidFill>
                  <a:srgbClr val="0070C0"/>
                </a:solidFill>
                <a:latin typeface="+mn-lt"/>
              </a:rPr>
            </a:br>
            <a:r>
              <a:rPr lang="en-US" sz="1600" b="1" dirty="0">
                <a:solidFill>
                  <a:srgbClr val="0070C0"/>
                </a:solidFill>
                <a:latin typeface="+mn-lt"/>
              </a:rPr>
              <a:t>Layer 1</a:t>
            </a:r>
          </a:p>
        </p:txBody>
      </p:sp>
      <p:sp>
        <p:nvSpPr>
          <p:cNvPr id="73" name="TextBox 72"/>
          <p:cNvSpPr txBox="1"/>
          <p:nvPr/>
        </p:nvSpPr>
        <p:spPr>
          <a:xfrm>
            <a:off x="3689952" y="4978665"/>
            <a:ext cx="628650" cy="461665"/>
          </a:xfrm>
          <a:prstGeom prst="rect">
            <a:avLst/>
          </a:prstGeom>
          <a:noFill/>
        </p:spPr>
        <p:txBody>
          <a:bodyPr wrap="square" rtlCol="0">
            <a:spAutoFit/>
          </a:bodyPr>
          <a:lstStyle/>
          <a:p>
            <a:pPr algn="ctr"/>
            <a:r>
              <a:rPr lang="en-US" dirty="0">
                <a:solidFill>
                  <a:srgbClr val="0070C0"/>
                </a:solidFill>
              </a:rPr>
              <a:t>h</a:t>
            </a:r>
            <a:r>
              <a:rPr lang="en-US" baseline="-25000" dirty="0">
                <a:solidFill>
                  <a:srgbClr val="0070C0"/>
                </a:solidFill>
              </a:rPr>
              <a:t>1m</a:t>
            </a:r>
          </a:p>
        </p:txBody>
      </p:sp>
      <p:sp>
        <p:nvSpPr>
          <p:cNvPr id="85" name="TextBox 84"/>
          <p:cNvSpPr txBox="1"/>
          <p:nvPr/>
        </p:nvSpPr>
        <p:spPr>
          <a:xfrm>
            <a:off x="5194902" y="3982062"/>
            <a:ext cx="628650" cy="461665"/>
          </a:xfrm>
          <a:prstGeom prst="rect">
            <a:avLst/>
          </a:prstGeom>
          <a:noFill/>
        </p:spPr>
        <p:txBody>
          <a:bodyPr wrap="square" rtlCol="0">
            <a:spAutoFit/>
          </a:bodyPr>
          <a:lstStyle/>
          <a:p>
            <a:pPr algn="ctr"/>
            <a:r>
              <a:rPr lang="en-US" dirty="0">
                <a:solidFill>
                  <a:srgbClr val="0070C0"/>
                </a:solidFill>
              </a:rPr>
              <a:t>h</a:t>
            </a:r>
            <a:r>
              <a:rPr lang="en-US" baseline="-25000" dirty="0">
                <a:solidFill>
                  <a:srgbClr val="0070C0"/>
                </a:solidFill>
              </a:rPr>
              <a:t>21</a:t>
            </a:r>
          </a:p>
        </p:txBody>
      </p:sp>
      <p:sp>
        <p:nvSpPr>
          <p:cNvPr id="86" name="TextBox 85"/>
          <p:cNvSpPr txBox="1"/>
          <p:nvPr/>
        </p:nvSpPr>
        <p:spPr>
          <a:xfrm>
            <a:off x="5194902" y="4824727"/>
            <a:ext cx="628650" cy="461665"/>
          </a:xfrm>
          <a:prstGeom prst="rect">
            <a:avLst/>
          </a:prstGeom>
          <a:noFill/>
        </p:spPr>
        <p:txBody>
          <a:bodyPr wrap="square" rtlCol="0">
            <a:spAutoFit/>
          </a:bodyPr>
          <a:lstStyle/>
          <a:p>
            <a:pPr algn="ctr"/>
            <a:r>
              <a:rPr lang="en-US" dirty="0">
                <a:solidFill>
                  <a:srgbClr val="0070C0"/>
                </a:solidFill>
              </a:rPr>
              <a:t>h</a:t>
            </a:r>
            <a:r>
              <a:rPr lang="en-US" baseline="-25000" dirty="0">
                <a:solidFill>
                  <a:srgbClr val="0070C0"/>
                </a:solidFill>
              </a:rPr>
              <a:t>2m</a:t>
            </a:r>
          </a:p>
        </p:txBody>
      </p:sp>
      <p:sp>
        <p:nvSpPr>
          <p:cNvPr id="87" name="TextBox 86"/>
          <p:cNvSpPr txBox="1"/>
          <p:nvPr/>
        </p:nvSpPr>
        <p:spPr>
          <a:xfrm>
            <a:off x="5220301" y="4431028"/>
            <a:ext cx="549189" cy="461665"/>
          </a:xfrm>
          <a:prstGeom prst="rect">
            <a:avLst/>
          </a:prstGeom>
          <a:noFill/>
        </p:spPr>
        <p:txBody>
          <a:bodyPr wrap="square" rtlCol="0">
            <a:spAutoFit/>
          </a:bodyPr>
          <a:lstStyle/>
          <a:p>
            <a:pPr algn="ctr"/>
            <a:r>
              <a:rPr lang="en-US" dirty="0">
                <a:solidFill>
                  <a:srgbClr val="0070C0"/>
                </a:solidFill>
              </a:rPr>
              <a:t>h</a:t>
            </a:r>
            <a:r>
              <a:rPr lang="en-US" baseline="-25000" dirty="0">
                <a:solidFill>
                  <a:srgbClr val="0070C0"/>
                </a:solidFill>
              </a:rPr>
              <a:t>22</a:t>
            </a:r>
          </a:p>
        </p:txBody>
      </p:sp>
      <p:cxnSp>
        <p:nvCxnSpPr>
          <p:cNvPr id="89" name="Straight Arrow Connector 88"/>
          <p:cNvCxnSpPr>
            <a:stCxn id="13" idx="3"/>
            <a:endCxn id="85" idx="1"/>
          </p:cNvCxnSpPr>
          <p:nvPr/>
        </p:nvCxnSpPr>
        <p:spPr bwMode="auto">
          <a:xfrm>
            <a:off x="4223352" y="3992529"/>
            <a:ext cx="971550" cy="220366"/>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cxnSp>
        <p:nvCxnSpPr>
          <p:cNvPr id="92" name="Straight Arrow Connector 91"/>
          <p:cNvCxnSpPr>
            <a:stCxn id="13" idx="3"/>
            <a:endCxn id="87" idx="1"/>
          </p:cNvCxnSpPr>
          <p:nvPr/>
        </p:nvCxnSpPr>
        <p:spPr bwMode="auto">
          <a:xfrm>
            <a:off x="4223352" y="3992529"/>
            <a:ext cx="996949" cy="66933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96" name="Straight Arrow Connector 95"/>
          <p:cNvCxnSpPr>
            <a:stCxn id="13" idx="3"/>
            <a:endCxn id="86" idx="1"/>
          </p:cNvCxnSpPr>
          <p:nvPr/>
        </p:nvCxnSpPr>
        <p:spPr bwMode="auto">
          <a:xfrm>
            <a:off x="4223352" y="3992529"/>
            <a:ext cx="971550" cy="1063031"/>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99" name="Straight Arrow Connector 98"/>
          <p:cNvCxnSpPr>
            <a:stCxn id="15" idx="3"/>
            <a:endCxn id="85" idx="1"/>
          </p:cNvCxnSpPr>
          <p:nvPr/>
        </p:nvCxnSpPr>
        <p:spPr bwMode="auto">
          <a:xfrm flipV="1">
            <a:off x="4264540" y="4212895"/>
            <a:ext cx="930362" cy="162868"/>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cxnSp>
        <p:nvCxnSpPr>
          <p:cNvPr id="102" name="Straight Arrow Connector 101"/>
          <p:cNvCxnSpPr>
            <a:stCxn id="15" idx="3"/>
            <a:endCxn id="87" idx="1"/>
          </p:cNvCxnSpPr>
          <p:nvPr/>
        </p:nvCxnSpPr>
        <p:spPr bwMode="auto">
          <a:xfrm>
            <a:off x="4264540" y="4375763"/>
            <a:ext cx="955761" cy="286098"/>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07" name="Straight Arrow Connector 106"/>
          <p:cNvCxnSpPr>
            <a:stCxn id="15" idx="3"/>
            <a:endCxn id="86" idx="1"/>
          </p:cNvCxnSpPr>
          <p:nvPr/>
        </p:nvCxnSpPr>
        <p:spPr bwMode="auto">
          <a:xfrm>
            <a:off x="4264540" y="4375763"/>
            <a:ext cx="930362" cy="679797"/>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10" name="Straight Arrow Connector 109"/>
          <p:cNvCxnSpPr>
            <a:stCxn id="14" idx="3"/>
            <a:endCxn id="87" idx="1"/>
          </p:cNvCxnSpPr>
          <p:nvPr/>
        </p:nvCxnSpPr>
        <p:spPr bwMode="auto">
          <a:xfrm flipV="1">
            <a:off x="4318602" y="4661861"/>
            <a:ext cx="901699" cy="94902"/>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15" name="Straight Arrow Connector 114"/>
          <p:cNvCxnSpPr>
            <a:stCxn id="14" idx="3"/>
            <a:endCxn id="85" idx="1"/>
          </p:cNvCxnSpPr>
          <p:nvPr/>
        </p:nvCxnSpPr>
        <p:spPr bwMode="auto">
          <a:xfrm flipV="1">
            <a:off x="4318602" y="4212895"/>
            <a:ext cx="876300" cy="543868"/>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cxnSp>
        <p:nvCxnSpPr>
          <p:cNvPr id="120" name="Straight Arrow Connector 119"/>
          <p:cNvCxnSpPr>
            <a:stCxn id="14" idx="3"/>
            <a:endCxn id="86" idx="1"/>
          </p:cNvCxnSpPr>
          <p:nvPr/>
        </p:nvCxnSpPr>
        <p:spPr bwMode="auto">
          <a:xfrm>
            <a:off x="4318602" y="4756763"/>
            <a:ext cx="876300" cy="298797"/>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23" name="Straight Arrow Connector 122"/>
          <p:cNvCxnSpPr>
            <a:stCxn id="73" idx="3"/>
            <a:endCxn id="85" idx="1"/>
          </p:cNvCxnSpPr>
          <p:nvPr/>
        </p:nvCxnSpPr>
        <p:spPr bwMode="auto">
          <a:xfrm flipV="1">
            <a:off x="4318602" y="4212895"/>
            <a:ext cx="876300" cy="996603"/>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cxnSp>
        <p:nvCxnSpPr>
          <p:cNvPr id="127" name="Straight Arrow Connector 126"/>
          <p:cNvCxnSpPr>
            <a:stCxn id="73" idx="3"/>
            <a:endCxn id="87" idx="1"/>
          </p:cNvCxnSpPr>
          <p:nvPr/>
        </p:nvCxnSpPr>
        <p:spPr bwMode="auto">
          <a:xfrm flipV="1">
            <a:off x="4318602" y="4661861"/>
            <a:ext cx="901699" cy="547637"/>
          </a:xfrm>
          <a:prstGeom prst="straightConnector1">
            <a:avLst/>
          </a:prstGeom>
          <a:solidFill>
            <a:schemeClr val="accent1"/>
          </a:solidFill>
          <a:ln w="12700" cap="sq" cmpd="sng" algn="ctr">
            <a:solidFill>
              <a:schemeClr val="tx1"/>
            </a:solidFill>
            <a:prstDash val="solid"/>
            <a:round/>
            <a:headEnd type="none" w="sm" len="sm"/>
            <a:tailEnd type="triangle"/>
          </a:ln>
          <a:effectLst/>
        </p:spPr>
      </p:cxnSp>
      <p:cxnSp>
        <p:nvCxnSpPr>
          <p:cNvPr id="130" name="Straight Arrow Connector 129"/>
          <p:cNvCxnSpPr>
            <a:stCxn id="73" idx="3"/>
            <a:endCxn id="86" idx="1"/>
          </p:cNvCxnSpPr>
          <p:nvPr/>
        </p:nvCxnSpPr>
        <p:spPr bwMode="auto">
          <a:xfrm flipV="1">
            <a:off x="4318602" y="5055560"/>
            <a:ext cx="876300" cy="153938"/>
          </a:xfrm>
          <a:prstGeom prst="straightConnector1">
            <a:avLst/>
          </a:prstGeom>
          <a:solidFill>
            <a:schemeClr val="accent1"/>
          </a:solidFill>
          <a:ln w="12700" cap="sq" cmpd="sng" algn="ctr">
            <a:solidFill>
              <a:schemeClr val="tx1"/>
            </a:solidFill>
            <a:prstDash val="solid"/>
            <a:round/>
            <a:headEnd type="none" w="sm" len="sm"/>
            <a:tailEnd type="triangle"/>
          </a:ln>
          <a:effectLst/>
        </p:spPr>
      </p:cxnSp>
      <p:sp>
        <p:nvSpPr>
          <p:cNvPr id="140" name="TextBox 139"/>
          <p:cNvSpPr txBox="1"/>
          <p:nvPr/>
        </p:nvSpPr>
        <p:spPr>
          <a:xfrm>
            <a:off x="4966302" y="5431598"/>
            <a:ext cx="1085849" cy="584775"/>
          </a:xfrm>
          <a:prstGeom prst="rect">
            <a:avLst/>
          </a:prstGeom>
          <a:noFill/>
        </p:spPr>
        <p:txBody>
          <a:bodyPr wrap="square" rtlCol="0">
            <a:spAutoFit/>
          </a:bodyPr>
          <a:lstStyle/>
          <a:p>
            <a:pPr algn="ctr">
              <a:spcAft>
                <a:spcPts val="600"/>
              </a:spcAft>
            </a:pPr>
            <a:r>
              <a:rPr lang="en-US" sz="1600" b="1" dirty="0">
                <a:solidFill>
                  <a:srgbClr val="0070C0"/>
                </a:solidFill>
                <a:latin typeface="+mn-lt"/>
              </a:rPr>
              <a:t>Hidden</a:t>
            </a:r>
            <a:br>
              <a:rPr lang="en-US" sz="1600" b="1" dirty="0">
                <a:solidFill>
                  <a:srgbClr val="0070C0"/>
                </a:solidFill>
                <a:latin typeface="+mn-lt"/>
              </a:rPr>
            </a:br>
            <a:r>
              <a:rPr lang="en-US" sz="1600" b="1" dirty="0">
                <a:solidFill>
                  <a:srgbClr val="0070C0"/>
                </a:solidFill>
                <a:latin typeface="+mn-lt"/>
              </a:rPr>
              <a:t>Layer 2</a:t>
            </a:r>
          </a:p>
        </p:txBody>
      </p:sp>
      <p:pic>
        <p:nvPicPr>
          <p:cNvPr id="3" name="Snagit_SNG82F">
            <a:extLst>
              <a:ext uri="{FF2B5EF4-FFF2-40B4-BE49-F238E27FC236}">
                <a16:creationId xmlns:a16="http://schemas.microsoft.com/office/drawing/2014/main" id="{5F7B29E7-DDB6-4D74-BF81-43302AF9B8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297" y="3459130"/>
            <a:ext cx="470102" cy="470102"/>
          </a:xfrm>
          <a:prstGeom prst="rect">
            <a:avLst/>
          </a:prstGeom>
        </p:spPr>
      </p:pic>
      <p:sp>
        <p:nvSpPr>
          <p:cNvPr id="4" name="Rectangle 3">
            <a:extLst>
              <a:ext uri="{FF2B5EF4-FFF2-40B4-BE49-F238E27FC236}">
                <a16:creationId xmlns:a16="http://schemas.microsoft.com/office/drawing/2014/main" id="{4ABD7116-F5E0-41DD-BDFA-EE9E22FFBD1A}"/>
              </a:ext>
            </a:extLst>
          </p:cNvPr>
          <p:cNvSpPr/>
          <p:nvPr/>
        </p:nvSpPr>
        <p:spPr bwMode="auto">
          <a:xfrm>
            <a:off x="849297" y="3459130"/>
            <a:ext cx="45719" cy="45719"/>
          </a:xfrm>
          <a:prstGeom prst="rect">
            <a:avLst/>
          </a:prstGeom>
          <a:solidFill>
            <a:srgbClr val="FF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4" name="Rectangle 63">
            <a:extLst>
              <a:ext uri="{FF2B5EF4-FFF2-40B4-BE49-F238E27FC236}">
                <a16:creationId xmlns:a16="http://schemas.microsoft.com/office/drawing/2014/main" id="{857E68BC-4BFF-4519-8CF3-6C30EA71E312}"/>
              </a:ext>
            </a:extLst>
          </p:cNvPr>
          <p:cNvSpPr/>
          <p:nvPr/>
        </p:nvSpPr>
        <p:spPr bwMode="auto">
          <a:xfrm>
            <a:off x="1275405" y="3883513"/>
            <a:ext cx="45719" cy="45719"/>
          </a:xfrm>
          <a:prstGeom prst="rect">
            <a:avLst/>
          </a:prstGeom>
          <a:solidFill>
            <a:srgbClr val="FF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7" name="TextBox 66">
            <a:extLst>
              <a:ext uri="{FF2B5EF4-FFF2-40B4-BE49-F238E27FC236}">
                <a16:creationId xmlns:a16="http://schemas.microsoft.com/office/drawing/2014/main" id="{3EF1A44F-E460-4B11-A8C4-E126C00AD15D}"/>
              </a:ext>
            </a:extLst>
          </p:cNvPr>
          <p:cNvSpPr txBox="1"/>
          <p:nvPr/>
        </p:nvSpPr>
        <p:spPr>
          <a:xfrm>
            <a:off x="490455" y="4009312"/>
            <a:ext cx="1180214" cy="338554"/>
          </a:xfrm>
          <a:prstGeom prst="rect">
            <a:avLst/>
          </a:prstGeom>
          <a:noFill/>
        </p:spPr>
        <p:txBody>
          <a:bodyPr wrap="square" rtlCol="0">
            <a:spAutoFit/>
          </a:bodyPr>
          <a:lstStyle/>
          <a:p>
            <a:pPr algn="ctr"/>
            <a:r>
              <a:rPr lang="en-US" sz="1600" dirty="0">
                <a:solidFill>
                  <a:srgbClr val="7030A0"/>
                </a:solidFill>
                <a:latin typeface="+mn-lt"/>
              </a:rPr>
              <a:t>Is this 4?</a:t>
            </a:r>
          </a:p>
        </p:txBody>
      </p:sp>
      <p:sp>
        <p:nvSpPr>
          <p:cNvPr id="71" name="TextBox 70">
            <a:extLst>
              <a:ext uri="{FF2B5EF4-FFF2-40B4-BE49-F238E27FC236}">
                <a16:creationId xmlns:a16="http://schemas.microsoft.com/office/drawing/2014/main" id="{6139D1F7-85EE-4E44-9BD0-4ED90C3C6EE1}"/>
              </a:ext>
            </a:extLst>
          </p:cNvPr>
          <p:cNvSpPr txBox="1"/>
          <p:nvPr/>
        </p:nvSpPr>
        <p:spPr>
          <a:xfrm>
            <a:off x="7323628" y="4207333"/>
            <a:ext cx="1180214" cy="338554"/>
          </a:xfrm>
          <a:prstGeom prst="rect">
            <a:avLst/>
          </a:prstGeom>
          <a:noFill/>
        </p:spPr>
        <p:txBody>
          <a:bodyPr wrap="square" rtlCol="0">
            <a:spAutoFit/>
          </a:bodyPr>
          <a:lstStyle/>
          <a:p>
            <a:pPr algn="ctr"/>
            <a:r>
              <a:rPr lang="en-US" sz="1600" dirty="0">
                <a:solidFill>
                  <a:srgbClr val="7030A0"/>
                </a:solidFill>
                <a:latin typeface="+mn-lt"/>
              </a:rPr>
              <a:t>Yes</a:t>
            </a:r>
          </a:p>
        </p:txBody>
      </p:sp>
      <p:pic>
        <p:nvPicPr>
          <p:cNvPr id="10" name="Snagit_SNG84F">
            <a:extLst>
              <a:ext uri="{FF2B5EF4-FFF2-40B4-BE49-F238E27FC236}">
                <a16:creationId xmlns:a16="http://schemas.microsoft.com/office/drawing/2014/main" id="{A4179F1A-EDEC-44F0-817C-D25235C82B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805" y="4542114"/>
            <a:ext cx="865741" cy="660649"/>
          </a:xfrm>
          <a:prstGeom prst="rect">
            <a:avLst/>
          </a:prstGeom>
        </p:spPr>
      </p:pic>
      <p:sp>
        <p:nvSpPr>
          <p:cNvPr id="70" name="TextBox 69">
            <a:extLst>
              <a:ext uri="{FF2B5EF4-FFF2-40B4-BE49-F238E27FC236}">
                <a16:creationId xmlns:a16="http://schemas.microsoft.com/office/drawing/2014/main" id="{69006E0F-B7B9-4E07-957A-1066D3929682}"/>
              </a:ext>
            </a:extLst>
          </p:cNvPr>
          <p:cNvSpPr txBox="1"/>
          <p:nvPr/>
        </p:nvSpPr>
        <p:spPr>
          <a:xfrm>
            <a:off x="415140" y="5262038"/>
            <a:ext cx="1180214" cy="338554"/>
          </a:xfrm>
          <a:prstGeom prst="rect">
            <a:avLst/>
          </a:prstGeom>
          <a:noFill/>
        </p:spPr>
        <p:txBody>
          <a:bodyPr wrap="square" rtlCol="0">
            <a:spAutoFit/>
          </a:bodyPr>
          <a:lstStyle/>
          <a:p>
            <a:pPr algn="ctr"/>
            <a:r>
              <a:rPr lang="en-US" sz="1600" dirty="0">
                <a:solidFill>
                  <a:srgbClr val="7030A0"/>
                </a:solidFill>
                <a:latin typeface="+mn-lt"/>
              </a:rPr>
              <a:t>Stop?</a:t>
            </a:r>
          </a:p>
        </p:txBody>
      </p:sp>
      <p:cxnSp>
        <p:nvCxnSpPr>
          <p:cNvPr id="16" name="Straight Arrow Connector 15">
            <a:extLst>
              <a:ext uri="{FF2B5EF4-FFF2-40B4-BE49-F238E27FC236}">
                <a16:creationId xmlns:a16="http://schemas.microsoft.com/office/drawing/2014/main" id="{8729C69B-D5B4-4512-BFCE-93C7A78C4FBA}"/>
              </a:ext>
            </a:extLst>
          </p:cNvPr>
          <p:cNvCxnSpPr>
            <a:cxnSpLocks/>
            <a:stCxn id="4" idx="0"/>
          </p:cNvCxnSpPr>
          <p:nvPr/>
        </p:nvCxnSpPr>
        <p:spPr bwMode="auto">
          <a:xfrm>
            <a:off x="872157" y="3459130"/>
            <a:ext cx="1071088" cy="209734"/>
          </a:xfrm>
          <a:prstGeom prst="straightConnector1">
            <a:avLst/>
          </a:prstGeom>
          <a:solidFill>
            <a:schemeClr val="accent1"/>
          </a:solidFill>
          <a:ln w="12700" cap="sq" cmpd="sng" algn="ctr">
            <a:solidFill>
              <a:srgbClr val="FF0000"/>
            </a:solidFill>
            <a:prstDash val="dash"/>
            <a:round/>
            <a:headEnd type="none" w="sm" len="sm"/>
            <a:tailEnd type="triangle"/>
          </a:ln>
          <a:effectLst/>
        </p:spPr>
      </p:cxnSp>
      <p:cxnSp>
        <p:nvCxnSpPr>
          <p:cNvPr id="72" name="Straight Arrow Connector 71">
            <a:extLst>
              <a:ext uri="{FF2B5EF4-FFF2-40B4-BE49-F238E27FC236}">
                <a16:creationId xmlns:a16="http://schemas.microsoft.com/office/drawing/2014/main" id="{EFF131E9-E866-41D4-9B02-60EC1E2CB230}"/>
              </a:ext>
            </a:extLst>
          </p:cNvPr>
          <p:cNvCxnSpPr>
            <a:cxnSpLocks/>
          </p:cNvCxnSpPr>
          <p:nvPr/>
        </p:nvCxnSpPr>
        <p:spPr bwMode="auto">
          <a:xfrm>
            <a:off x="1293638" y="3934284"/>
            <a:ext cx="558852" cy="377618"/>
          </a:xfrm>
          <a:prstGeom prst="straightConnector1">
            <a:avLst/>
          </a:prstGeom>
          <a:solidFill>
            <a:schemeClr val="accent1"/>
          </a:solidFill>
          <a:ln w="12700" cap="sq" cmpd="sng" algn="ctr">
            <a:solidFill>
              <a:srgbClr val="FF0000"/>
            </a:solidFill>
            <a:prstDash val="dash"/>
            <a:round/>
            <a:headEnd type="none" w="sm" len="sm"/>
            <a:tailEnd type="triangle"/>
          </a:ln>
          <a:effectLst/>
        </p:spPr>
      </p:cxnSp>
      <p:sp>
        <p:nvSpPr>
          <p:cNvPr id="74" name="Rectangle 73">
            <a:extLst>
              <a:ext uri="{FF2B5EF4-FFF2-40B4-BE49-F238E27FC236}">
                <a16:creationId xmlns:a16="http://schemas.microsoft.com/office/drawing/2014/main" id="{0E980E93-06D7-4F2A-AE64-962F29062671}"/>
              </a:ext>
            </a:extLst>
          </p:cNvPr>
          <p:cNvSpPr/>
          <p:nvPr/>
        </p:nvSpPr>
        <p:spPr bwMode="auto">
          <a:xfrm>
            <a:off x="1048943" y="3611770"/>
            <a:ext cx="45719" cy="45719"/>
          </a:xfrm>
          <a:prstGeom prst="rect">
            <a:avLst/>
          </a:prstGeom>
          <a:solidFill>
            <a:srgbClr val="FF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75" name="Straight Arrow Connector 74">
            <a:extLst>
              <a:ext uri="{FF2B5EF4-FFF2-40B4-BE49-F238E27FC236}">
                <a16:creationId xmlns:a16="http://schemas.microsoft.com/office/drawing/2014/main" id="{8AE680EE-5543-495F-A8E0-4F415AEBE48F}"/>
              </a:ext>
            </a:extLst>
          </p:cNvPr>
          <p:cNvCxnSpPr>
            <a:cxnSpLocks/>
            <a:stCxn id="74" idx="0"/>
          </p:cNvCxnSpPr>
          <p:nvPr/>
        </p:nvCxnSpPr>
        <p:spPr bwMode="auto">
          <a:xfrm>
            <a:off x="1071803" y="3611770"/>
            <a:ext cx="832215" cy="376737"/>
          </a:xfrm>
          <a:prstGeom prst="straightConnector1">
            <a:avLst/>
          </a:prstGeom>
          <a:solidFill>
            <a:schemeClr val="accent1"/>
          </a:solidFill>
          <a:ln w="12700" cap="sq" cmpd="sng" algn="ctr">
            <a:solidFill>
              <a:srgbClr val="FF0000"/>
            </a:solidFill>
            <a:prstDash val="dash"/>
            <a:round/>
            <a:headEnd type="none" w="sm" len="sm"/>
            <a:tailEnd type="triangle"/>
          </a:ln>
          <a:effectLst/>
        </p:spPr>
      </p:cxnSp>
      <p:sp>
        <p:nvSpPr>
          <p:cNvPr id="78" name="Rectangle 77">
            <a:extLst>
              <a:ext uri="{FF2B5EF4-FFF2-40B4-BE49-F238E27FC236}">
                <a16:creationId xmlns:a16="http://schemas.microsoft.com/office/drawing/2014/main" id="{200B3062-ABC6-4E2B-94E3-B4188BF73ACB}"/>
              </a:ext>
            </a:extLst>
          </p:cNvPr>
          <p:cNvSpPr/>
          <p:nvPr/>
        </p:nvSpPr>
        <p:spPr bwMode="auto">
          <a:xfrm>
            <a:off x="715715" y="4978220"/>
            <a:ext cx="45719" cy="45719"/>
          </a:xfrm>
          <a:prstGeom prst="rect">
            <a:avLst/>
          </a:prstGeom>
          <a:solidFill>
            <a:srgbClr val="FF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9" name="Rectangle 78">
            <a:extLst>
              <a:ext uri="{FF2B5EF4-FFF2-40B4-BE49-F238E27FC236}">
                <a16:creationId xmlns:a16="http://schemas.microsoft.com/office/drawing/2014/main" id="{946EB37D-E3F4-4A17-B1BA-8F7BCD4430D6}"/>
              </a:ext>
            </a:extLst>
          </p:cNvPr>
          <p:cNvSpPr/>
          <p:nvPr/>
        </p:nvSpPr>
        <p:spPr bwMode="auto">
          <a:xfrm>
            <a:off x="1291188" y="4985625"/>
            <a:ext cx="45719" cy="45719"/>
          </a:xfrm>
          <a:prstGeom prst="rect">
            <a:avLst/>
          </a:prstGeom>
          <a:solidFill>
            <a:srgbClr val="FF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80" name="Straight Arrow Connector 79">
            <a:extLst>
              <a:ext uri="{FF2B5EF4-FFF2-40B4-BE49-F238E27FC236}">
                <a16:creationId xmlns:a16="http://schemas.microsoft.com/office/drawing/2014/main" id="{D71F2C32-95F1-451B-A4B7-1E65CEABA00A}"/>
              </a:ext>
            </a:extLst>
          </p:cNvPr>
          <p:cNvCxnSpPr>
            <a:cxnSpLocks/>
          </p:cNvCxnSpPr>
          <p:nvPr/>
        </p:nvCxnSpPr>
        <p:spPr bwMode="auto">
          <a:xfrm flipV="1">
            <a:off x="1082653" y="4545887"/>
            <a:ext cx="914893" cy="129789"/>
          </a:xfrm>
          <a:prstGeom prst="straightConnector1">
            <a:avLst/>
          </a:prstGeom>
          <a:solidFill>
            <a:schemeClr val="accent1"/>
          </a:solidFill>
          <a:ln w="12700" cap="sq" cmpd="sng" algn="ctr">
            <a:solidFill>
              <a:srgbClr val="FF0000"/>
            </a:solidFill>
            <a:prstDash val="dash"/>
            <a:round/>
            <a:headEnd type="none" w="sm" len="sm"/>
            <a:tailEnd type="triangle"/>
          </a:ln>
          <a:effectLst/>
        </p:spPr>
      </p:cxnSp>
      <p:cxnSp>
        <p:nvCxnSpPr>
          <p:cNvPr id="81" name="Straight Arrow Connector 80">
            <a:extLst>
              <a:ext uri="{FF2B5EF4-FFF2-40B4-BE49-F238E27FC236}">
                <a16:creationId xmlns:a16="http://schemas.microsoft.com/office/drawing/2014/main" id="{7B449335-785F-4889-9BB3-2B64FF6620B3}"/>
              </a:ext>
            </a:extLst>
          </p:cNvPr>
          <p:cNvCxnSpPr>
            <a:cxnSpLocks/>
          </p:cNvCxnSpPr>
          <p:nvPr/>
        </p:nvCxnSpPr>
        <p:spPr bwMode="auto">
          <a:xfrm>
            <a:off x="1363038" y="5019416"/>
            <a:ext cx="656262" cy="151066"/>
          </a:xfrm>
          <a:prstGeom prst="straightConnector1">
            <a:avLst/>
          </a:prstGeom>
          <a:solidFill>
            <a:schemeClr val="accent1"/>
          </a:solidFill>
          <a:ln w="12700" cap="sq" cmpd="sng" algn="ctr">
            <a:solidFill>
              <a:srgbClr val="FF0000"/>
            </a:solidFill>
            <a:prstDash val="dash"/>
            <a:round/>
            <a:headEnd type="none" w="sm" len="sm"/>
            <a:tailEnd type="triangle"/>
          </a:ln>
          <a:effectLst/>
        </p:spPr>
      </p:cxnSp>
      <p:cxnSp>
        <p:nvCxnSpPr>
          <p:cNvPr id="82" name="Straight Arrow Connector 81">
            <a:extLst>
              <a:ext uri="{FF2B5EF4-FFF2-40B4-BE49-F238E27FC236}">
                <a16:creationId xmlns:a16="http://schemas.microsoft.com/office/drawing/2014/main" id="{DC003A4A-213E-4E11-8334-300E305B5D3C}"/>
              </a:ext>
            </a:extLst>
          </p:cNvPr>
          <p:cNvCxnSpPr>
            <a:cxnSpLocks/>
          </p:cNvCxnSpPr>
          <p:nvPr/>
        </p:nvCxnSpPr>
        <p:spPr bwMode="auto">
          <a:xfrm flipV="1">
            <a:off x="790142" y="4824727"/>
            <a:ext cx="1184709" cy="171293"/>
          </a:xfrm>
          <a:prstGeom prst="straightConnector1">
            <a:avLst/>
          </a:prstGeom>
          <a:solidFill>
            <a:schemeClr val="accent1"/>
          </a:solidFill>
          <a:ln w="12700" cap="sq" cmpd="sng" algn="ctr">
            <a:solidFill>
              <a:srgbClr val="FF0000"/>
            </a:solidFill>
            <a:prstDash val="dash"/>
            <a:round/>
            <a:headEnd type="none" w="sm" len="sm"/>
            <a:tailEnd type="triangle"/>
          </a:ln>
          <a:effectLst/>
        </p:spPr>
      </p:cxnSp>
      <p:sp>
        <p:nvSpPr>
          <p:cNvPr id="83" name="Rectangle 82">
            <a:extLst>
              <a:ext uri="{FF2B5EF4-FFF2-40B4-BE49-F238E27FC236}">
                <a16:creationId xmlns:a16="http://schemas.microsoft.com/office/drawing/2014/main" id="{BA99B43F-C4F6-4554-B106-E776A65F4AE0}"/>
              </a:ext>
            </a:extLst>
          </p:cNvPr>
          <p:cNvSpPr/>
          <p:nvPr/>
        </p:nvSpPr>
        <p:spPr bwMode="auto">
          <a:xfrm>
            <a:off x="1010956" y="4645909"/>
            <a:ext cx="45719" cy="45719"/>
          </a:xfrm>
          <a:prstGeom prst="rect">
            <a:avLst/>
          </a:prstGeom>
          <a:solidFill>
            <a:srgbClr val="FF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5" name="TextBox 94">
            <a:extLst>
              <a:ext uri="{FF2B5EF4-FFF2-40B4-BE49-F238E27FC236}">
                <a16:creationId xmlns:a16="http://schemas.microsoft.com/office/drawing/2014/main" id="{A2A509F3-57E5-4529-9F22-A3FE902B5597}"/>
              </a:ext>
            </a:extLst>
          </p:cNvPr>
          <p:cNvSpPr txBox="1"/>
          <p:nvPr/>
        </p:nvSpPr>
        <p:spPr>
          <a:xfrm>
            <a:off x="4080477" y="3452720"/>
            <a:ext cx="1257300" cy="338554"/>
          </a:xfrm>
          <a:prstGeom prst="rect">
            <a:avLst/>
          </a:prstGeom>
          <a:noFill/>
        </p:spPr>
        <p:txBody>
          <a:bodyPr wrap="square" rtlCol="0">
            <a:spAutoFit/>
          </a:bodyPr>
          <a:lstStyle/>
          <a:p>
            <a:pPr algn="ctr"/>
            <a:r>
              <a:rPr lang="en-US" sz="1600" dirty="0">
                <a:solidFill>
                  <a:srgbClr val="0070C0"/>
                </a:solidFill>
                <a:latin typeface="+mn-lt"/>
              </a:rPr>
              <a:t>Neurons</a:t>
            </a:r>
          </a:p>
        </p:txBody>
      </p:sp>
      <p:sp>
        <p:nvSpPr>
          <p:cNvPr id="59" name="Freeform: Shape 58">
            <a:extLst>
              <a:ext uri="{FF2B5EF4-FFF2-40B4-BE49-F238E27FC236}">
                <a16:creationId xmlns:a16="http://schemas.microsoft.com/office/drawing/2014/main" id="{6EAE2D3D-8C31-44C4-9E1E-26071533CD61}"/>
              </a:ext>
            </a:extLst>
          </p:cNvPr>
          <p:cNvSpPr/>
          <p:nvPr/>
        </p:nvSpPr>
        <p:spPr bwMode="auto">
          <a:xfrm>
            <a:off x="3947127" y="3577259"/>
            <a:ext cx="247650" cy="281921"/>
          </a:xfrm>
          <a:custGeom>
            <a:avLst/>
            <a:gdLst>
              <a:gd name="connsiteX0" fmla="*/ 247650 w 247650"/>
              <a:gd name="connsiteY0" fmla="*/ 24746 h 281921"/>
              <a:gd name="connsiteX1" fmla="*/ 85725 w 247650"/>
              <a:gd name="connsiteY1" fmla="*/ 24746 h 281921"/>
              <a:gd name="connsiteX2" fmla="*/ 0 w 247650"/>
              <a:gd name="connsiteY2" fmla="*/ 281921 h 281921"/>
            </a:gdLst>
            <a:ahLst/>
            <a:cxnLst>
              <a:cxn ang="0">
                <a:pos x="connsiteX0" y="connsiteY0"/>
              </a:cxn>
              <a:cxn ang="0">
                <a:pos x="connsiteX1" y="connsiteY1"/>
              </a:cxn>
              <a:cxn ang="0">
                <a:pos x="connsiteX2" y="connsiteY2"/>
              </a:cxn>
            </a:cxnLst>
            <a:rect l="l" t="t" r="r" b="b"/>
            <a:pathLst>
              <a:path w="247650" h="281921">
                <a:moveTo>
                  <a:pt x="247650" y="24746"/>
                </a:moveTo>
                <a:cubicBezTo>
                  <a:pt x="187325" y="3315"/>
                  <a:pt x="127000" y="-18116"/>
                  <a:pt x="85725" y="24746"/>
                </a:cubicBezTo>
                <a:cubicBezTo>
                  <a:pt x="44450" y="67608"/>
                  <a:pt x="22225" y="174764"/>
                  <a:pt x="0" y="281921"/>
                </a:cubicBezTo>
              </a:path>
            </a:pathLst>
          </a:custGeom>
          <a:noFill/>
          <a:ln w="19050" cap="sq" cmpd="sng" algn="ctr">
            <a:solidFill>
              <a:srgbClr val="0070C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7" name="Freeform: Shape 96">
            <a:extLst>
              <a:ext uri="{FF2B5EF4-FFF2-40B4-BE49-F238E27FC236}">
                <a16:creationId xmlns:a16="http://schemas.microsoft.com/office/drawing/2014/main" id="{BD0A2969-FD42-4846-932A-80C3278EAE4E}"/>
              </a:ext>
            </a:extLst>
          </p:cNvPr>
          <p:cNvSpPr/>
          <p:nvPr/>
        </p:nvSpPr>
        <p:spPr bwMode="auto">
          <a:xfrm flipH="1">
            <a:off x="5217125" y="3604747"/>
            <a:ext cx="339726" cy="383760"/>
          </a:xfrm>
          <a:custGeom>
            <a:avLst/>
            <a:gdLst>
              <a:gd name="connsiteX0" fmla="*/ 247650 w 247650"/>
              <a:gd name="connsiteY0" fmla="*/ 24746 h 281921"/>
              <a:gd name="connsiteX1" fmla="*/ 85725 w 247650"/>
              <a:gd name="connsiteY1" fmla="*/ 24746 h 281921"/>
              <a:gd name="connsiteX2" fmla="*/ 0 w 247650"/>
              <a:gd name="connsiteY2" fmla="*/ 281921 h 281921"/>
            </a:gdLst>
            <a:ahLst/>
            <a:cxnLst>
              <a:cxn ang="0">
                <a:pos x="connsiteX0" y="connsiteY0"/>
              </a:cxn>
              <a:cxn ang="0">
                <a:pos x="connsiteX1" y="connsiteY1"/>
              </a:cxn>
              <a:cxn ang="0">
                <a:pos x="connsiteX2" y="connsiteY2"/>
              </a:cxn>
            </a:cxnLst>
            <a:rect l="l" t="t" r="r" b="b"/>
            <a:pathLst>
              <a:path w="247650" h="281921">
                <a:moveTo>
                  <a:pt x="247650" y="24746"/>
                </a:moveTo>
                <a:cubicBezTo>
                  <a:pt x="187325" y="3315"/>
                  <a:pt x="127000" y="-18116"/>
                  <a:pt x="85725" y="24746"/>
                </a:cubicBezTo>
                <a:cubicBezTo>
                  <a:pt x="44450" y="67608"/>
                  <a:pt x="22225" y="174764"/>
                  <a:pt x="0" y="281921"/>
                </a:cubicBezTo>
              </a:path>
            </a:pathLst>
          </a:custGeom>
          <a:noFill/>
          <a:ln w="19050" cap="sq" cmpd="sng" algn="ctr">
            <a:solidFill>
              <a:srgbClr val="0070C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8" name="TextBox 97">
            <a:extLst>
              <a:ext uri="{FF2B5EF4-FFF2-40B4-BE49-F238E27FC236}">
                <a16:creationId xmlns:a16="http://schemas.microsoft.com/office/drawing/2014/main" id="{07775A7D-82C6-470F-B798-C74902AE5C69}"/>
              </a:ext>
            </a:extLst>
          </p:cNvPr>
          <p:cNvSpPr txBox="1"/>
          <p:nvPr/>
        </p:nvSpPr>
        <p:spPr>
          <a:xfrm>
            <a:off x="6134100" y="3393896"/>
            <a:ext cx="1257300" cy="584775"/>
          </a:xfrm>
          <a:prstGeom prst="rect">
            <a:avLst/>
          </a:prstGeom>
          <a:noFill/>
        </p:spPr>
        <p:txBody>
          <a:bodyPr wrap="square" rtlCol="0">
            <a:spAutoFit/>
          </a:bodyPr>
          <a:lstStyle/>
          <a:p>
            <a:pPr algn="ctr"/>
            <a:r>
              <a:rPr lang="en-US" sz="1600" dirty="0">
                <a:solidFill>
                  <a:srgbClr val="0070C0"/>
                </a:solidFill>
                <a:latin typeface="+mn-lt"/>
              </a:rPr>
              <a:t>Activation Function</a:t>
            </a:r>
          </a:p>
        </p:txBody>
      </p:sp>
      <p:sp>
        <p:nvSpPr>
          <p:cNvPr id="84" name="TextBox 83">
            <a:extLst>
              <a:ext uri="{FF2B5EF4-FFF2-40B4-BE49-F238E27FC236}">
                <a16:creationId xmlns:a16="http://schemas.microsoft.com/office/drawing/2014/main" id="{492F9DEB-04FE-4D39-90ED-4EF879BFF7DE}"/>
              </a:ext>
            </a:extLst>
          </p:cNvPr>
          <p:cNvSpPr txBox="1"/>
          <p:nvPr/>
        </p:nvSpPr>
        <p:spPr>
          <a:xfrm>
            <a:off x="2839704" y="3326267"/>
            <a:ext cx="584714" cy="461665"/>
          </a:xfrm>
          <a:prstGeom prst="rect">
            <a:avLst/>
          </a:prstGeom>
          <a:noFill/>
        </p:spPr>
        <p:txBody>
          <a:bodyPr wrap="square" rtlCol="0">
            <a:spAutoFit/>
          </a:bodyPr>
          <a:lstStyle/>
          <a:p>
            <a:pPr algn="ctr"/>
            <a:r>
              <a:rPr lang="en-US" dirty="0">
                <a:solidFill>
                  <a:srgbClr val="0070C0"/>
                </a:solidFill>
              </a:rPr>
              <a:t>w</a:t>
            </a:r>
            <a:r>
              <a:rPr lang="en-US" baseline="-25000" dirty="0">
                <a:solidFill>
                  <a:srgbClr val="0070C0"/>
                </a:solidFill>
              </a:rPr>
              <a:t>1i</a:t>
            </a:r>
          </a:p>
        </p:txBody>
      </p:sp>
      <p:sp>
        <p:nvSpPr>
          <p:cNvPr id="88" name="TextBox 87">
            <a:extLst>
              <a:ext uri="{FF2B5EF4-FFF2-40B4-BE49-F238E27FC236}">
                <a16:creationId xmlns:a16="http://schemas.microsoft.com/office/drawing/2014/main" id="{C3A6315A-1940-40B7-94A7-714798B47C8F}"/>
              </a:ext>
            </a:extLst>
          </p:cNvPr>
          <p:cNvSpPr txBox="1"/>
          <p:nvPr/>
        </p:nvSpPr>
        <p:spPr>
          <a:xfrm>
            <a:off x="4603641" y="3706838"/>
            <a:ext cx="584714" cy="461665"/>
          </a:xfrm>
          <a:prstGeom prst="rect">
            <a:avLst/>
          </a:prstGeom>
          <a:noFill/>
        </p:spPr>
        <p:txBody>
          <a:bodyPr wrap="square" rtlCol="0">
            <a:spAutoFit/>
          </a:bodyPr>
          <a:lstStyle/>
          <a:p>
            <a:pPr algn="ctr"/>
            <a:r>
              <a:rPr lang="en-US" dirty="0">
                <a:solidFill>
                  <a:srgbClr val="0070C0"/>
                </a:solidFill>
              </a:rPr>
              <a:t>w</a:t>
            </a:r>
            <a:r>
              <a:rPr lang="en-US" baseline="-25000" dirty="0">
                <a:solidFill>
                  <a:srgbClr val="0070C0"/>
                </a:solidFill>
              </a:rPr>
              <a:t>2i</a:t>
            </a:r>
          </a:p>
        </p:txBody>
      </p:sp>
      <p:sp>
        <p:nvSpPr>
          <p:cNvPr id="90" name="TextBox 89">
            <a:extLst>
              <a:ext uri="{FF2B5EF4-FFF2-40B4-BE49-F238E27FC236}">
                <a16:creationId xmlns:a16="http://schemas.microsoft.com/office/drawing/2014/main" id="{46F9DC4D-17BC-4471-827C-7BBF7C5A8C9A}"/>
              </a:ext>
            </a:extLst>
          </p:cNvPr>
          <p:cNvSpPr txBox="1"/>
          <p:nvPr/>
        </p:nvSpPr>
        <p:spPr>
          <a:xfrm>
            <a:off x="7691337" y="4446080"/>
            <a:ext cx="533400" cy="461665"/>
          </a:xfrm>
          <a:prstGeom prst="rect">
            <a:avLst/>
          </a:prstGeom>
          <a:noFill/>
        </p:spPr>
        <p:txBody>
          <a:bodyPr wrap="square" rtlCol="0">
            <a:spAutoFit/>
          </a:bodyPr>
          <a:lstStyle/>
          <a:p>
            <a:pPr algn="ctr"/>
            <a:r>
              <a:rPr lang="en-US" dirty="0"/>
              <a:t>y</a:t>
            </a:r>
            <a:endParaRPr lang="en-US" baseline="-25000" dirty="0"/>
          </a:p>
        </p:txBody>
      </p:sp>
      <p:cxnSp>
        <p:nvCxnSpPr>
          <p:cNvPr id="91" name="Straight Arrow Connector 90">
            <a:extLst>
              <a:ext uri="{FF2B5EF4-FFF2-40B4-BE49-F238E27FC236}">
                <a16:creationId xmlns:a16="http://schemas.microsoft.com/office/drawing/2014/main" id="{B48D8465-1F68-4E04-9247-D58186A91E37}"/>
              </a:ext>
            </a:extLst>
          </p:cNvPr>
          <p:cNvCxnSpPr>
            <a:cxnSpLocks/>
            <a:stCxn id="18" idx="3"/>
            <a:endCxn id="90" idx="1"/>
          </p:cNvCxnSpPr>
          <p:nvPr/>
        </p:nvCxnSpPr>
        <p:spPr bwMode="auto">
          <a:xfrm>
            <a:off x="7261705" y="4675677"/>
            <a:ext cx="429632" cy="1236"/>
          </a:xfrm>
          <a:prstGeom prst="straightConnector1">
            <a:avLst/>
          </a:prstGeom>
          <a:solidFill>
            <a:schemeClr val="accent1"/>
          </a:solidFill>
          <a:ln w="12700" cap="sq" cmpd="sng" algn="ctr">
            <a:solidFill>
              <a:srgbClr val="FF0000"/>
            </a:solidFill>
            <a:prstDash val="solid"/>
            <a:round/>
            <a:headEnd type="none" w="sm" len="sm"/>
            <a:tailEnd type="triangle"/>
          </a:ln>
          <a:effectLst/>
        </p:spPr>
      </p:cxnSp>
      <p:sp>
        <p:nvSpPr>
          <p:cNvPr id="93" name="TextBox 92">
            <a:extLst>
              <a:ext uri="{FF2B5EF4-FFF2-40B4-BE49-F238E27FC236}">
                <a16:creationId xmlns:a16="http://schemas.microsoft.com/office/drawing/2014/main" id="{76825728-1387-4C35-AFE7-1457F08F2490}"/>
              </a:ext>
            </a:extLst>
          </p:cNvPr>
          <p:cNvSpPr txBox="1"/>
          <p:nvPr/>
        </p:nvSpPr>
        <p:spPr>
          <a:xfrm>
            <a:off x="6015784" y="5649074"/>
            <a:ext cx="1558635" cy="338554"/>
          </a:xfrm>
          <a:prstGeom prst="rect">
            <a:avLst/>
          </a:prstGeom>
          <a:noFill/>
        </p:spPr>
        <p:txBody>
          <a:bodyPr wrap="square" rtlCol="0">
            <a:spAutoFit/>
          </a:bodyPr>
          <a:lstStyle/>
          <a:p>
            <a:pPr algn="ctr"/>
            <a:r>
              <a:rPr lang="en-US" sz="1600" b="1" dirty="0">
                <a:latin typeface="+mn-lt"/>
              </a:rPr>
              <a:t>Black Box</a:t>
            </a:r>
          </a:p>
        </p:txBody>
      </p:sp>
      <p:sp>
        <p:nvSpPr>
          <p:cNvPr id="94" name="TextBox 93">
            <a:extLst>
              <a:ext uri="{FF2B5EF4-FFF2-40B4-BE49-F238E27FC236}">
                <a16:creationId xmlns:a16="http://schemas.microsoft.com/office/drawing/2014/main" id="{8895E79A-E55A-4345-B164-0733E5E7D4CD}"/>
              </a:ext>
            </a:extLst>
          </p:cNvPr>
          <p:cNvSpPr txBox="1"/>
          <p:nvPr/>
        </p:nvSpPr>
        <p:spPr>
          <a:xfrm>
            <a:off x="359361" y="2315931"/>
            <a:ext cx="1470602" cy="1077218"/>
          </a:xfrm>
          <a:prstGeom prst="rect">
            <a:avLst/>
          </a:prstGeom>
          <a:noFill/>
        </p:spPr>
        <p:txBody>
          <a:bodyPr wrap="square" rtlCol="0">
            <a:spAutoFit/>
          </a:bodyPr>
          <a:lstStyle/>
          <a:p>
            <a:pPr algn="ctr"/>
            <a:r>
              <a:rPr lang="en-US" sz="1600" dirty="0">
                <a:solidFill>
                  <a:srgbClr val="0070C0"/>
                </a:solidFill>
                <a:latin typeface="+mn-lt"/>
              </a:rPr>
              <a:t>ex. recognize hand-written zip code numbers</a:t>
            </a:r>
          </a:p>
        </p:txBody>
      </p:sp>
      <p:sp>
        <p:nvSpPr>
          <p:cNvPr id="100" name="TextBox 99">
            <a:extLst>
              <a:ext uri="{FF2B5EF4-FFF2-40B4-BE49-F238E27FC236}">
                <a16:creationId xmlns:a16="http://schemas.microsoft.com/office/drawing/2014/main" id="{C2C51006-B736-465E-8930-A4383568AD4B}"/>
              </a:ext>
            </a:extLst>
          </p:cNvPr>
          <p:cNvSpPr txBox="1"/>
          <p:nvPr/>
        </p:nvSpPr>
        <p:spPr>
          <a:xfrm>
            <a:off x="328003" y="5552699"/>
            <a:ext cx="1482562" cy="1077218"/>
          </a:xfrm>
          <a:prstGeom prst="rect">
            <a:avLst/>
          </a:prstGeom>
          <a:noFill/>
        </p:spPr>
        <p:txBody>
          <a:bodyPr wrap="square" rtlCol="0">
            <a:spAutoFit/>
          </a:bodyPr>
          <a:lstStyle/>
          <a:p>
            <a:pPr algn="ctr"/>
            <a:r>
              <a:rPr lang="en-US" sz="1600" dirty="0">
                <a:solidFill>
                  <a:srgbClr val="0070C0"/>
                </a:solidFill>
                <a:latin typeface="+mn-lt"/>
              </a:rPr>
              <a:t>ex., recognize a traffic light &amp; decide to stop or not</a:t>
            </a:r>
          </a:p>
        </p:txBody>
      </p:sp>
      <p:sp>
        <p:nvSpPr>
          <p:cNvPr id="11" name="TextBox 10">
            <a:extLst>
              <a:ext uri="{FF2B5EF4-FFF2-40B4-BE49-F238E27FC236}">
                <a16:creationId xmlns:a16="http://schemas.microsoft.com/office/drawing/2014/main" id="{6AB1499E-C305-0F22-DEF2-F20553BB33D8}"/>
              </a:ext>
            </a:extLst>
          </p:cNvPr>
          <p:cNvSpPr txBox="1"/>
          <p:nvPr/>
        </p:nvSpPr>
        <p:spPr>
          <a:xfrm>
            <a:off x="6149754" y="3833336"/>
            <a:ext cx="1384447" cy="738664"/>
          </a:xfrm>
          <a:prstGeom prst="rect">
            <a:avLst/>
          </a:prstGeom>
          <a:noFill/>
        </p:spPr>
        <p:txBody>
          <a:bodyPr wrap="square" rtlCol="0">
            <a:spAutoFit/>
          </a:bodyPr>
          <a:lstStyle/>
          <a:p>
            <a:pPr algn="ctr"/>
            <a:r>
              <a:rPr lang="en-US" sz="1400" dirty="0">
                <a:latin typeface="+mn-lt"/>
              </a:rPr>
              <a:t>e.g., </a:t>
            </a:r>
            <a:br>
              <a:rPr lang="en-US" sz="1400" dirty="0">
                <a:latin typeface="+mn-lt"/>
              </a:rPr>
            </a:br>
            <a:r>
              <a:rPr lang="en-US" sz="1400" dirty="0">
                <a:latin typeface="+mn-lt"/>
              </a:rPr>
              <a:t>if prob &gt; 50% </a:t>
            </a:r>
            <a:r>
              <a:rPr lang="en-US" sz="1400" dirty="0">
                <a:latin typeface="+mn-lt"/>
                <a:sym typeface="Wingdings" panose="05000000000000000000" pitchFamily="2" charset="2"/>
              </a:rPr>
              <a:t> Yes</a:t>
            </a:r>
            <a:endParaRPr lang="en-US" sz="1400" dirty="0">
              <a:latin typeface="+mn-lt"/>
            </a:endParaRPr>
          </a:p>
        </p:txBody>
      </p:sp>
      <p:pic>
        <p:nvPicPr>
          <p:cNvPr id="26" name="Snagit_PPT287D">
            <a:extLst>
              <a:ext uri="{FF2B5EF4-FFF2-40B4-BE49-F238E27FC236}">
                <a16:creationId xmlns:a16="http://schemas.microsoft.com/office/drawing/2014/main" id="{A808A41A-CD9F-C33A-0202-59F7D4A7B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1307" y="1975247"/>
            <a:ext cx="2484718" cy="1310284"/>
          </a:xfrm>
          <a:prstGeom prst="rect">
            <a:avLst/>
          </a:prstGeom>
        </p:spPr>
      </p:pic>
      <p:pic>
        <p:nvPicPr>
          <p:cNvPr id="33" name="Snagit_SNG82F">
            <a:extLst>
              <a:ext uri="{FF2B5EF4-FFF2-40B4-BE49-F238E27FC236}">
                <a16:creationId xmlns:a16="http://schemas.microsoft.com/office/drawing/2014/main" id="{EFA8FDA1-935B-E08B-2E81-D60FAC516A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6417" y="2146043"/>
            <a:ext cx="292357" cy="292357"/>
          </a:xfrm>
          <a:prstGeom prst="rect">
            <a:avLst/>
          </a:prstGeom>
        </p:spPr>
      </p:pic>
      <p:pic>
        <p:nvPicPr>
          <p:cNvPr id="34" name="Snagit_SNG84F">
            <a:extLst>
              <a:ext uri="{FF2B5EF4-FFF2-40B4-BE49-F238E27FC236}">
                <a16:creationId xmlns:a16="http://schemas.microsoft.com/office/drawing/2014/main" id="{7E60C020-18E6-37C4-5202-B634D96728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7700" y="2587526"/>
            <a:ext cx="443655" cy="338554"/>
          </a:xfrm>
          <a:prstGeom prst="rect">
            <a:avLst/>
          </a:prstGeom>
        </p:spPr>
      </p:pic>
      <p:pic>
        <p:nvPicPr>
          <p:cNvPr id="12" name="Picture 2" descr="https://www.asimovinstitute.org/wp-content/uploads/2019/04/NeuralNetworkZo19High.png">
            <a:extLst>
              <a:ext uri="{FF2B5EF4-FFF2-40B4-BE49-F238E27FC236}">
                <a16:creationId xmlns:a16="http://schemas.microsoft.com/office/drawing/2014/main" id="{095750BA-1982-DDFE-B029-1487508DD02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74419" y="1828800"/>
            <a:ext cx="1417181" cy="240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06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2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2500"/>
                                        <p:tgtEl>
                                          <p:spTgt spid="31"/>
                                        </p:tgtEl>
                                      </p:cBhvr>
                                    </p:animEffect>
                                  </p:childTnLst>
                                </p:cTn>
                              </p:par>
                              <p:par>
                                <p:cTn id="46" presetID="10" presetClass="entr" presetSubtype="0"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2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2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2500"/>
                                        <p:tgtEl>
                                          <p:spTgt spid="36"/>
                                        </p:tgtEl>
                                      </p:cBhvr>
                                    </p:animEffect>
                                  </p:child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2500"/>
                                        <p:tgtEl>
                                          <p:spTgt spid="37"/>
                                        </p:tgtEl>
                                      </p:cBhvr>
                                    </p:animEffect>
                                  </p:childTnLst>
                                </p:cTn>
                              </p:par>
                              <p:par>
                                <p:cTn id="58" presetID="10" presetClass="entr" presetSubtype="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2500"/>
                                        <p:tgtEl>
                                          <p:spTgt spid="38"/>
                                        </p:tgtEl>
                                      </p:cBhvr>
                                    </p:animEffect>
                                  </p:childTnLst>
                                </p:cTn>
                              </p:par>
                              <p:par>
                                <p:cTn id="61" presetID="10"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2500"/>
                                        <p:tgtEl>
                                          <p:spTgt spid="39"/>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2500"/>
                                        <p:tgtEl>
                                          <p:spTgt spid="41"/>
                                        </p:tgtEl>
                                      </p:cBhvr>
                                    </p:animEffect>
                                  </p:childTnLst>
                                </p:cTn>
                              </p:par>
                              <p:par>
                                <p:cTn id="67" presetID="10"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2500"/>
                                        <p:tgtEl>
                                          <p:spTgt spid="42"/>
                                        </p:tgtEl>
                                      </p:cBhvr>
                                    </p:animEffect>
                                  </p:childTnLst>
                                </p:cTn>
                              </p:par>
                              <p:par>
                                <p:cTn id="70" presetID="10" presetClass="entr" presetSubtype="0"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2500"/>
                                        <p:tgtEl>
                                          <p:spTgt spid="43"/>
                                        </p:tgtEl>
                                      </p:cBhvr>
                                    </p:animEffect>
                                  </p:childTnLst>
                                </p:cTn>
                              </p:par>
                              <p:par>
                                <p:cTn id="73" presetID="10"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2500"/>
                                        <p:tgtEl>
                                          <p:spTgt spid="44"/>
                                        </p:tgtEl>
                                      </p:cBhvr>
                                    </p:animEffect>
                                  </p:childTnLst>
                                </p:cTn>
                              </p:par>
                              <p:par>
                                <p:cTn id="76" presetID="10"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2500"/>
                                        <p:tgtEl>
                                          <p:spTgt spid="4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2500"/>
                                        <p:tgtEl>
                                          <p:spTgt spid="5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2500"/>
                                        <p:tgtEl>
                                          <p:spTgt spid="7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animEffect transition="in" filter="fade">
                                      <p:cBhvr>
                                        <p:cTn id="87" dur="2500"/>
                                        <p:tgtEl>
                                          <p:spTgt spid="9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2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fade">
                                      <p:cBhvr>
                                        <p:cTn id="95" dur="2500"/>
                                        <p:tgtEl>
                                          <p:spTgt spid="8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40"/>
                                        </p:tgtEl>
                                        <p:attrNameLst>
                                          <p:attrName>style.visibility</p:attrName>
                                        </p:attrNameLst>
                                      </p:cBhvr>
                                      <p:to>
                                        <p:strVal val="visible"/>
                                      </p:to>
                                    </p:set>
                                    <p:animEffect transition="in" filter="fade">
                                      <p:cBhvr>
                                        <p:cTn id="98" dur="2500"/>
                                        <p:tgtEl>
                                          <p:spTgt spid="1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fade">
                                      <p:cBhvr>
                                        <p:cTn id="101" dur="2500"/>
                                        <p:tgtEl>
                                          <p:spTgt spid="87"/>
                                        </p:tgtEl>
                                      </p:cBhvr>
                                    </p:animEffect>
                                  </p:childTnLst>
                                </p:cTn>
                              </p:par>
                              <p:par>
                                <p:cTn id="102" presetID="10" presetClass="entr" presetSubtype="0" fill="hold" nodeType="withEffect">
                                  <p:stCondLst>
                                    <p:cond delay="0"/>
                                  </p:stCondLst>
                                  <p:childTnLst>
                                    <p:set>
                                      <p:cBhvr>
                                        <p:cTn id="103" dur="1" fill="hold">
                                          <p:stCondLst>
                                            <p:cond delay="0"/>
                                          </p:stCondLst>
                                        </p:cTn>
                                        <p:tgtEl>
                                          <p:spTgt spid="89"/>
                                        </p:tgtEl>
                                        <p:attrNameLst>
                                          <p:attrName>style.visibility</p:attrName>
                                        </p:attrNameLst>
                                      </p:cBhvr>
                                      <p:to>
                                        <p:strVal val="visible"/>
                                      </p:to>
                                    </p:set>
                                    <p:animEffect transition="in" filter="fade">
                                      <p:cBhvr>
                                        <p:cTn id="104" dur="2500"/>
                                        <p:tgtEl>
                                          <p:spTgt spid="89"/>
                                        </p:tgtEl>
                                      </p:cBhvr>
                                    </p:animEffect>
                                  </p:childTnLst>
                                </p:cTn>
                              </p:par>
                              <p:par>
                                <p:cTn id="105" presetID="10" presetClass="entr" presetSubtype="0" fill="hold" nodeType="withEffect">
                                  <p:stCondLst>
                                    <p:cond delay="0"/>
                                  </p:stCondLst>
                                  <p:childTnLst>
                                    <p:set>
                                      <p:cBhvr>
                                        <p:cTn id="106" dur="1" fill="hold">
                                          <p:stCondLst>
                                            <p:cond delay="0"/>
                                          </p:stCondLst>
                                        </p:cTn>
                                        <p:tgtEl>
                                          <p:spTgt spid="92"/>
                                        </p:tgtEl>
                                        <p:attrNameLst>
                                          <p:attrName>style.visibility</p:attrName>
                                        </p:attrNameLst>
                                      </p:cBhvr>
                                      <p:to>
                                        <p:strVal val="visible"/>
                                      </p:to>
                                    </p:set>
                                    <p:animEffect transition="in" filter="fade">
                                      <p:cBhvr>
                                        <p:cTn id="107" dur="2500"/>
                                        <p:tgtEl>
                                          <p:spTgt spid="92"/>
                                        </p:tgtEl>
                                      </p:cBhvr>
                                    </p:animEffect>
                                  </p:childTnLst>
                                </p:cTn>
                              </p:par>
                              <p:par>
                                <p:cTn id="108" presetID="10" presetClass="entr" presetSubtype="0" fill="hold" nodeType="with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fade">
                                      <p:cBhvr>
                                        <p:cTn id="110" dur="2500"/>
                                        <p:tgtEl>
                                          <p:spTgt spid="96"/>
                                        </p:tgtEl>
                                      </p:cBhvr>
                                    </p:animEffect>
                                  </p:childTnLst>
                                </p:cTn>
                              </p:par>
                              <p:par>
                                <p:cTn id="111" presetID="10" presetClass="entr" presetSubtype="0" fill="hold" nodeType="withEffect">
                                  <p:stCondLst>
                                    <p:cond delay="0"/>
                                  </p:stCondLst>
                                  <p:childTnLst>
                                    <p:set>
                                      <p:cBhvr>
                                        <p:cTn id="112" dur="1" fill="hold">
                                          <p:stCondLst>
                                            <p:cond delay="0"/>
                                          </p:stCondLst>
                                        </p:cTn>
                                        <p:tgtEl>
                                          <p:spTgt spid="99"/>
                                        </p:tgtEl>
                                        <p:attrNameLst>
                                          <p:attrName>style.visibility</p:attrName>
                                        </p:attrNameLst>
                                      </p:cBhvr>
                                      <p:to>
                                        <p:strVal val="visible"/>
                                      </p:to>
                                    </p:set>
                                    <p:animEffect transition="in" filter="fade">
                                      <p:cBhvr>
                                        <p:cTn id="113" dur="2500"/>
                                        <p:tgtEl>
                                          <p:spTgt spid="99"/>
                                        </p:tgtEl>
                                      </p:cBhvr>
                                    </p:animEffect>
                                  </p:childTnLst>
                                </p:cTn>
                              </p:par>
                              <p:par>
                                <p:cTn id="114" presetID="10" presetClass="entr" presetSubtype="0" fill="hold" nodeType="withEffect">
                                  <p:stCondLst>
                                    <p:cond delay="0"/>
                                  </p:stCondLst>
                                  <p:childTnLst>
                                    <p:set>
                                      <p:cBhvr>
                                        <p:cTn id="115" dur="1" fill="hold">
                                          <p:stCondLst>
                                            <p:cond delay="0"/>
                                          </p:stCondLst>
                                        </p:cTn>
                                        <p:tgtEl>
                                          <p:spTgt spid="102"/>
                                        </p:tgtEl>
                                        <p:attrNameLst>
                                          <p:attrName>style.visibility</p:attrName>
                                        </p:attrNameLst>
                                      </p:cBhvr>
                                      <p:to>
                                        <p:strVal val="visible"/>
                                      </p:to>
                                    </p:set>
                                    <p:animEffect transition="in" filter="fade">
                                      <p:cBhvr>
                                        <p:cTn id="116" dur="2500"/>
                                        <p:tgtEl>
                                          <p:spTgt spid="102"/>
                                        </p:tgtEl>
                                      </p:cBhvr>
                                    </p:animEffect>
                                  </p:childTnLst>
                                </p:cTn>
                              </p:par>
                              <p:par>
                                <p:cTn id="117" presetID="10" presetClass="entr" presetSubtype="0" fill="hold" nodeType="withEffect">
                                  <p:stCondLst>
                                    <p:cond delay="0"/>
                                  </p:stCondLst>
                                  <p:childTnLst>
                                    <p:set>
                                      <p:cBhvr>
                                        <p:cTn id="118" dur="1" fill="hold">
                                          <p:stCondLst>
                                            <p:cond delay="0"/>
                                          </p:stCondLst>
                                        </p:cTn>
                                        <p:tgtEl>
                                          <p:spTgt spid="107"/>
                                        </p:tgtEl>
                                        <p:attrNameLst>
                                          <p:attrName>style.visibility</p:attrName>
                                        </p:attrNameLst>
                                      </p:cBhvr>
                                      <p:to>
                                        <p:strVal val="visible"/>
                                      </p:to>
                                    </p:set>
                                    <p:animEffect transition="in" filter="fade">
                                      <p:cBhvr>
                                        <p:cTn id="119" dur="2500"/>
                                        <p:tgtEl>
                                          <p:spTgt spid="107"/>
                                        </p:tgtEl>
                                      </p:cBhvr>
                                    </p:animEffect>
                                  </p:childTnLst>
                                </p:cTn>
                              </p:par>
                              <p:par>
                                <p:cTn id="120" presetID="10" presetClass="entr" presetSubtype="0" fill="hold" nodeType="withEffect">
                                  <p:stCondLst>
                                    <p:cond delay="0"/>
                                  </p:stCondLst>
                                  <p:childTnLst>
                                    <p:set>
                                      <p:cBhvr>
                                        <p:cTn id="121" dur="1" fill="hold">
                                          <p:stCondLst>
                                            <p:cond delay="0"/>
                                          </p:stCondLst>
                                        </p:cTn>
                                        <p:tgtEl>
                                          <p:spTgt spid="110"/>
                                        </p:tgtEl>
                                        <p:attrNameLst>
                                          <p:attrName>style.visibility</p:attrName>
                                        </p:attrNameLst>
                                      </p:cBhvr>
                                      <p:to>
                                        <p:strVal val="visible"/>
                                      </p:to>
                                    </p:set>
                                    <p:animEffect transition="in" filter="fade">
                                      <p:cBhvr>
                                        <p:cTn id="122" dur="2500"/>
                                        <p:tgtEl>
                                          <p:spTgt spid="110"/>
                                        </p:tgtEl>
                                      </p:cBhvr>
                                    </p:animEffect>
                                  </p:childTnLst>
                                </p:cTn>
                              </p:par>
                              <p:par>
                                <p:cTn id="123" presetID="10" presetClass="entr" presetSubtype="0" fill="hold" nodeType="withEffect">
                                  <p:stCondLst>
                                    <p:cond delay="0"/>
                                  </p:stCondLst>
                                  <p:childTnLst>
                                    <p:set>
                                      <p:cBhvr>
                                        <p:cTn id="124" dur="1" fill="hold">
                                          <p:stCondLst>
                                            <p:cond delay="0"/>
                                          </p:stCondLst>
                                        </p:cTn>
                                        <p:tgtEl>
                                          <p:spTgt spid="115"/>
                                        </p:tgtEl>
                                        <p:attrNameLst>
                                          <p:attrName>style.visibility</p:attrName>
                                        </p:attrNameLst>
                                      </p:cBhvr>
                                      <p:to>
                                        <p:strVal val="visible"/>
                                      </p:to>
                                    </p:set>
                                    <p:animEffect transition="in" filter="fade">
                                      <p:cBhvr>
                                        <p:cTn id="125" dur="2500"/>
                                        <p:tgtEl>
                                          <p:spTgt spid="115"/>
                                        </p:tgtEl>
                                      </p:cBhvr>
                                    </p:animEffect>
                                  </p:childTnLst>
                                </p:cTn>
                              </p:par>
                              <p:par>
                                <p:cTn id="126" presetID="10" presetClass="entr" presetSubtype="0" fill="hold" nodeType="withEffect">
                                  <p:stCondLst>
                                    <p:cond delay="0"/>
                                  </p:stCondLst>
                                  <p:childTnLst>
                                    <p:set>
                                      <p:cBhvr>
                                        <p:cTn id="127" dur="1" fill="hold">
                                          <p:stCondLst>
                                            <p:cond delay="0"/>
                                          </p:stCondLst>
                                        </p:cTn>
                                        <p:tgtEl>
                                          <p:spTgt spid="120"/>
                                        </p:tgtEl>
                                        <p:attrNameLst>
                                          <p:attrName>style.visibility</p:attrName>
                                        </p:attrNameLst>
                                      </p:cBhvr>
                                      <p:to>
                                        <p:strVal val="visible"/>
                                      </p:to>
                                    </p:set>
                                    <p:animEffect transition="in" filter="fade">
                                      <p:cBhvr>
                                        <p:cTn id="128" dur="2500"/>
                                        <p:tgtEl>
                                          <p:spTgt spid="120"/>
                                        </p:tgtEl>
                                      </p:cBhvr>
                                    </p:animEffect>
                                  </p:childTnLst>
                                </p:cTn>
                              </p:par>
                              <p:par>
                                <p:cTn id="129" presetID="10" presetClass="entr" presetSubtype="0" fill="hold" nodeType="with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fade">
                                      <p:cBhvr>
                                        <p:cTn id="131" dur="2500"/>
                                        <p:tgtEl>
                                          <p:spTgt spid="123"/>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2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0"/>
                                        </p:tgtEl>
                                        <p:attrNameLst>
                                          <p:attrName>style.visibility</p:attrName>
                                        </p:attrNameLst>
                                      </p:cBhvr>
                                      <p:to>
                                        <p:strVal val="visible"/>
                                      </p:to>
                                    </p:set>
                                    <p:animEffect transition="in" filter="fade">
                                      <p:cBhvr>
                                        <p:cTn id="137" dur="2500"/>
                                        <p:tgtEl>
                                          <p:spTgt spid="13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86"/>
                                        </p:tgtEl>
                                        <p:attrNameLst>
                                          <p:attrName>style.visibility</p:attrName>
                                        </p:attrNameLst>
                                      </p:cBhvr>
                                      <p:to>
                                        <p:strVal val="visible"/>
                                      </p:to>
                                    </p:set>
                                    <p:animEffect transition="in" filter="fade">
                                      <p:cBhvr>
                                        <p:cTn id="140" dur="2500"/>
                                        <p:tgtEl>
                                          <p:spTgt spid="8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97"/>
                                        </p:tgtEl>
                                        <p:attrNameLst>
                                          <p:attrName>style.visibility</p:attrName>
                                        </p:attrNameLst>
                                      </p:cBhvr>
                                      <p:to>
                                        <p:strVal val="visible"/>
                                      </p:to>
                                    </p:set>
                                    <p:animEffect transition="in" filter="fade">
                                      <p:cBhvr>
                                        <p:cTn id="143" dur="2500"/>
                                        <p:tgtEl>
                                          <p:spTgt spid="97"/>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98"/>
                                        </p:tgtEl>
                                        <p:attrNameLst>
                                          <p:attrName>style.visibility</p:attrName>
                                        </p:attrNameLst>
                                      </p:cBhvr>
                                      <p:to>
                                        <p:strVal val="visible"/>
                                      </p:to>
                                    </p:set>
                                    <p:animEffect transition="in" filter="fade">
                                      <p:cBhvr>
                                        <p:cTn id="148" dur="2500"/>
                                        <p:tgtEl>
                                          <p:spTgt spid="98"/>
                                        </p:tgtEl>
                                      </p:cBhvr>
                                    </p:animEffect>
                                  </p:childTnLst>
                                </p:cTn>
                              </p:par>
                              <p:par>
                                <p:cTn id="149" presetID="10" presetClass="entr" presetSubtype="0" fill="hold" nodeType="withEffect">
                                  <p:stCondLst>
                                    <p:cond delay="0"/>
                                  </p:stCondLst>
                                  <p:childTnLst>
                                    <p:set>
                                      <p:cBhvr>
                                        <p:cTn id="150" dur="1" fill="hold">
                                          <p:stCondLst>
                                            <p:cond delay="0"/>
                                          </p:stCondLst>
                                        </p:cTn>
                                        <p:tgtEl>
                                          <p:spTgt spid="51"/>
                                        </p:tgtEl>
                                        <p:attrNameLst>
                                          <p:attrName>style.visibility</p:attrName>
                                        </p:attrNameLst>
                                      </p:cBhvr>
                                      <p:to>
                                        <p:strVal val="visible"/>
                                      </p:to>
                                    </p:set>
                                    <p:animEffect transition="in" filter="fade">
                                      <p:cBhvr>
                                        <p:cTn id="151" dur="2500"/>
                                        <p:tgtEl>
                                          <p:spTgt spid="51"/>
                                        </p:tgtEl>
                                      </p:cBhvr>
                                    </p:animEffect>
                                  </p:childTnLst>
                                </p:cTn>
                              </p:par>
                              <p:par>
                                <p:cTn id="152" presetID="10" presetClass="entr" presetSubtype="0" fill="hold" nodeType="withEffect">
                                  <p:stCondLst>
                                    <p:cond delay="0"/>
                                  </p:stCondLst>
                                  <p:childTnLst>
                                    <p:set>
                                      <p:cBhvr>
                                        <p:cTn id="153" dur="1" fill="hold">
                                          <p:stCondLst>
                                            <p:cond delay="0"/>
                                          </p:stCondLst>
                                        </p:cTn>
                                        <p:tgtEl>
                                          <p:spTgt spid="50"/>
                                        </p:tgtEl>
                                        <p:attrNameLst>
                                          <p:attrName>style.visibility</p:attrName>
                                        </p:attrNameLst>
                                      </p:cBhvr>
                                      <p:to>
                                        <p:strVal val="visible"/>
                                      </p:to>
                                    </p:set>
                                    <p:animEffect transition="in" filter="fade">
                                      <p:cBhvr>
                                        <p:cTn id="154" dur="2500"/>
                                        <p:tgtEl>
                                          <p:spTgt spid="5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88"/>
                                        </p:tgtEl>
                                        <p:attrNameLst>
                                          <p:attrName>style.visibility</p:attrName>
                                        </p:attrNameLst>
                                      </p:cBhvr>
                                      <p:to>
                                        <p:strVal val="visible"/>
                                      </p:to>
                                    </p:set>
                                    <p:animEffect transition="in" filter="fade">
                                      <p:cBhvr>
                                        <p:cTn id="157" dur="2500"/>
                                        <p:tgtEl>
                                          <p:spTgt spid="8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8"/>
                                        </p:tgtEl>
                                        <p:attrNameLst>
                                          <p:attrName>style.visibility</p:attrName>
                                        </p:attrNameLst>
                                      </p:cBhvr>
                                      <p:to>
                                        <p:strVal val="visible"/>
                                      </p:to>
                                    </p:set>
                                    <p:animEffect transition="in" filter="fade">
                                      <p:cBhvr>
                                        <p:cTn id="160" dur="2500"/>
                                        <p:tgtEl>
                                          <p:spTgt spid="1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4"/>
                                        </p:tgtEl>
                                        <p:attrNameLst>
                                          <p:attrName>style.visibility</p:attrName>
                                        </p:attrNameLst>
                                      </p:cBhvr>
                                      <p:to>
                                        <p:strVal val="visible"/>
                                      </p:to>
                                    </p:set>
                                    <p:animEffect transition="in" filter="fade">
                                      <p:cBhvr>
                                        <p:cTn id="163" dur="2500"/>
                                        <p:tgtEl>
                                          <p:spTgt spid="84"/>
                                        </p:tgtEl>
                                      </p:cBhvr>
                                    </p:animEffect>
                                  </p:childTnLst>
                                </p:cTn>
                              </p:par>
                              <p:par>
                                <p:cTn id="164" presetID="10" presetClass="entr" presetSubtype="0" fill="hold" nodeType="withEffect">
                                  <p:stCondLst>
                                    <p:cond delay="0"/>
                                  </p:stCondLst>
                                  <p:childTnLst>
                                    <p:set>
                                      <p:cBhvr>
                                        <p:cTn id="165" dur="1" fill="hold">
                                          <p:stCondLst>
                                            <p:cond delay="0"/>
                                          </p:stCondLst>
                                        </p:cTn>
                                        <p:tgtEl>
                                          <p:spTgt spid="49"/>
                                        </p:tgtEl>
                                        <p:attrNameLst>
                                          <p:attrName>style.visibility</p:attrName>
                                        </p:attrNameLst>
                                      </p:cBhvr>
                                      <p:to>
                                        <p:strVal val="visible"/>
                                      </p:to>
                                    </p:set>
                                    <p:animEffect transition="in" filter="fade">
                                      <p:cBhvr>
                                        <p:cTn id="166" dur="2500"/>
                                        <p:tgtEl>
                                          <p:spTgt spid="49"/>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1"/>
                                        </p:tgtEl>
                                        <p:attrNameLst>
                                          <p:attrName>style.visibility</p:attrName>
                                        </p:attrNameLst>
                                      </p:cBhvr>
                                      <p:to>
                                        <p:strVal val="visible"/>
                                      </p:to>
                                    </p:set>
                                    <p:animEffect transition="in" filter="fade">
                                      <p:cBhvr>
                                        <p:cTn id="169" dur="2500"/>
                                        <p:tgtEl>
                                          <p:spTgt spid="11"/>
                                        </p:tgtEl>
                                      </p:cBhvr>
                                    </p:animEffect>
                                  </p:childTnLst>
                                </p:cTn>
                              </p:par>
                            </p:childTnLst>
                          </p:cTn>
                        </p:par>
                      </p:childTnLst>
                    </p:cTn>
                  </p:par>
                  <p:par>
                    <p:cTn id="170" fill="hold">
                      <p:stCondLst>
                        <p:cond delay="indefinite"/>
                      </p:stCondLst>
                      <p:childTnLst>
                        <p:par>
                          <p:cTn id="171" fill="hold">
                            <p:stCondLst>
                              <p:cond delay="0"/>
                            </p:stCondLst>
                            <p:childTnLst>
                              <p:par>
                                <p:cTn id="172" presetID="26" presetClass="entr" presetSubtype="0" fill="hold" nodeType="clickEffect">
                                  <p:stCondLst>
                                    <p:cond delay="0"/>
                                  </p:stCondLst>
                                  <p:childTnLst>
                                    <p:set>
                                      <p:cBhvr>
                                        <p:cTn id="173" dur="1" fill="hold">
                                          <p:stCondLst>
                                            <p:cond delay="0"/>
                                          </p:stCondLst>
                                        </p:cTn>
                                        <p:tgtEl>
                                          <p:spTgt spid="12"/>
                                        </p:tgtEl>
                                        <p:attrNameLst>
                                          <p:attrName>style.visibility</p:attrName>
                                        </p:attrNameLst>
                                      </p:cBhvr>
                                      <p:to>
                                        <p:strVal val="visible"/>
                                      </p:to>
                                    </p:set>
                                    <p:animEffect transition="in" filter="wipe(down)">
                                      <p:cBhvr>
                                        <p:cTn id="174" dur="580">
                                          <p:stCondLst>
                                            <p:cond delay="0"/>
                                          </p:stCondLst>
                                        </p:cTn>
                                        <p:tgtEl>
                                          <p:spTgt spid="12"/>
                                        </p:tgtEl>
                                      </p:cBhvr>
                                    </p:animEffect>
                                    <p:anim calcmode="lin" valueType="num">
                                      <p:cBhvr>
                                        <p:cTn id="17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7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7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7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7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80" dur="26">
                                          <p:stCondLst>
                                            <p:cond delay="650"/>
                                          </p:stCondLst>
                                        </p:cTn>
                                        <p:tgtEl>
                                          <p:spTgt spid="12"/>
                                        </p:tgtEl>
                                      </p:cBhvr>
                                      <p:to x="100000" y="60000"/>
                                    </p:animScale>
                                    <p:animScale>
                                      <p:cBhvr>
                                        <p:cTn id="181" dur="166" decel="50000">
                                          <p:stCondLst>
                                            <p:cond delay="676"/>
                                          </p:stCondLst>
                                        </p:cTn>
                                        <p:tgtEl>
                                          <p:spTgt spid="12"/>
                                        </p:tgtEl>
                                      </p:cBhvr>
                                      <p:to x="100000" y="100000"/>
                                    </p:animScale>
                                    <p:animScale>
                                      <p:cBhvr>
                                        <p:cTn id="182" dur="26">
                                          <p:stCondLst>
                                            <p:cond delay="1312"/>
                                          </p:stCondLst>
                                        </p:cTn>
                                        <p:tgtEl>
                                          <p:spTgt spid="12"/>
                                        </p:tgtEl>
                                      </p:cBhvr>
                                      <p:to x="100000" y="80000"/>
                                    </p:animScale>
                                    <p:animScale>
                                      <p:cBhvr>
                                        <p:cTn id="183" dur="166" decel="50000">
                                          <p:stCondLst>
                                            <p:cond delay="1338"/>
                                          </p:stCondLst>
                                        </p:cTn>
                                        <p:tgtEl>
                                          <p:spTgt spid="12"/>
                                        </p:tgtEl>
                                      </p:cBhvr>
                                      <p:to x="100000" y="100000"/>
                                    </p:animScale>
                                    <p:animScale>
                                      <p:cBhvr>
                                        <p:cTn id="184" dur="26">
                                          <p:stCondLst>
                                            <p:cond delay="1642"/>
                                          </p:stCondLst>
                                        </p:cTn>
                                        <p:tgtEl>
                                          <p:spTgt spid="12"/>
                                        </p:tgtEl>
                                      </p:cBhvr>
                                      <p:to x="100000" y="90000"/>
                                    </p:animScale>
                                    <p:animScale>
                                      <p:cBhvr>
                                        <p:cTn id="185" dur="166" decel="50000">
                                          <p:stCondLst>
                                            <p:cond delay="1668"/>
                                          </p:stCondLst>
                                        </p:cTn>
                                        <p:tgtEl>
                                          <p:spTgt spid="12"/>
                                        </p:tgtEl>
                                      </p:cBhvr>
                                      <p:to x="100000" y="100000"/>
                                    </p:animScale>
                                    <p:animScale>
                                      <p:cBhvr>
                                        <p:cTn id="186" dur="26">
                                          <p:stCondLst>
                                            <p:cond delay="1808"/>
                                          </p:stCondLst>
                                        </p:cTn>
                                        <p:tgtEl>
                                          <p:spTgt spid="12"/>
                                        </p:tgtEl>
                                      </p:cBhvr>
                                      <p:to x="100000" y="95000"/>
                                    </p:animScale>
                                    <p:animScale>
                                      <p:cBhvr>
                                        <p:cTn id="187"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55" grpId="0"/>
      <p:bldP spid="73" grpId="0"/>
      <p:bldP spid="85" grpId="0"/>
      <p:bldP spid="86" grpId="0"/>
      <p:bldP spid="87" grpId="0"/>
      <p:bldP spid="140" grpId="0"/>
      <p:bldP spid="95" grpId="0"/>
      <p:bldP spid="59" grpId="0" animBg="1"/>
      <p:bldP spid="97" grpId="0" animBg="1"/>
      <p:bldP spid="98" grpId="0"/>
      <p:bldP spid="84" grpId="0"/>
      <p:bldP spid="8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xfrm>
            <a:off x="8686800" y="6551613"/>
            <a:ext cx="457200" cy="30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3643E3D-7128-4F34-9FBA-F16CA494712E}" type="slidenum">
              <a:rPr kumimoji="0" lang="en-US" altLang="en-US" sz="1400">
                <a:latin typeface="Times New Roman" panose="02020603050405020304" pitchFamily="18" charset="0"/>
              </a:rPr>
              <a:pPr>
                <a:spcBef>
                  <a:spcPct val="0"/>
                </a:spcBef>
                <a:buClrTx/>
                <a:buFontTx/>
                <a:buNone/>
              </a:pPr>
              <a:t>16</a:t>
            </a:fld>
            <a:endParaRPr kumimoji="0" lang="en-US" altLang="en-US" sz="1400">
              <a:latin typeface="Times New Roman" panose="02020603050405020304" pitchFamily="18" charset="0"/>
            </a:endParaRPr>
          </a:p>
        </p:txBody>
      </p:sp>
      <p:sp>
        <p:nvSpPr>
          <p:cNvPr id="38915" name="Rectangle 2"/>
          <p:cNvSpPr>
            <a:spLocks noChangeArrowheads="1"/>
          </p:cNvSpPr>
          <p:nvPr/>
        </p:nvSpPr>
        <p:spPr bwMode="auto">
          <a:xfrm>
            <a:off x="0" y="457200"/>
            <a:ext cx="9143999"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kumimoji="1" lang="en-US" altLang="en-US" sz="2800" b="1" dirty="0">
                <a:solidFill>
                  <a:srgbClr val="C00000"/>
                </a:solidFill>
                <a:latin typeface="Comic Sans MS" panose="030F0702030302020204" pitchFamily="66" charset="0"/>
                <a:ea typeface="ＭＳ Ｐゴシック" panose="020B0600070205080204" pitchFamily="34" charset="-128"/>
              </a:rPr>
              <a:t>Illustration: Network of Thrones</a:t>
            </a:r>
            <a:br>
              <a:rPr kumimoji="1" lang="en-US" altLang="en-US" sz="2800" b="1" dirty="0">
                <a:solidFill>
                  <a:srgbClr val="C00000"/>
                </a:solidFill>
                <a:latin typeface="Comic Sans MS" panose="030F0702030302020204" pitchFamily="66" charset="0"/>
                <a:ea typeface="ＭＳ Ｐゴシック" panose="020B0600070205080204" pitchFamily="34" charset="-128"/>
              </a:rPr>
            </a:br>
            <a:r>
              <a:rPr kumimoji="1" lang="en-US" altLang="en-US" sz="1800" b="1" dirty="0">
                <a:latin typeface="Comic Sans MS" panose="030F0702030302020204" pitchFamily="66" charset="0"/>
                <a:ea typeface="ＭＳ Ｐゴシック" panose="020B0600070205080204" pitchFamily="34" charset="-128"/>
              </a:rPr>
              <a:t>Tie weighs</a:t>
            </a:r>
            <a:r>
              <a:rPr kumimoji="1" lang="en-US" altLang="en-US" sz="1800" dirty="0">
                <a:latin typeface="Comic Sans MS" panose="030F0702030302020204" pitchFamily="66" charset="0"/>
                <a:ea typeface="ＭＳ Ｐゴシック" panose="020B0600070205080204" pitchFamily="34" charset="-128"/>
              </a:rPr>
              <a:t>: the number of times the pair appeared within 15 words in the </a:t>
            </a:r>
            <a:r>
              <a:rPr kumimoji="1" lang="en-US" altLang="en-US" sz="1800" dirty="0" err="1">
                <a:latin typeface="Comic Sans MS" panose="030F0702030302020204" pitchFamily="66" charset="0"/>
                <a:ea typeface="ＭＳ Ｐゴシック" panose="020B0600070205080204" pitchFamily="34" charset="-128"/>
              </a:rPr>
              <a:t>GoT</a:t>
            </a:r>
            <a:r>
              <a:rPr kumimoji="1" lang="en-US" altLang="en-US" sz="1800" dirty="0">
                <a:latin typeface="Comic Sans MS" panose="030F0702030302020204" pitchFamily="66" charset="0"/>
                <a:ea typeface="ＭＳ Ｐゴシック" panose="020B0600070205080204" pitchFamily="34" charset="-128"/>
              </a:rPr>
              <a:t> book</a:t>
            </a:r>
            <a:endParaRPr kumimoji="1" lang="en-US" altLang="en-US" sz="2800" b="1" dirty="0">
              <a:solidFill>
                <a:srgbClr val="C00000"/>
              </a:solidFill>
              <a:latin typeface="Comic Sans MS" panose="030F0702030302020204" pitchFamily="66" charset="0"/>
              <a:ea typeface="ＭＳ Ｐゴシック" panose="020B0600070205080204" pitchFamily="34" charset="-128"/>
            </a:endParaRPr>
          </a:p>
        </p:txBody>
      </p:sp>
      <p:sp>
        <p:nvSpPr>
          <p:cNvPr id="54" name="Rectangle 3"/>
          <p:cNvSpPr>
            <a:spLocks noChangeArrowheads="1"/>
          </p:cNvSpPr>
          <p:nvPr/>
        </p:nvSpPr>
        <p:spPr bwMode="auto">
          <a:xfrm>
            <a:off x="533400" y="1604984"/>
            <a:ext cx="8077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p>
            <a:pPr marL="287338" indent="-287338" eaLnBrk="0" hangingPunct="0">
              <a:spcBef>
                <a:spcPct val="20000"/>
              </a:spcBef>
              <a:buClr>
                <a:srgbClr val="000000"/>
              </a:buClr>
              <a:buFont typeface="Arial" pitchFamily="34" charset="0"/>
              <a:buChar char="•"/>
              <a:defRPr/>
            </a:pPr>
            <a:endParaRPr kumimoji="1" lang="en-US" sz="1800" dirty="0">
              <a:latin typeface="+mj-lt"/>
            </a:endParaRPr>
          </a:p>
          <a:p>
            <a:pPr marL="287338" indent="-287338" eaLnBrk="0" hangingPunct="0">
              <a:spcBef>
                <a:spcPct val="20000"/>
              </a:spcBef>
              <a:buClr>
                <a:srgbClr val="000000"/>
              </a:buClr>
              <a:buFont typeface="Arial" pitchFamily="34" charset="0"/>
              <a:buChar char="•"/>
              <a:defRPr/>
            </a:pPr>
            <a:endParaRPr kumimoji="1" lang="en-US" sz="1800" dirty="0">
              <a:latin typeface="+mj-lt"/>
            </a:endParaRPr>
          </a:p>
        </p:txBody>
      </p:sp>
      <p:pic>
        <p:nvPicPr>
          <p:cNvPr id="3" name="Snagit_PPTC93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366815"/>
            <a:ext cx="5205574" cy="4606544"/>
          </a:xfrm>
          <a:prstGeom prst="rect">
            <a:avLst/>
          </a:prstGeom>
        </p:spPr>
      </p:pic>
      <p:sp>
        <p:nvSpPr>
          <p:cNvPr id="2" name="TextBox 1">
            <a:extLst>
              <a:ext uri="{FF2B5EF4-FFF2-40B4-BE49-F238E27FC236}">
                <a16:creationId xmlns:a16="http://schemas.microsoft.com/office/drawing/2014/main" id="{C5C8BE89-2A24-43E7-BE17-1D7B739E44C6}"/>
              </a:ext>
            </a:extLst>
          </p:cNvPr>
          <p:cNvSpPr txBox="1"/>
          <p:nvPr/>
        </p:nvSpPr>
        <p:spPr>
          <a:xfrm>
            <a:off x="190499" y="6167749"/>
            <a:ext cx="8763000" cy="369332"/>
          </a:xfrm>
          <a:prstGeom prst="rect">
            <a:avLst/>
          </a:prstGeom>
          <a:solidFill>
            <a:schemeClr val="bg1"/>
          </a:solidFill>
        </p:spPr>
        <p:txBody>
          <a:bodyPr wrap="square" rtlCol="0">
            <a:spAutoFit/>
          </a:bodyPr>
          <a:lstStyle/>
          <a:p>
            <a:pPr algn="ctr"/>
            <a:r>
              <a:rPr lang="en-US" sz="1800" dirty="0"/>
              <a:t>Source: </a:t>
            </a:r>
            <a:r>
              <a:rPr lang="en-US" sz="1800" dirty="0">
                <a:hlinkClick r:id="rId5"/>
              </a:rPr>
              <a:t>https://networkofthrones.com</a:t>
            </a:r>
            <a:r>
              <a:rPr lang="en-US" sz="1800" dirty="0"/>
              <a:t> </a:t>
            </a:r>
            <a:endParaRPr lang="en-US" sz="4000" dirty="0"/>
          </a:p>
        </p:txBody>
      </p:sp>
      <p:pic>
        <p:nvPicPr>
          <p:cNvPr id="4" name="Picture 60">
            <a:extLst>
              <a:ext uri="{FF2B5EF4-FFF2-40B4-BE49-F238E27FC236}">
                <a16:creationId xmlns:a16="http://schemas.microsoft.com/office/drawing/2014/main" id="{625BC1FA-32B9-32B8-9E91-B30E02C786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8940" y="3182597"/>
            <a:ext cx="2511742" cy="2362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rrow: Right 4">
            <a:extLst>
              <a:ext uri="{FF2B5EF4-FFF2-40B4-BE49-F238E27FC236}">
                <a16:creationId xmlns:a16="http://schemas.microsoft.com/office/drawing/2014/main" id="{BE334FA9-477C-FC52-697E-6C62E4707E5A}"/>
              </a:ext>
            </a:extLst>
          </p:cNvPr>
          <p:cNvSpPr/>
          <p:nvPr/>
        </p:nvSpPr>
        <p:spPr bwMode="auto">
          <a:xfrm>
            <a:off x="6119974" y="3228551"/>
            <a:ext cx="216733" cy="262227"/>
          </a:xfrm>
          <a:prstGeom prst="rightArrow">
            <a:avLst/>
          </a:prstGeom>
          <a:solidFill>
            <a:srgbClr val="C0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0AB33F88-7C09-8ED8-345F-BC752F4DF2DA}"/>
              </a:ext>
            </a:extLst>
          </p:cNvPr>
          <p:cNvSpPr txBox="1"/>
          <p:nvPr/>
        </p:nvSpPr>
        <p:spPr>
          <a:xfrm>
            <a:off x="5127008" y="1373359"/>
            <a:ext cx="3819099" cy="1200329"/>
          </a:xfrm>
          <a:prstGeom prst="rect">
            <a:avLst/>
          </a:prstGeom>
          <a:noFill/>
        </p:spPr>
        <p:txBody>
          <a:bodyPr wrap="square" rtlCol="0">
            <a:spAutoFit/>
          </a:bodyPr>
          <a:lstStyle/>
          <a:p>
            <a:r>
              <a:rPr kumimoji="1" lang="en-US" sz="1800" dirty="0">
                <a:solidFill>
                  <a:srgbClr val="0070C0"/>
                </a:solidFill>
                <a:latin typeface="Comic Sans MS" panose="030F0702030302020204" pitchFamily="66" charset="0"/>
                <a:ea typeface="ＭＳ Ｐゴシック" panose="020B0600070205080204" pitchFamily="34" charset="-128"/>
              </a:rPr>
              <a:t>The colors depict communities identified with network analytics, which roughly coincide with the communities in the book.</a:t>
            </a:r>
          </a:p>
        </p:txBody>
      </p:sp>
      <p:sp>
        <p:nvSpPr>
          <p:cNvPr id="17" name="TextBox 16">
            <a:extLst>
              <a:ext uri="{FF2B5EF4-FFF2-40B4-BE49-F238E27FC236}">
                <a16:creationId xmlns:a16="http://schemas.microsoft.com/office/drawing/2014/main" id="{01518883-C2FA-172B-78D5-16D99B435A7C}"/>
              </a:ext>
            </a:extLst>
          </p:cNvPr>
          <p:cNvSpPr txBox="1"/>
          <p:nvPr/>
        </p:nvSpPr>
        <p:spPr>
          <a:xfrm>
            <a:off x="6857999" y="2600899"/>
            <a:ext cx="2111567" cy="338554"/>
          </a:xfrm>
          <a:prstGeom prst="rect">
            <a:avLst/>
          </a:prstGeom>
          <a:noFill/>
          <a:ln w="19050">
            <a:noFill/>
          </a:ln>
        </p:spPr>
        <p:txBody>
          <a:bodyPr wrap="square" rtlCol="0">
            <a:spAutoFit/>
          </a:bodyPr>
          <a:lstStyle/>
          <a:p>
            <a:r>
              <a:rPr lang="en-US" sz="1600" dirty="0"/>
              <a:t>Ex.  Tyrion        Sansa</a:t>
            </a:r>
          </a:p>
        </p:txBody>
      </p:sp>
      <p:sp>
        <p:nvSpPr>
          <p:cNvPr id="18" name="Oval 17">
            <a:extLst>
              <a:ext uri="{FF2B5EF4-FFF2-40B4-BE49-F238E27FC236}">
                <a16:creationId xmlns:a16="http://schemas.microsoft.com/office/drawing/2014/main" id="{15518638-6310-A945-92A1-01F7FB08C13F}"/>
              </a:ext>
            </a:extLst>
          </p:cNvPr>
          <p:cNvSpPr/>
          <p:nvPr/>
        </p:nvSpPr>
        <p:spPr bwMode="auto">
          <a:xfrm>
            <a:off x="8793923" y="3160367"/>
            <a:ext cx="241118" cy="231981"/>
          </a:xfrm>
          <a:prstGeom prst="ellipse">
            <a:avLst/>
          </a:prstGeom>
          <a:noFill/>
          <a:ln w="1905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Freeform: Shape 20">
            <a:extLst>
              <a:ext uri="{FF2B5EF4-FFF2-40B4-BE49-F238E27FC236}">
                <a16:creationId xmlns:a16="http://schemas.microsoft.com/office/drawing/2014/main" id="{A02C6A19-4F52-B36B-3B4F-E4BF0CDD0114}"/>
              </a:ext>
            </a:extLst>
          </p:cNvPr>
          <p:cNvSpPr/>
          <p:nvPr/>
        </p:nvSpPr>
        <p:spPr bwMode="auto">
          <a:xfrm rot="867626" flipH="1">
            <a:off x="8506909" y="2933939"/>
            <a:ext cx="279535" cy="149154"/>
          </a:xfrm>
          <a:custGeom>
            <a:avLst/>
            <a:gdLst>
              <a:gd name="connsiteX0" fmla="*/ 0 w 302342"/>
              <a:gd name="connsiteY0" fmla="*/ 140110 h 140110"/>
              <a:gd name="connsiteX1" fmla="*/ 228600 w 302342"/>
              <a:gd name="connsiteY1" fmla="*/ 103239 h 140110"/>
              <a:gd name="connsiteX2" fmla="*/ 302342 w 302342"/>
              <a:gd name="connsiteY2" fmla="*/ 0 h 140110"/>
            </a:gdLst>
            <a:ahLst/>
            <a:cxnLst>
              <a:cxn ang="0">
                <a:pos x="connsiteX0" y="connsiteY0"/>
              </a:cxn>
              <a:cxn ang="0">
                <a:pos x="connsiteX1" y="connsiteY1"/>
              </a:cxn>
              <a:cxn ang="0">
                <a:pos x="connsiteX2" y="connsiteY2"/>
              </a:cxn>
            </a:cxnLst>
            <a:rect l="l" t="t" r="r" b="b"/>
            <a:pathLst>
              <a:path w="302342" h="140110">
                <a:moveTo>
                  <a:pt x="0" y="140110"/>
                </a:moveTo>
                <a:cubicBezTo>
                  <a:pt x="89105" y="133350"/>
                  <a:pt x="178210" y="126591"/>
                  <a:pt x="228600" y="103239"/>
                </a:cubicBezTo>
                <a:cubicBezTo>
                  <a:pt x="278990" y="79887"/>
                  <a:pt x="290666" y="39943"/>
                  <a:pt x="302342" y="0"/>
                </a:cubicBezTo>
              </a:path>
            </a:pathLst>
          </a:custGeom>
          <a:noFill/>
          <a:ln w="19050" cap="sq"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2" name="Oval 21">
            <a:extLst>
              <a:ext uri="{FF2B5EF4-FFF2-40B4-BE49-F238E27FC236}">
                <a16:creationId xmlns:a16="http://schemas.microsoft.com/office/drawing/2014/main" id="{F2120B06-34E1-6956-0C52-5864AF93C47D}"/>
              </a:ext>
            </a:extLst>
          </p:cNvPr>
          <p:cNvSpPr/>
          <p:nvPr/>
        </p:nvSpPr>
        <p:spPr bwMode="auto">
          <a:xfrm>
            <a:off x="8793923" y="4377153"/>
            <a:ext cx="241118" cy="231981"/>
          </a:xfrm>
          <a:prstGeom prst="ellipse">
            <a:avLst/>
          </a:prstGeom>
          <a:noFill/>
          <a:ln w="19050" cap="sq"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3" name="Oval 22">
            <a:extLst>
              <a:ext uri="{FF2B5EF4-FFF2-40B4-BE49-F238E27FC236}">
                <a16:creationId xmlns:a16="http://schemas.microsoft.com/office/drawing/2014/main" id="{364E41D6-DD3A-5100-C4B7-0FEE97A08D42}"/>
              </a:ext>
            </a:extLst>
          </p:cNvPr>
          <p:cNvSpPr/>
          <p:nvPr/>
        </p:nvSpPr>
        <p:spPr bwMode="auto">
          <a:xfrm>
            <a:off x="7774744" y="3160367"/>
            <a:ext cx="241118" cy="231981"/>
          </a:xfrm>
          <a:prstGeom prst="ellipse">
            <a:avLst/>
          </a:prstGeom>
          <a:noFill/>
          <a:ln w="1905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4" name="Oval 23">
            <a:extLst>
              <a:ext uri="{FF2B5EF4-FFF2-40B4-BE49-F238E27FC236}">
                <a16:creationId xmlns:a16="http://schemas.microsoft.com/office/drawing/2014/main" id="{823641D4-5210-E6D8-3D0C-1B8DE6B22397}"/>
              </a:ext>
            </a:extLst>
          </p:cNvPr>
          <p:cNvSpPr/>
          <p:nvPr/>
        </p:nvSpPr>
        <p:spPr bwMode="auto">
          <a:xfrm>
            <a:off x="6448233" y="4377153"/>
            <a:ext cx="241118" cy="231981"/>
          </a:xfrm>
          <a:prstGeom prst="ellipse">
            <a:avLst/>
          </a:prstGeom>
          <a:noFill/>
          <a:ln w="1905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Oval 24">
            <a:extLst>
              <a:ext uri="{FF2B5EF4-FFF2-40B4-BE49-F238E27FC236}">
                <a16:creationId xmlns:a16="http://schemas.microsoft.com/office/drawing/2014/main" id="{29D8D8F6-13D2-6020-FD88-AD5F9A70E677}"/>
              </a:ext>
            </a:extLst>
          </p:cNvPr>
          <p:cNvSpPr/>
          <p:nvPr/>
        </p:nvSpPr>
        <p:spPr bwMode="auto">
          <a:xfrm>
            <a:off x="6443762" y="5330619"/>
            <a:ext cx="241118" cy="231981"/>
          </a:xfrm>
          <a:prstGeom prst="ellipse">
            <a:avLst/>
          </a:prstGeom>
          <a:noFill/>
          <a:ln w="1905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7" name="Freeform: Shape 26">
            <a:extLst>
              <a:ext uri="{FF2B5EF4-FFF2-40B4-BE49-F238E27FC236}">
                <a16:creationId xmlns:a16="http://schemas.microsoft.com/office/drawing/2014/main" id="{6258F5DD-5EE0-8ADC-D970-ACEF1DFCCEDA}"/>
              </a:ext>
            </a:extLst>
          </p:cNvPr>
          <p:cNvSpPr/>
          <p:nvPr/>
        </p:nvSpPr>
        <p:spPr bwMode="auto">
          <a:xfrm rot="867626" flipH="1">
            <a:off x="7566684" y="2928139"/>
            <a:ext cx="279535" cy="149154"/>
          </a:xfrm>
          <a:custGeom>
            <a:avLst/>
            <a:gdLst>
              <a:gd name="connsiteX0" fmla="*/ 0 w 302342"/>
              <a:gd name="connsiteY0" fmla="*/ 140110 h 140110"/>
              <a:gd name="connsiteX1" fmla="*/ 228600 w 302342"/>
              <a:gd name="connsiteY1" fmla="*/ 103239 h 140110"/>
              <a:gd name="connsiteX2" fmla="*/ 302342 w 302342"/>
              <a:gd name="connsiteY2" fmla="*/ 0 h 140110"/>
            </a:gdLst>
            <a:ahLst/>
            <a:cxnLst>
              <a:cxn ang="0">
                <a:pos x="connsiteX0" y="connsiteY0"/>
              </a:cxn>
              <a:cxn ang="0">
                <a:pos x="connsiteX1" y="connsiteY1"/>
              </a:cxn>
              <a:cxn ang="0">
                <a:pos x="connsiteX2" y="connsiteY2"/>
              </a:cxn>
            </a:cxnLst>
            <a:rect l="l" t="t" r="r" b="b"/>
            <a:pathLst>
              <a:path w="302342" h="140110">
                <a:moveTo>
                  <a:pt x="0" y="140110"/>
                </a:moveTo>
                <a:cubicBezTo>
                  <a:pt x="89105" y="133350"/>
                  <a:pt x="178210" y="126591"/>
                  <a:pt x="228600" y="103239"/>
                </a:cubicBezTo>
                <a:cubicBezTo>
                  <a:pt x="278990" y="79887"/>
                  <a:pt x="290666" y="39943"/>
                  <a:pt x="302342" y="0"/>
                </a:cubicBezTo>
              </a:path>
            </a:pathLst>
          </a:custGeom>
          <a:noFill/>
          <a:ln w="19050" cap="sq"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29" name="Straight Connector 28">
            <a:extLst>
              <a:ext uri="{FF2B5EF4-FFF2-40B4-BE49-F238E27FC236}">
                <a16:creationId xmlns:a16="http://schemas.microsoft.com/office/drawing/2014/main" id="{E0AB9DC3-A8A2-2D88-5226-D7D9DDDE452F}"/>
              </a:ext>
            </a:extLst>
          </p:cNvPr>
          <p:cNvCxnSpPr/>
          <p:nvPr/>
        </p:nvCxnSpPr>
        <p:spPr bwMode="auto">
          <a:xfrm>
            <a:off x="3048000" y="5486400"/>
            <a:ext cx="1066800" cy="0"/>
          </a:xfrm>
          <a:prstGeom prst="line">
            <a:avLst/>
          </a:prstGeom>
          <a:solidFill>
            <a:schemeClr val="accent1"/>
          </a:solidFill>
          <a:ln w="38100" cap="sq" cmpd="sng" algn="ctr">
            <a:solidFill>
              <a:srgbClr val="FF0000"/>
            </a:solidFill>
            <a:prstDash val="solid"/>
            <a:round/>
            <a:headEnd type="none" w="sm" len="sm"/>
            <a:tailEnd type="none" w="sm" len="sm"/>
          </a:ln>
          <a:effectLst/>
        </p:spPr>
      </p:cxnSp>
      <p:cxnSp>
        <p:nvCxnSpPr>
          <p:cNvPr id="30" name="Straight Connector 29">
            <a:extLst>
              <a:ext uri="{FF2B5EF4-FFF2-40B4-BE49-F238E27FC236}">
                <a16:creationId xmlns:a16="http://schemas.microsoft.com/office/drawing/2014/main" id="{88CFA77B-67FD-4EEB-5CAB-6CFF2EF9BCF3}"/>
              </a:ext>
            </a:extLst>
          </p:cNvPr>
          <p:cNvCxnSpPr>
            <a:cxnSpLocks/>
          </p:cNvCxnSpPr>
          <p:nvPr/>
        </p:nvCxnSpPr>
        <p:spPr bwMode="auto">
          <a:xfrm>
            <a:off x="2133600" y="4953000"/>
            <a:ext cx="685800" cy="0"/>
          </a:xfrm>
          <a:prstGeom prst="line">
            <a:avLst/>
          </a:prstGeom>
          <a:solidFill>
            <a:schemeClr val="accent1"/>
          </a:solidFill>
          <a:ln w="38100" cap="sq" cmpd="sng" algn="ctr">
            <a:solidFill>
              <a:srgbClr val="FF0000"/>
            </a:solidFill>
            <a:prstDash val="solid"/>
            <a:round/>
            <a:headEnd type="none" w="sm" len="sm"/>
            <a:tailEnd type="none" w="sm" len="sm"/>
          </a:ln>
          <a:effectLst/>
        </p:spPr>
      </p:cxnSp>
      <p:sp>
        <p:nvSpPr>
          <p:cNvPr id="7" name="TextBox 6">
            <a:extLst>
              <a:ext uri="{FF2B5EF4-FFF2-40B4-BE49-F238E27FC236}">
                <a16:creationId xmlns:a16="http://schemas.microsoft.com/office/drawing/2014/main" id="{E260EB3C-623A-9FA3-9B50-350CAB8CECE5}"/>
              </a:ext>
            </a:extLst>
          </p:cNvPr>
          <p:cNvSpPr txBox="1"/>
          <p:nvPr/>
        </p:nvSpPr>
        <p:spPr>
          <a:xfrm>
            <a:off x="3564930" y="4868690"/>
            <a:ext cx="381000" cy="369332"/>
          </a:xfrm>
          <a:prstGeom prst="rect">
            <a:avLst/>
          </a:prstGeom>
          <a:noFill/>
        </p:spPr>
        <p:txBody>
          <a:bodyPr wrap="square" rtlCol="0">
            <a:spAutoFit/>
          </a:bodyPr>
          <a:lstStyle/>
          <a:p>
            <a:pPr algn="ctr"/>
            <a:r>
              <a:rPr lang="en-US" sz="1800" b="1" dirty="0">
                <a:solidFill>
                  <a:srgbClr val="FF0000"/>
                </a:solidFill>
              </a:rPr>
              <a:t>9</a:t>
            </a:r>
            <a:endParaRPr lang="en-US" b="1" dirty="0">
              <a:solidFill>
                <a:srgbClr val="FF0000"/>
              </a:solidFill>
            </a:endParaRPr>
          </a:p>
        </p:txBody>
      </p:sp>
      <p:sp>
        <p:nvSpPr>
          <p:cNvPr id="8" name="TextBox 7">
            <a:extLst>
              <a:ext uri="{FF2B5EF4-FFF2-40B4-BE49-F238E27FC236}">
                <a16:creationId xmlns:a16="http://schemas.microsoft.com/office/drawing/2014/main" id="{0097C77D-5ADA-02A1-B79F-EC347DD28902}"/>
              </a:ext>
            </a:extLst>
          </p:cNvPr>
          <p:cNvSpPr txBox="1"/>
          <p:nvPr/>
        </p:nvSpPr>
        <p:spPr>
          <a:xfrm>
            <a:off x="2438400" y="4424468"/>
            <a:ext cx="486233" cy="369332"/>
          </a:xfrm>
          <a:prstGeom prst="rect">
            <a:avLst/>
          </a:prstGeom>
          <a:noFill/>
        </p:spPr>
        <p:txBody>
          <a:bodyPr wrap="square" rtlCol="0">
            <a:spAutoFit/>
          </a:bodyPr>
          <a:lstStyle/>
          <a:p>
            <a:pPr algn="ctr"/>
            <a:r>
              <a:rPr lang="en-US" sz="1800" b="1" dirty="0">
                <a:solidFill>
                  <a:srgbClr val="FF0000"/>
                </a:solidFill>
              </a:rPr>
              <a:t>16</a:t>
            </a:r>
            <a:endParaRPr lang="en-US" b="1" dirty="0">
              <a:solidFill>
                <a:srgbClr val="FF0000"/>
              </a:solidFill>
            </a:endParaRPr>
          </a:p>
        </p:txBody>
      </p:sp>
    </p:spTree>
    <p:extLst>
      <p:ext uri="{BB962C8B-B14F-4D97-AF65-F5344CB8AC3E}">
        <p14:creationId xmlns:p14="http://schemas.microsoft.com/office/powerpoint/2010/main" val="4151530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6"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80">
                                          <p:stCondLst>
                                            <p:cond delay="0"/>
                                          </p:stCondLst>
                                        </p:cTn>
                                        <p:tgtEl>
                                          <p:spTgt spid="17"/>
                                        </p:tgtEl>
                                      </p:cBhvr>
                                    </p:animEffect>
                                    <p:anim calcmode="lin" valueType="num">
                                      <p:cBhvr>
                                        <p:cTn id="1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1" dur="26">
                                          <p:stCondLst>
                                            <p:cond delay="650"/>
                                          </p:stCondLst>
                                        </p:cTn>
                                        <p:tgtEl>
                                          <p:spTgt spid="17"/>
                                        </p:tgtEl>
                                      </p:cBhvr>
                                      <p:to x="100000" y="60000"/>
                                    </p:animScale>
                                    <p:animScale>
                                      <p:cBhvr>
                                        <p:cTn id="22" dur="166" decel="50000">
                                          <p:stCondLst>
                                            <p:cond delay="676"/>
                                          </p:stCondLst>
                                        </p:cTn>
                                        <p:tgtEl>
                                          <p:spTgt spid="17"/>
                                        </p:tgtEl>
                                      </p:cBhvr>
                                      <p:to x="100000" y="100000"/>
                                    </p:animScale>
                                    <p:animScale>
                                      <p:cBhvr>
                                        <p:cTn id="23" dur="26">
                                          <p:stCondLst>
                                            <p:cond delay="1312"/>
                                          </p:stCondLst>
                                        </p:cTn>
                                        <p:tgtEl>
                                          <p:spTgt spid="17"/>
                                        </p:tgtEl>
                                      </p:cBhvr>
                                      <p:to x="100000" y="80000"/>
                                    </p:animScale>
                                    <p:animScale>
                                      <p:cBhvr>
                                        <p:cTn id="24" dur="166" decel="50000">
                                          <p:stCondLst>
                                            <p:cond delay="1338"/>
                                          </p:stCondLst>
                                        </p:cTn>
                                        <p:tgtEl>
                                          <p:spTgt spid="17"/>
                                        </p:tgtEl>
                                      </p:cBhvr>
                                      <p:to x="100000" y="100000"/>
                                    </p:animScale>
                                    <p:animScale>
                                      <p:cBhvr>
                                        <p:cTn id="25" dur="26">
                                          <p:stCondLst>
                                            <p:cond delay="1642"/>
                                          </p:stCondLst>
                                        </p:cTn>
                                        <p:tgtEl>
                                          <p:spTgt spid="17"/>
                                        </p:tgtEl>
                                      </p:cBhvr>
                                      <p:to x="100000" y="90000"/>
                                    </p:animScale>
                                    <p:animScale>
                                      <p:cBhvr>
                                        <p:cTn id="26" dur="166" decel="50000">
                                          <p:stCondLst>
                                            <p:cond delay="1668"/>
                                          </p:stCondLst>
                                        </p:cTn>
                                        <p:tgtEl>
                                          <p:spTgt spid="17"/>
                                        </p:tgtEl>
                                      </p:cBhvr>
                                      <p:to x="100000" y="100000"/>
                                    </p:animScale>
                                    <p:animScale>
                                      <p:cBhvr>
                                        <p:cTn id="27" dur="26">
                                          <p:stCondLst>
                                            <p:cond delay="1808"/>
                                          </p:stCondLst>
                                        </p:cTn>
                                        <p:tgtEl>
                                          <p:spTgt spid="17"/>
                                        </p:tgtEl>
                                      </p:cBhvr>
                                      <p:to x="100000" y="95000"/>
                                    </p:animScale>
                                    <p:animScale>
                                      <p:cBhvr>
                                        <p:cTn id="28" dur="166" decel="50000">
                                          <p:stCondLst>
                                            <p:cond delay="1834"/>
                                          </p:stCondLst>
                                        </p:cTn>
                                        <p:tgtEl>
                                          <p:spTgt spid="17"/>
                                        </p:tgtEl>
                                      </p:cBhvr>
                                      <p:to x="100000" y="100000"/>
                                    </p:animScale>
                                  </p:childTnLst>
                                </p:cTn>
                              </p:par>
                              <p:par>
                                <p:cTn id="29" presetID="26"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80">
                                          <p:stCondLst>
                                            <p:cond delay="0"/>
                                          </p:stCondLst>
                                        </p:cTn>
                                        <p:tgtEl>
                                          <p:spTgt spid="18"/>
                                        </p:tgtEl>
                                      </p:cBhvr>
                                    </p:animEffect>
                                    <p:anim calcmode="lin" valueType="num">
                                      <p:cBhvr>
                                        <p:cTn id="3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7" dur="26">
                                          <p:stCondLst>
                                            <p:cond delay="650"/>
                                          </p:stCondLst>
                                        </p:cTn>
                                        <p:tgtEl>
                                          <p:spTgt spid="18"/>
                                        </p:tgtEl>
                                      </p:cBhvr>
                                      <p:to x="100000" y="60000"/>
                                    </p:animScale>
                                    <p:animScale>
                                      <p:cBhvr>
                                        <p:cTn id="38" dur="166" decel="50000">
                                          <p:stCondLst>
                                            <p:cond delay="676"/>
                                          </p:stCondLst>
                                        </p:cTn>
                                        <p:tgtEl>
                                          <p:spTgt spid="18"/>
                                        </p:tgtEl>
                                      </p:cBhvr>
                                      <p:to x="100000" y="100000"/>
                                    </p:animScale>
                                    <p:animScale>
                                      <p:cBhvr>
                                        <p:cTn id="39" dur="26">
                                          <p:stCondLst>
                                            <p:cond delay="1312"/>
                                          </p:stCondLst>
                                        </p:cTn>
                                        <p:tgtEl>
                                          <p:spTgt spid="18"/>
                                        </p:tgtEl>
                                      </p:cBhvr>
                                      <p:to x="100000" y="80000"/>
                                    </p:animScale>
                                    <p:animScale>
                                      <p:cBhvr>
                                        <p:cTn id="40" dur="166" decel="50000">
                                          <p:stCondLst>
                                            <p:cond delay="1338"/>
                                          </p:stCondLst>
                                        </p:cTn>
                                        <p:tgtEl>
                                          <p:spTgt spid="18"/>
                                        </p:tgtEl>
                                      </p:cBhvr>
                                      <p:to x="100000" y="100000"/>
                                    </p:animScale>
                                    <p:animScale>
                                      <p:cBhvr>
                                        <p:cTn id="41" dur="26">
                                          <p:stCondLst>
                                            <p:cond delay="1642"/>
                                          </p:stCondLst>
                                        </p:cTn>
                                        <p:tgtEl>
                                          <p:spTgt spid="18"/>
                                        </p:tgtEl>
                                      </p:cBhvr>
                                      <p:to x="100000" y="90000"/>
                                    </p:animScale>
                                    <p:animScale>
                                      <p:cBhvr>
                                        <p:cTn id="42" dur="166" decel="50000">
                                          <p:stCondLst>
                                            <p:cond delay="1668"/>
                                          </p:stCondLst>
                                        </p:cTn>
                                        <p:tgtEl>
                                          <p:spTgt spid="18"/>
                                        </p:tgtEl>
                                      </p:cBhvr>
                                      <p:to x="100000" y="100000"/>
                                    </p:animScale>
                                    <p:animScale>
                                      <p:cBhvr>
                                        <p:cTn id="43" dur="26">
                                          <p:stCondLst>
                                            <p:cond delay="1808"/>
                                          </p:stCondLst>
                                        </p:cTn>
                                        <p:tgtEl>
                                          <p:spTgt spid="18"/>
                                        </p:tgtEl>
                                      </p:cBhvr>
                                      <p:to x="100000" y="95000"/>
                                    </p:animScale>
                                    <p:animScale>
                                      <p:cBhvr>
                                        <p:cTn id="44" dur="166" decel="50000">
                                          <p:stCondLst>
                                            <p:cond delay="1834"/>
                                          </p:stCondLst>
                                        </p:cTn>
                                        <p:tgtEl>
                                          <p:spTgt spid="18"/>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80">
                                          <p:stCondLst>
                                            <p:cond delay="0"/>
                                          </p:stCondLst>
                                        </p:cTn>
                                        <p:tgtEl>
                                          <p:spTgt spid="21"/>
                                        </p:tgtEl>
                                      </p:cBhvr>
                                    </p:animEffect>
                                    <p:anim calcmode="lin" valueType="num">
                                      <p:cBhvr>
                                        <p:cTn id="4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53" dur="26">
                                          <p:stCondLst>
                                            <p:cond delay="650"/>
                                          </p:stCondLst>
                                        </p:cTn>
                                        <p:tgtEl>
                                          <p:spTgt spid="21"/>
                                        </p:tgtEl>
                                      </p:cBhvr>
                                      <p:to x="100000" y="60000"/>
                                    </p:animScale>
                                    <p:animScale>
                                      <p:cBhvr>
                                        <p:cTn id="54" dur="166" decel="50000">
                                          <p:stCondLst>
                                            <p:cond delay="676"/>
                                          </p:stCondLst>
                                        </p:cTn>
                                        <p:tgtEl>
                                          <p:spTgt spid="21"/>
                                        </p:tgtEl>
                                      </p:cBhvr>
                                      <p:to x="100000" y="100000"/>
                                    </p:animScale>
                                    <p:animScale>
                                      <p:cBhvr>
                                        <p:cTn id="55" dur="26">
                                          <p:stCondLst>
                                            <p:cond delay="1312"/>
                                          </p:stCondLst>
                                        </p:cTn>
                                        <p:tgtEl>
                                          <p:spTgt spid="21"/>
                                        </p:tgtEl>
                                      </p:cBhvr>
                                      <p:to x="100000" y="80000"/>
                                    </p:animScale>
                                    <p:animScale>
                                      <p:cBhvr>
                                        <p:cTn id="56" dur="166" decel="50000">
                                          <p:stCondLst>
                                            <p:cond delay="1338"/>
                                          </p:stCondLst>
                                        </p:cTn>
                                        <p:tgtEl>
                                          <p:spTgt spid="21"/>
                                        </p:tgtEl>
                                      </p:cBhvr>
                                      <p:to x="100000" y="100000"/>
                                    </p:animScale>
                                    <p:animScale>
                                      <p:cBhvr>
                                        <p:cTn id="57" dur="26">
                                          <p:stCondLst>
                                            <p:cond delay="1642"/>
                                          </p:stCondLst>
                                        </p:cTn>
                                        <p:tgtEl>
                                          <p:spTgt spid="21"/>
                                        </p:tgtEl>
                                      </p:cBhvr>
                                      <p:to x="100000" y="90000"/>
                                    </p:animScale>
                                    <p:animScale>
                                      <p:cBhvr>
                                        <p:cTn id="58" dur="166" decel="50000">
                                          <p:stCondLst>
                                            <p:cond delay="1668"/>
                                          </p:stCondLst>
                                        </p:cTn>
                                        <p:tgtEl>
                                          <p:spTgt spid="21"/>
                                        </p:tgtEl>
                                      </p:cBhvr>
                                      <p:to x="100000" y="100000"/>
                                    </p:animScale>
                                    <p:animScale>
                                      <p:cBhvr>
                                        <p:cTn id="59" dur="26">
                                          <p:stCondLst>
                                            <p:cond delay="1808"/>
                                          </p:stCondLst>
                                        </p:cTn>
                                        <p:tgtEl>
                                          <p:spTgt spid="21"/>
                                        </p:tgtEl>
                                      </p:cBhvr>
                                      <p:to x="100000" y="95000"/>
                                    </p:animScale>
                                    <p:animScale>
                                      <p:cBhvr>
                                        <p:cTn id="60" dur="166" decel="50000">
                                          <p:stCondLst>
                                            <p:cond delay="1834"/>
                                          </p:stCondLst>
                                        </p:cTn>
                                        <p:tgtEl>
                                          <p:spTgt spid="21"/>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down)">
                                      <p:cBhvr>
                                        <p:cTn id="63" dur="580">
                                          <p:stCondLst>
                                            <p:cond delay="0"/>
                                          </p:stCondLst>
                                        </p:cTn>
                                        <p:tgtEl>
                                          <p:spTgt spid="22"/>
                                        </p:tgtEl>
                                      </p:cBhvr>
                                    </p:animEffect>
                                    <p:anim calcmode="lin" valueType="num">
                                      <p:cBhvr>
                                        <p:cTn id="6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69" dur="26">
                                          <p:stCondLst>
                                            <p:cond delay="650"/>
                                          </p:stCondLst>
                                        </p:cTn>
                                        <p:tgtEl>
                                          <p:spTgt spid="22"/>
                                        </p:tgtEl>
                                      </p:cBhvr>
                                      <p:to x="100000" y="60000"/>
                                    </p:animScale>
                                    <p:animScale>
                                      <p:cBhvr>
                                        <p:cTn id="70" dur="166" decel="50000">
                                          <p:stCondLst>
                                            <p:cond delay="676"/>
                                          </p:stCondLst>
                                        </p:cTn>
                                        <p:tgtEl>
                                          <p:spTgt spid="22"/>
                                        </p:tgtEl>
                                      </p:cBhvr>
                                      <p:to x="100000" y="100000"/>
                                    </p:animScale>
                                    <p:animScale>
                                      <p:cBhvr>
                                        <p:cTn id="71" dur="26">
                                          <p:stCondLst>
                                            <p:cond delay="1312"/>
                                          </p:stCondLst>
                                        </p:cTn>
                                        <p:tgtEl>
                                          <p:spTgt spid="22"/>
                                        </p:tgtEl>
                                      </p:cBhvr>
                                      <p:to x="100000" y="80000"/>
                                    </p:animScale>
                                    <p:animScale>
                                      <p:cBhvr>
                                        <p:cTn id="72" dur="166" decel="50000">
                                          <p:stCondLst>
                                            <p:cond delay="1338"/>
                                          </p:stCondLst>
                                        </p:cTn>
                                        <p:tgtEl>
                                          <p:spTgt spid="22"/>
                                        </p:tgtEl>
                                      </p:cBhvr>
                                      <p:to x="100000" y="100000"/>
                                    </p:animScale>
                                    <p:animScale>
                                      <p:cBhvr>
                                        <p:cTn id="73" dur="26">
                                          <p:stCondLst>
                                            <p:cond delay="1642"/>
                                          </p:stCondLst>
                                        </p:cTn>
                                        <p:tgtEl>
                                          <p:spTgt spid="22"/>
                                        </p:tgtEl>
                                      </p:cBhvr>
                                      <p:to x="100000" y="90000"/>
                                    </p:animScale>
                                    <p:animScale>
                                      <p:cBhvr>
                                        <p:cTn id="74" dur="166" decel="50000">
                                          <p:stCondLst>
                                            <p:cond delay="1668"/>
                                          </p:stCondLst>
                                        </p:cTn>
                                        <p:tgtEl>
                                          <p:spTgt spid="22"/>
                                        </p:tgtEl>
                                      </p:cBhvr>
                                      <p:to x="100000" y="100000"/>
                                    </p:animScale>
                                    <p:animScale>
                                      <p:cBhvr>
                                        <p:cTn id="75" dur="26">
                                          <p:stCondLst>
                                            <p:cond delay="1808"/>
                                          </p:stCondLst>
                                        </p:cTn>
                                        <p:tgtEl>
                                          <p:spTgt spid="22"/>
                                        </p:tgtEl>
                                      </p:cBhvr>
                                      <p:to x="100000" y="95000"/>
                                    </p:animScale>
                                    <p:animScale>
                                      <p:cBhvr>
                                        <p:cTn id="76" dur="166" decel="50000">
                                          <p:stCondLst>
                                            <p:cond delay="1834"/>
                                          </p:stCondLst>
                                        </p:cTn>
                                        <p:tgtEl>
                                          <p:spTgt spid="22"/>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down)">
                                      <p:cBhvr>
                                        <p:cTn id="79" dur="580">
                                          <p:stCondLst>
                                            <p:cond delay="0"/>
                                          </p:stCondLst>
                                        </p:cTn>
                                        <p:tgtEl>
                                          <p:spTgt spid="23"/>
                                        </p:tgtEl>
                                      </p:cBhvr>
                                    </p:animEffect>
                                    <p:anim calcmode="lin" valueType="num">
                                      <p:cBhvr>
                                        <p:cTn id="8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85" dur="26">
                                          <p:stCondLst>
                                            <p:cond delay="650"/>
                                          </p:stCondLst>
                                        </p:cTn>
                                        <p:tgtEl>
                                          <p:spTgt spid="23"/>
                                        </p:tgtEl>
                                      </p:cBhvr>
                                      <p:to x="100000" y="60000"/>
                                    </p:animScale>
                                    <p:animScale>
                                      <p:cBhvr>
                                        <p:cTn id="86" dur="166" decel="50000">
                                          <p:stCondLst>
                                            <p:cond delay="676"/>
                                          </p:stCondLst>
                                        </p:cTn>
                                        <p:tgtEl>
                                          <p:spTgt spid="23"/>
                                        </p:tgtEl>
                                      </p:cBhvr>
                                      <p:to x="100000" y="100000"/>
                                    </p:animScale>
                                    <p:animScale>
                                      <p:cBhvr>
                                        <p:cTn id="87" dur="26">
                                          <p:stCondLst>
                                            <p:cond delay="1312"/>
                                          </p:stCondLst>
                                        </p:cTn>
                                        <p:tgtEl>
                                          <p:spTgt spid="23"/>
                                        </p:tgtEl>
                                      </p:cBhvr>
                                      <p:to x="100000" y="80000"/>
                                    </p:animScale>
                                    <p:animScale>
                                      <p:cBhvr>
                                        <p:cTn id="88" dur="166" decel="50000">
                                          <p:stCondLst>
                                            <p:cond delay="1338"/>
                                          </p:stCondLst>
                                        </p:cTn>
                                        <p:tgtEl>
                                          <p:spTgt spid="23"/>
                                        </p:tgtEl>
                                      </p:cBhvr>
                                      <p:to x="100000" y="100000"/>
                                    </p:animScale>
                                    <p:animScale>
                                      <p:cBhvr>
                                        <p:cTn id="89" dur="26">
                                          <p:stCondLst>
                                            <p:cond delay="1642"/>
                                          </p:stCondLst>
                                        </p:cTn>
                                        <p:tgtEl>
                                          <p:spTgt spid="23"/>
                                        </p:tgtEl>
                                      </p:cBhvr>
                                      <p:to x="100000" y="90000"/>
                                    </p:animScale>
                                    <p:animScale>
                                      <p:cBhvr>
                                        <p:cTn id="90" dur="166" decel="50000">
                                          <p:stCondLst>
                                            <p:cond delay="1668"/>
                                          </p:stCondLst>
                                        </p:cTn>
                                        <p:tgtEl>
                                          <p:spTgt spid="23"/>
                                        </p:tgtEl>
                                      </p:cBhvr>
                                      <p:to x="100000" y="100000"/>
                                    </p:animScale>
                                    <p:animScale>
                                      <p:cBhvr>
                                        <p:cTn id="91" dur="26">
                                          <p:stCondLst>
                                            <p:cond delay="1808"/>
                                          </p:stCondLst>
                                        </p:cTn>
                                        <p:tgtEl>
                                          <p:spTgt spid="23"/>
                                        </p:tgtEl>
                                      </p:cBhvr>
                                      <p:to x="100000" y="95000"/>
                                    </p:animScale>
                                    <p:animScale>
                                      <p:cBhvr>
                                        <p:cTn id="92" dur="166" decel="50000">
                                          <p:stCondLst>
                                            <p:cond delay="1834"/>
                                          </p:stCondLst>
                                        </p:cTn>
                                        <p:tgtEl>
                                          <p:spTgt spid="23"/>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down)">
                                      <p:cBhvr>
                                        <p:cTn id="95" dur="580">
                                          <p:stCondLst>
                                            <p:cond delay="0"/>
                                          </p:stCondLst>
                                        </p:cTn>
                                        <p:tgtEl>
                                          <p:spTgt spid="24"/>
                                        </p:tgtEl>
                                      </p:cBhvr>
                                    </p:animEffect>
                                    <p:anim calcmode="lin" valueType="num">
                                      <p:cBhvr>
                                        <p:cTn id="9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01" dur="26">
                                          <p:stCondLst>
                                            <p:cond delay="650"/>
                                          </p:stCondLst>
                                        </p:cTn>
                                        <p:tgtEl>
                                          <p:spTgt spid="24"/>
                                        </p:tgtEl>
                                      </p:cBhvr>
                                      <p:to x="100000" y="60000"/>
                                    </p:animScale>
                                    <p:animScale>
                                      <p:cBhvr>
                                        <p:cTn id="102" dur="166" decel="50000">
                                          <p:stCondLst>
                                            <p:cond delay="676"/>
                                          </p:stCondLst>
                                        </p:cTn>
                                        <p:tgtEl>
                                          <p:spTgt spid="24"/>
                                        </p:tgtEl>
                                      </p:cBhvr>
                                      <p:to x="100000" y="100000"/>
                                    </p:animScale>
                                    <p:animScale>
                                      <p:cBhvr>
                                        <p:cTn id="103" dur="26">
                                          <p:stCondLst>
                                            <p:cond delay="1312"/>
                                          </p:stCondLst>
                                        </p:cTn>
                                        <p:tgtEl>
                                          <p:spTgt spid="24"/>
                                        </p:tgtEl>
                                      </p:cBhvr>
                                      <p:to x="100000" y="80000"/>
                                    </p:animScale>
                                    <p:animScale>
                                      <p:cBhvr>
                                        <p:cTn id="104" dur="166" decel="50000">
                                          <p:stCondLst>
                                            <p:cond delay="1338"/>
                                          </p:stCondLst>
                                        </p:cTn>
                                        <p:tgtEl>
                                          <p:spTgt spid="24"/>
                                        </p:tgtEl>
                                      </p:cBhvr>
                                      <p:to x="100000" y="100000"/>
                                    </p:animScale>
                                    <p:animScale>
                                      <p:cBhvr>
                                        <p:cTn id="105" dur="26">
                                          <p:stCondLst>
                                            <p:cond delay="1642"/>
                                          </p:stCondLst>
                                        </p:cTn>
                                        <p:tgtEl>
                                          <p:spTgt spid="24"/>
                                        </p:tgtEl>
                                      </p:cBhvr>
                                      <p:to x="100000" y="90000"/>
                                    </p:animScale>
                                    <p:animScale>
                                      <p:cBhvr>
                                        <p:cTn id="106" dur="166" decel="50000">
                                          <p:stCondLst>
                                            <p:cond delay="1668"/>
                                          </p:stCondLst>
                                        </p:cTn>
                                        <p:tgtEl>
                                          <p:spTgt spid="24"/>
                                        </p:tgtEl>
                                      </p:cBhvr>
                                      <p:to x="100000" y="100000"/>
                                    </p:animScale>
                                    <p:animScale>
                                      <p:cBhvr>
                                        <p:cTn id="107" dur="26">
                                          <p:stCondLst>
                                            <p:cond delay="1808"/>
                                          </p:stCondLst>
                                        </p:cTn>
                                        <p:tgtEl>
                                          <p:spTgt spid="24"/>
                                        </p:tgtEl>
                                      </p:cBhvr>
                                      <p:to x="100000" y="95000"/>
                                    </p:animScale>
                                    <p:animScale>
                                      <p:cBhvr>
                                        <p:cTn id="108" dur="166" decel="50000">
                                          <p:stCondLst>
                                            <p:cond delay="1834"/>
                                          </p:stCondLst>
                                        </p:cTn>
                                        <p:tgtEl>
                                          <p:spTgt spid="24"/>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wipe(down)">
                                      <p:cBhvr>
                                        <p:cTn id="111" dur="580">
                                          <p:stCondLst>
                                            <p:cond delay="0"/>
                                          </p:stCondLst>
                                        </p:cTn>
                                        <p:tgtEl>
                                          <p:spTgt spid="25"/>
                                        </p:tgtEl>
                                      </p:cBhvr>
                                    </p:animEffect>
                                    <p:anim calcmode="lin" valueType="num">
                                      <p:cBhvr>
                                        <p:cTn id="11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17" dur="26">
                                          <p:stCondLst>
                                            <p:cond delay="650"/>
                                          </p:stCondLst>
                                        </p:cTn>
                                        <p:tgtEl>
                                          <p:spTgt spid="25"/>
                                        </p:tgtEl>
                                      </p:cBhvr>
                                      <p:to x="100000" y="60000"/>
                                    </p:animScale>
                                    <p:animScale>
                                      <p:cBhvr>
                                        <p:cTn id="118" dur="166" decel="50000">
                                          <p:stCondLst>
                                            <p:cond delay="676"/>
                                          </p:stCondLst>
                                        </p:cTn>
                                        <p:tgtEl>
                                          <p:spTgt spid="25"/>
                                        </p:tgtEl>
                                      </p:cBhvr>
                                      <p:to x="100000" y="100000"/>
                                    </p:animScale>
                                    <p:animScale>
                                      <p:cBhvr>
                                        <p:cTn id="119" dur="26">
                                          <p:stCondLst>
                                            <p:cond delay="1312"/>
                                          </p:stCondLst>
                                        </p:cTn>
                                        <p:tgtEl>
                                          <p:spTgt spid="25"/>
                                        </p:tgtEl>
                                      </p:cBhvr>
                                      <p:to x="100000" y="80000"/>
                                    </p:animScale>
                                    <p:animScale>
                                      <p:cBhvr>
                                        <p:cTn id="120" dur="166" decel="50000">
                                          <p:stCondLst>
                                            <p:cond delay="1338"/>
                                          </p:stCondLst>
                                        </p:cTn>
                                        <p:tgtEl>
                                          <p:spTgt spid="25"/>
                                        </p:tgtEl>
                                      </p:cBhvr>
                                      <p:to x="100000" y="100000"/>
                                    </p:animScale>
                                    <p:animScale>
                                      <p:cBhvr>
                                        <p:cTn id="121" dur="26">
                                          <p:stCondLst>
                                            <p:cond delay="1642"/>
                                          </p:stCondLst>
                                        </p:cTn>
                                        <p:tgtEl>
                                          <p:spTgt spid="25"/>
                                        </p:tgtEl>
                                      </p:cBhvr>
                                      <p:to x="100000" y="90000"/>
                                    </p:animScale>
                                    <p:animScale>
                                      <p:cBhvr>
                                        <p:cTn id="122" dur="166" decel="50000">
                                          <p:stCondLst>
                                            <p:cond delay="1668"/>
                                          </p:stCondLst>
                                        </p:cTn>
                                        <p:tgtEl>
                                          <p:spTgt spid="25"/>
                                        </p:tgtEl>
                                      </p:cBhvr>
                                      <p:to x="100000" y="100000"/>
                                    </p:animScale>
                                    <p:animScale>
                                      <p:cBhvr>
                                        <p:cTn id="123" dur="26">
                                          <p:stCondLst>
                                            <p:cond delay="1808"/>
                                          </p:stCondLst>
                                        </p:cTn>
                                        <p:tgtEl>
                                          <p:spTgt spid="25"/>
                                        </p:tgtEl>
                                      </p:cBhvr>
                                      <p:to x="100000" y="95000"/>
                                    </p:animScale>
                                    <p:animScale>
                                      <p:cBhvr>
                                        <p:cTn id="124" dur="166" decel="50000">
                                          <p:stCondLst>
                                            <p:cond delay="1834"/>
                                          </p:stCondLst>
                                        </p:cTn>
                                        <p:tgtEl>
                                          <p:spTgt spid="25"/>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down)">
                                      <p:cBhvr>
                                        <p:cTn id="127" dur="580">
                                          <p:stCondLst>
                                            <p:cond delay="0"/>
                                          </p:stCondLst>
                                        </p:cTn>
                                        <p:tgtEl>
                                          <p:spTgt spid="27"/>
                                        </p:tgtEl>
                                      </p:cBhvr>
                                    </p:animEffect>
                                    <p:anim calcmode="lin" valueType="num">
                                      <p:cBhvr>
                                        <p:cTn id="12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3" dur="26">
                                          <p:stCondLst>
                                            <p:cond delay="650"/>
                                          </p:stCondLst>
                                        </p:cTn>
                                        <p:tgtEl>
                                          <p:spTgt spid="27"/>
                                        </p:tgtEl>
                                      </p:cBhvr>
                                      <p:to x="100000" y="60000"/>
                                    </p:animScale>
                                    <p:animScale>
                                      <p:cBhvr>
                                        <p:cTn id="134" dur="166" decel="50000">
                                          <p:stCondLst>
                                            <p:cond delay="676"/>
                                          </p:stCondLst>
                                        </p:cTn>
                                        <p:tgtEl>
                                          <p:spTgt spid="27"/>
                                        </p:tgtEl>
                                      </p:cBhvr>
                                      <p:to x="100000" y="100000"/>
                                    </p:animScale>
                                    <p:animScale>
                                      <p:cBhvr>
                                        <p:cTn id="135" dur="26">
                                          <p:stCondLst>
                                            <p:cond delay="1312"/>
                                          </p:stCondLst>
                                        </p:cTn>
                                        <p:tgtEl>
                                          <p:spTgt spid="27"/>
                                        </p:tgtEl>
                                      </p:cBhvr>
                                      <p:to x="100000" y="80000"/>
                                    </p:animScale>
                                    <p:animScale>
                                      <p:cBhvr>
                                        <p:cTn id="136" dur="166" decel="50000">
                                          <p:stCondLst>
                                            <p:cond delay="1338"/>
                                          </p:stCondLst>
                                        </p:cTn>
                                        <p:tgtEl>
                                          <p:spTgt spid="27"/>
                                        </p:tgtEl>
                                      </p:cBhvr>
                                      <p:to x="100000" y="100000"/>
                                    </p:animScale>
                                    <p:animScale>
                                      <p:cBhvr>
                                        <p:cTn id="137" dur="26">
                                          <p:stCondLst>
                                            <p:cond delay="1642"/>
                                          </p:stCondLst>
                                        </p:cTn>
                                        <p:tgtEl>
                                          <p:spTgt spid="27"/>
                                        </p:tgtEl>
                                      </p:cBhvr>
                                      <p:to x="100000" y="90000"/>
                                    </p:animScale>
                                    <p:animScale>
                                      <p:cBhvr>
                                        <p:cTn id="138" dur="166" decel="50000">
                                          <p:stCondLst>
                                            <p:cond delay="1668"/>
                                          </p:stCondLst>
                                        </p:cTn>
                                        <p:tgtEl>
                                          <p:spTgt spid="27"/>
                                        </p:tgtEl>
                                      </p:cBhvr>
                                      <p:to x="100000" y="100000"/>
                                    </p:animScale>
                                    <p:animScale>
                                      <p:cBhvr>
                                        <p:cTn id="139" dur="26">
                                          <p:stCondLst>
                                            <p:cond delay="1808"/>
                                          </p:stCondLst>
                                        </p:cTn>
                                        <p:tgtEl>
                                          <p:spTgt spid="27"/>
                                        </p:tgtEl>
                                      </p:cBhvr>
                                      <p:to x="100000" y="95000"/>
                                    </p:animScale>
                                    <p:animScale>
                                      <p:cBhvr>
                                        <p:cTn id="140" dur="166" decel="50000">
                                          <p:stCondLst>
                                            <p:cond delay="1834"/>
                                          </p:stCondLst>
                                        </p:cTn>
                                        <p:tgtEl>
                                          <p:spTgt spid="27"/>
                                        </p:tgtEl>
                                      </p:cBhvr>
                                      <p:to x="100000" y="100000"/>
                                    </p:animScale>
                                  </p:childTnLst>
                                </p:cTn>
                              </p:par>
                              <p:par>
                                <p:cTn id="141" presetID="26" presetClass="entr" presetSubtype="0" fill="hold" nodeType="with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down)">
                                      <p:cBhvr>
                                        <p:cTn id="143" dur="580">
                                          <p:stCondLst>
                                            <p:cond delay="0"/>
                                          </p:stCondLst>
                                        </p:cTn>
                                        <p:tgtEl>
                                          <p:spTgt spid="30"/>
                                        </p:tgtEl>
                                      </p:cBhvr>
                                    </p:animEffect>
                                    <p:anim calcmode="lin" valueType="num">
                                      <p:cBhvr>
                                        <p:cTn id="144"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49" dur="26">
                                          <p:stCondLst>
                                            <p:cond delay="650"/>
                                          </p:stCondLst>
                                        </p:cTn>
                                        <p:tgtEl>
                                          <p:spTgt spid="30"/>
                                        </p:tgtEl>
                                      </p:cBhvr>
                                      <p:to x="100000" y="60000"/>
                                    </p:animScale>
                                    <p:animScale>
                                      <p:cBhvr>
                                        <p:cTn id="150" dur="166" decel="50000">
                                          <p:stCondLst>
                                            <p:cond delay="676"/>
                                          </p:stCondLst>
                                        </p:cTn>
                                        <p:tgtEl>
                                          <p:spTgt spid="30"/>
                                        </p:tgtEl>
                                      </p:cBhvr>
                                      <p:to x="100000" y="100000"/>
                                    </p:animScale>
                                    <p:animScale>
                                      <p:cBhvr>
                                        <p:cTn id="151" dur="26">
                                          <p:stCondLst>
                                            <p:cond delay="1312"/>
                                          </p:stCondLst>
                                        </p:cTn>
                                        <p:tgtEl>
                                          <p:spTgt spid="30"/>
                                        </p:tgtEl>
                                      </p:cBhvr>
                                      <p:to x="100000" y="80000"/>
                                    </p:animScale>
                                    <p:animScale>
                                      <p:cBhvr>
                                        <p:cTn id="152" dur="166" decel="50000">
                                          <p:stCondLst>
                                            <p:cond delay="1338"/>
                                          </p:stCondLst>
                                        </p:cTn>
                                        <p:tgtEl>
                                          <p:spTgt spid="30"/>
                                        </p:tgtEl>
                                      </p:cBhvr>
                                      <p:to x="100000" y="100000"/>
                                    </p:animScale>
                                    <p:animScale>
                                      <p:cBhvr>
                                        <p:cTn id="153" dur="26">
                                          <p:stCondLst>
                                            <p:cond delay="1642"/>
                                          </p:stCondLst>
                                        </p:cTn>
                                        <p:tgtEl>
                                          <p:spTgt spid="30"/>
                                        </p:tgtEl>
                                      </p:cBhvr>
                                      <p:to x="100000" y="90000"/>
                                    </p:animScale>
                                    <p:animScale>
                                      <p:cBhvr>
                                        <p:cTn id="154" dur="166" decel="50000">
                                          <p:stCondLst>
                                            <p:cond delay="1668"/>
                                          </p:stCondLst>
                                        </p:cTn>
                                        <p:tgtEl>
                                          <p:spTgt spid="30"/>
                                        </p:tgtEl>
                                      </p:cBhvr>
                                      <p:to x="100000" y="100000"/>
                                    </p:animScale>
                                    <p:animScale>
                                      <p:cBhvr>
                                        <p:cTn id="155" dur="26">
                                          <p:stCondLst>
                                            <p:cond delay="1808"/>
                                          </p:stCondLst>
                                        </p:cTn>
                                        <p:tgtEl>
                                          <p:spTgt spid="30"/>
                                        </p:tgtEl>
                                      </p:cBhvr>
                                      <p:to x="100000" y="95000"/>
                                    </p:animScale>
                                    <p:animScale>
                                      <p:cBhvr>
                                        <p:cTn id="156" dur="166" decel="50000">
                                          <p:stCondLst>
                                            <p:cond delay="1834"/>
                                          </p:stCondLst>
                                        </p:cTn>
                                        <p:tgtEl>
                                          <p:spTgt spid="30"/>
                                        </p:tgtEl>
                                      </p:cBhvr>
                                      <p:to x="100000" y="100000"/>
                                    </p:animScale>
                                  </p:childTnLst>
                                </p:cTn>
                              </p:par>
                              <p:par>
                                <p:cTn id="157" presetID="26" presetClass="entr" presetSubtype="0" fill="hold" nodeType="withEffect">
                                  <p:stCondLst>
                                    <p:cond delay="0"/>
                                  </p:stCondLst>
                                  <p:childTnLst>
                                    <p:set>
                                      <p:cBhvr>
                                        <p:cTn id="158" dur="1" fill="hold">
                                          <p:stCondLst>
                                            <p:cond delay="0"/>
                                          </p:stCondLst>
                                        </p:cTn>
                                        <p:tgtEl>
                                          <p:spTgt spid="29"/>
                                        </p:tgtEl>
                                        <p:attrNameLst>
                                          <p:attrName>style.visibility</p:attrName>
                                        </p:attrNameLst>
                                      </p:cBhvr>
                                      <p:to>
                                        <p:strVal val="visible"/>
                                      </p:to>
                                    </p:set>
                                    <p:animEffect transition="in" filter="wipe(down)">
                                      <p:cBhvr>
                                        <p:cTn id="159" dur="580">
                                          <p:stCondLst>
                                            <p:cond delay="0"/>
                                          </p:stCondLst>
                                        </p:cTn>
                                        <p:tgtEl>
                                          <p:spTgt spid="29"/>
                                        </p:tgtEl>
                                      </p:cBhvr>
                                    </p:animEffect>
                                    <p:anim calcmode="lin" valueType="num">
                                      <p:cBhvr>
                                        <p:cTn id="16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65" dur="26">
                                          <p:stCondLst>
                                            <p:cond delay="650"/>
                                          </p:stCondLst>
                                        </p:cTn>
                                        <p:tgtEl>
                                          <p:spTgt spid="29"/>
                                        </p:tgtEl>
                                      </p:cBhvr>
                                      <p:to x="100000" y="60000"/>
                                    </p:animScale>
                                    <p:animScale>
                                      <p:cBhvr>
                                        <p:cTn id="166" dur="166" decel="50000">
                                          <p:stCondLst>
                                            <p:cond delay="676"/>
                                          </p:stCondLst>
                                        </p:cTn>
                                        <p:tgtEl>
                                          <p:spTgt spid="29"/>
                                        </p:tgtEl>
                                      </p:cBhvr>
                                      <p:to x="100000" y="100000"/>
                                    </p:animScale>
                                    <p:animScale>
                                      <p:cBhvr>
                                        <p:cTn id="167" dur="26">
                                          <p:stCondLst>
                                            <p:cond delay="1312"/>
                                          </p:stCondLst>
                                        </p:cTn>
                                        <p:tgtEl>
                                          <p:spTgt spid="29"/>
                                        </p:tgtEl>
                                      </p:cBhvr>
                                      <p:to x="100000" y="80000"/>
                                    </p:animScale>
                                    <p:animScale>
                                      <p:cBhvr>
                                        <p:cTn id="168" dur="166" decel="50000">
                                          <p:stCondLst>
                                            <p:cond delay="1338"/>
                                          </p:stCondLst>
                                        </p:cTn>
                                        <p:tgtEl>
                                          <p:spTgt spid="29"/>
                                        </p:tgtEl>
                                      </p:cBhvr>
                                      <p:to x="100000" y="100000"/>
                                    </p:animScale>
                                    <p:animScale>
                                      <p:cBhvr>
                                        <p:cTn id="169" dur="26">
                                          <p:stCondLst>
                                            <p:cond delay="1642"/>
                                          </p:stCondLst>
                                        </p:cTn>
                                        <p:tgtEl>
                                          <p:spTgt spid="29"/>
                                        </p:tgtEl>
                                      </p:cBhvr>
                                      <p:to x="100000" y="90000"/>
                                    </p:animScale>
                                    <p:animScale>
                                      <p:cBhvr>
                                        <p:cTn id="170" dur="166" decel="50000">
                                          <p:stCondLst>
                                            <p:cond delay="1668"/>
                                          </p:stCondLst>
                                        </p:cTn>
                                        <p:tgtEl>
                                          <p:spTgt spid="29"/>
                                        </p:tgtEl>
                                      </p:cBhvr>
                                      <p:to x="100000" y="100000"/>
                                    </p:animScale>
                                    <p:animScale>
                                      <p:cBhvr>
                                        <p:cTn id="171" dur="26">
                                          <p:stCondLst>
                                            <p:cond delay="1808"/>
                                          </p:stCondLst>
                                        </p:cTn>
                                        <p:tgtEl>
                                          <p:spTgt spid="29"/>
                                        </p:tgtEl>
                                      </p:cBhvr>
                                      <p:to x="100000" y="95000"/>
                                    </p:animScale>
                                    <p:animScale>
                                      <p:cBhvr>
                                        <p:cTn id="172" dur="166" decel="50000">
                                          <p:stCondLst>
                                            <p:cond delay="1834"/>
                                          </p:stCondLst>
                                        </p:cTn>
                                        <p:tgtEl>
                                          <p:spTgt spid="29"/>
                                        </p:tgtEl>
                                      </p:cBhvr>
                                      <p:to x="100000" y="100000"/>
                                    </p:animScale>
                                  </p:childTnLst>
                                </p:cTn>
                              </p:par>
                              <p:par>
                                <p:cTn id="173" presetID="26" presetClass="entr" presetSubtype="0" fill="hold" grpId="0" nodeType="withEffect">
                                  <p:stCondLst>
                                    <p:cond delay="0"/>
                                  </p:stCondLst>
                                  <p:childTnLst>
                                    <p:set>
                                      <p:cBhvr>
                                        <p:cTn id="174" dur="1" fill="hold">
                                          <p:stCondLst>
                                            <p:cond delay="0"/>
                                          </p:stCondLst>
                                        </p:cTn>
                                        <p:tgtEl>
                                          <p:spTgt spid="8"/>
                                        </p:tgtEl>
                                        <p:attrNameLst>
                                          <p:attrName>style.visibility</p:attrName>
                                        </p:attrNameLst>
                                      </p:cBhvr>
                                      <p:to>
                                        <p:strVal val="visible"/>
                                      </p:to>
                                    </p:set>
                                    <p:animEffect transition="in" filter="wipe(down)">
                                      <p:cBhvr>
                                        <p:cTn id="175" dur="580">
                                          <p:stCondLst>
                                            <p:cond delay="0"/>
                                          </p:stCondLst>
                                        </p:cTn>
                                        <p:tgtEl>
                                          <p:spTgt spid="8"/>
                                        </p:tgtEl>
                                      </p:cBhvr>
                                    </p:animEffect>
                                    <p:anim calcmode="lin" valueType="num">
                                      <p:cBhvr>
                                        <p:cTn id="17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1" dur="26">
                                          <p:stCondLst>
                                            <p:cond delay="650"/>
                                          </p:stCondLst>
                                        </p:cTn>
                                        <p:tgtEl>
                                          <p:spTgt spid="8"/>
                                        </p:tgtEl>
                                      </p:cBhvr>
                                      <p:to x="100000" y="60000"/>
                                    </p:animScale>
                                    <p:animScale>
                                      <p:cBhvr>
                                        <p:cTn id="182" dur="166" decel="50000">
                                          <p:stCondLst>
                                            <p:cond delay="676"/>
                                          </p:stCondLst>
                                        </p:cTn>
                                        <p:tgtEl>
                                          <p:spTgt spid="8"/>
                                        </p:tgtEl>
                                      </p:cBhvr>
                                      <p:to x="100000" y="100000"/>
                                    </p:animScale>
                                    <p:animScale>
                                      <p:cBhvr>
                                        <p:cTn id="183" dur="26">
                                          <p:stCondLst>
                                            <p:cond delay="1312"/>
                                          </p:stCondLst>
                                        </p:cTn>
                                        <p:tgtEl>
                                          <p:spTgt spid="8"/>
                                        </p:tgtEl>
                                      </p:cBhvr>
                                      <p:to x="100000" y="80000"/>
                                    </p:animScale>
                                    <p:animScale>
                                      <p:cBhvr>
                                        <p:cTn id="184" dur="166" decel="50000">
                                          <p:stCondLst>
                                            <p:cond delay="1338"/>
                                          </p:stCondLst>
                                        </p:cTn>
                                        <p:tgtEl>
                                          <p:spTgt spid="8"/>
                                        </p:tgtEl>
                                      </p:cBhvr>
                                      <p:to x="100000" y="100000"/>
                                    </p:animScale>
                                    <p:animScale>
                                      <p:cBhvr>
                                        <p:cTn id="185" dur="26">
                                          <p:stCondLst>
                                            <p:cond delay="1642"/>
                                          </p:stCondLst>
                                        </p:cTn>
                                        <p:tgtEl>
                                          <p:spTgt spid="8"/>
                                        </p:tgtEl>
                                      </p:cBhvr>
                                      <p:to x="100000" y="90000"/>
                                    </p:animScale>
                                    <p:animScale>
                                      <p:cBhvr>
                                        <p:cTn id="186" dur="166" decel="50000">
                                          <p:stCondLst>
                                            <p:cond delay="1668"/>
                                          </p:stCondLst>
                                        </p:cTn>
                                        <p:tgtEl>
                                          <p:spTgt spid="8"/>
                                        </p:tgtEl>
                                      </p:cBhvr>
                                      <p:to x="100000" y="100000"/>
                                    </p:animScale>
                                    <p:animScale>
                                      <p:cBhvr>
                                        <p:cTn id="187" dur="26">
                                          <p:stCondLst>
                                            <p:cond delay="1808"/>
                                          </p:stCondLst>
                                        </p:cTn>
                                        <p:tgtEl>
                                          <p:spTgt spid="8"/>
                                        </p:tgtEl>
                                      </p:cBhvr>
                                      <p:to x="100000" y="95000"/>
                                    </p:animScale>
                                    <p:animScale>
                                      <p:cBhvr>
                                        <p:cTn id="188" dur="166" decel="50000">
                                          <p:stCondLst>
                                            <p:cond delay="1834"/>
                                          </p:stCondLst>
                                        </p:cTn>
                                        <p:tgtEl>
                                          <p:spTgt spid="8"/>
                                        </p:tgtEl>
                                      </p:cBhvr>
                                      <p:to x="100000" y="100000"/>
                                    </p:animScale>
                                  </p:childTnLst>
                                </p:cTn>
                              </p:par>
                              <p:par>
                                <p:cTn id="189" presetID="26" presetClass="entr" presetSubtype="0" fill="hold" grpId="0" nodeType="withEffect">
                                  <p:stCondLst>
                                    <p:cond delay="0"/>
                                  </p:stCondLst>
                                  <p:childTnLst>
                                    <p:set>
                                      <p:cBhvr>
                                        <p:cTn id="190" dur="1" fill="hold">
                                          <p:stCondLst>
                                            <p:cond delay="0"/>
                                          </p:stCondLst>
                                        </p:cTn>
                                        <p:tgtEl>
                                          <p:spTgt spid="7"/>
                                        </p:tgtEl>
                                        <p:attrNameLst>
                                          <p:attrName>style.visibility</p:attrName>
                                        </p:attrNameLst>
                                      </p:cBhvr>
                                      <p:to>
                                        <p:strVal val="visible"/>
                                      </p:to>
                                    </p:set>
                                    <p:animEffect transition="in" filter="wipe(down)">
                                      <p:cBhvr>
                                        <p:cTn id="191" dur="580">
                                          <p:stCondLst>
                                            <p:cond delay="0"/>
                                          </p:stCondLst>
                                        </p:cTn>
                                        <p:tgtEl>
                                          <p:spTgt spid="7"/>
                                        </p:tgtEl>
                                      </p:cBhvr>
                                    </p:animEffect>
                                    <p:anim calcmode="lin" valueType="num">
                                      <p:cBhvr>
                                        <p:cTn id="19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9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9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9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97" dur="26">
                                          <p:stCondLst>
                                            <p:cond delay="650"/>
                                          </p:stCondLst>
                                        </p:cTn>
                                        <p:tgtEl>
                                          <p:spTgt spid="7"/>
                                        </p:tgtEl>
                                      </p:cBhvr>
                                      <p:to x="100000" y="60000"/>
                                    </p:animScale>
                                    <p:animScale>
                                      <p:cBhvr>
                                        <p:cTn id="198" dur="166" decel="50000">
                                          <p:stCondLst>
                                            <p:cond delay="676"/>
                                          </p:stCondLst>
                                        </p:cTn>
                                        <p:tgtEl>
                                          <p:spTgt spid="7"/>
                                        </p:tgtEl>
                                      </p:cBhvr>
                                      <p:to x="100000" y="100000"/>
                                    </p:animScale>
                                    <p:animScale>
                                      <p:cBhvr>
                                        <p:cTn id="199" dur="26">
                                          <p:stCondLst>
                                            <p:cond delay="1312"/>
                                          </p:stCondLst>
                                        </p:cTn>
                                        <p:tgtEl>
                                          <p:spTgt spid="7"/>
                                        </p:tgtEl>
                                      </p:cBhvr>
                                      <p:to x="100000" y="80000"/>
                                    </p:animScale>
                                    <p:animScale>
                                      <p:cBhvr>
                                        <p:cTn id="200" dur="166" decel="50000">
                                          <p:stCondLst>
                                            <p:cond delay="1338"/>
                                          </p:stCondLst>
                                        </p:cTn>
                                        <p:tgtEl>
                                          <p:spTgt spid="7"/>
                                        </p:tgtEl>
                                      </p:cBhvr>
                                      <p:to x="100000" y="100000"/>
                                    </p:animScale>
                                    <p:animScale>
                                      <p:cBhvr>
                                        <p:cTn id="201" dur="26">
                                          <p:stCondLst>
                                            <p:cond delay="1642"/>
                                          </p:stCondLst>
                                        </p:cTn>
                                        <p:tgtEl>
                                          <p:spTgt spid="7"/>
                                        </p:tgtEl>
                                      </p:cBhvr>
                                      <p:to x="100000" y="90000"/>
                                    </p:animScale>
                                    <p:animScale>
                                      <p:cBhvr>
                                        <p:cTn id="202" dur="166" decel="50000">
                                          <p:stCondLst>
                                            <p:cond delay="1668"/>
                                          </p:stCondLst>
                                        </p:cTn>
                                        <p:tgtEl>
                                          <p:spTgt spid="7"/>
                                        </p:tgtEl>
                                      </p:cBhvr>
                                      <p:to x="100000" y="100000"/>
                                    </p:animScale>
                                    <p:animScale>
                                      <p:cBhvr>
                                        <p:cTn id="203" dur="26">
                                          <p:stCondLst>
                                            <p:cond delay="1808"/>
                                          </p:stCondLst>
                                        </p:cTn>
                                        <p:tgtEl>
                                          <p:spTgt spid="7"/>
                                        </p:tgtEl>
                                      </p:cBhvr>
                                      <p:to x="100000" y="95000"/>
                                    </p:animScale>
                                    <p:animScale>
                                      <p:cBhvr>
                                        <p:cTn id="204"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8" grpId="0" animBg="1"/>
      <p:bldP spid="21" grpId="0" animBg="1"/>
      <p:bldP spid="22" grpId="0" animBg="1"/>
      <p:bldP spid="23" grpId="0" animBg="1"/>
      <p:bldP spid="24" grpId="0" animBg="1"/>
      <p:bldP spid="25" grpId="0" animBg="1"/>
      <p:bldP spid="27" grpId="0" animBg="1"/>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nagit_PPT8F2A">
            <a:extLst>
              <a:ext uri="{FF2B5EF4-FFF2-40B4-BE49-F238E27FC236}">
                <a16:creationId xmlns:a16="http://schemas.microsoft.com/office/drawing/2014/main" id="{2BD9A257-50D3-45DA-5E08-C699E08D9436}"/>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0" y="652814"/>
            <a:ext cx="8991600" cy="5747986"/>
          </a:xfrm>
          <a:prstGeom prst="rect">
            <a:avLst/>
          </a:prstGeom>
        </p:spPr>
      </p:pic>
      <p:sp>
        <p:nvSpPr>
          <p:cNvPr id="29698" name="Title 1"/>
          <p:cNvSpPr>
            <a:spLocks noGrp="1"/>
          </p:cNvSpPr>
          <p:nvPr>
            <p:ph type="title"/>
          </p:nvPr>
        </p:nvSpPr>
        <p:spPr>
          <a:xfrm>
            <a:off x="1295400" y="2590800"/>
            <a:ext cx="6553200" cy="838200"/>
          </a:xfrm>
        </p:spPr>
        <p:txBody>
          <a:bodyPr/>
          <a:lstStyle/>
          <a:p>
            <a:pPr algn="ctr"/>
            <a:r>
              <a:rPr lang="en-US" altLang="en-US" sz="4400" b="1" dirty="0">
                <a:solidFill>
                  <a:schemeClr val="accent6">
                    <a:lumMod val="75000"/>
                  </a:schemeClr>
                </a:solidFill>
                <a:latin typeface="Comic Sans MS" panose="030F0702030302020204" pitchFamily="66" charset="0"/>
              </a:rPr>
              <a:t>Artificial Intelligence</a:t>
            </a:r>
          </a:p>
        </p:txBody>
      </p:sp>
      <p:sp>
        <p:nvSpPr>
          <p:cNvPr id="30" name="Slide Number Placeholder 3">
            <a:extLst>
              <a:ext uri="{FF2B5EF4-FFF2-40B4-BE49-F238E27FC236}">
                <a16:creationId xmlns:a16="http://schemas.microsoft.com/office/drawing/2014/main" id="{5748C3CC-A69E-49C7-ABDC-2EC8375CA57E}"/>
              </a:ext>
            </a:extLst>
          </p:cNvPr>
          <p:cNvSpPr txBox="1">
            <a:spLocks/>
          </p:cNvSpPr>
          <p:nvPr/>
        </p:nvSpPr>
        <p:spPr>
          <a:xfrm>
            <a:off x="8610600" y="6553200"/>
            <a:ext cx="5334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20000"/>
              </a:spcBef>
              <a:spcAft>
                <a:spcPct val="0"/>
              </a:spcAft>
              <a:buClr>
                <a:schemeClr val="tx1"/>
              </a:buClr>
              <a:buChar char="•"/>
              <a:defRPr kumimoji="1" sz="24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SzPct val="60000"/>
              <a:buChar char="o"/>
              <a:defRPr kumimoji="1"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SzPct val="70000"/>
              <a:buFont typeface="Wingdings" panose="05000000000000000000" pitchFamily="2" charset="2"/>
              <a:buChar char="§"/>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9E6B309-BE6D-4C94-BC80-4DBDC81E7F1E}"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870327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62764D-3FE0-244C-18E8-75662DA65C84}"/>
            </a:ext>
          </a:extLst>
        </p:cNvPr>
        <p:cNvGrpSpPr/>
        <p:nvPr/>
      </p:nvGrpSpPr>
      <p:grpSpPr>
        <a:xfrm>
          <a:off x="0" y="0"/>
          <a:ext cx="0" cy="0"/>
          <a:chOff x="0" y="0"/>
          <a:chExt cx="0" cy="0"/>
        </a:xfrm>
      </p:grpSpPr>
      <p:pic>
        <p:nvPicPr>
          <p:cNvPr id="10" name="Snagit_PPTF810">
            <a:extLst>
              <a:ext uri="{FF2B5EF4-FFF2-40B4-BE49-F238E27FC236}">
                <a16:creationId xmlns:a16="http://schemas.microsoft.com/office/drawing/2014/main" id="{DC7A2396-D438-AC44-EB05-81BCC8055B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399" y="88877"/>
            <a:ext cx="6885741" cy="444523"/>
          </a:xfrm>
          <a:prstGeom prst="rect">
            <a:avLst/>
          </a:prstGeom>
        </p:spPr>
      </p:pic>
      <p:sp>
        <p:nvSpPr>
          <p:cNvPr id="30" name="Slide Number Placeholder 3">
            <a:extLst>
              <a:ext uri="{FF2B5EF4-FFF2-40B4-BE49-F238E27FC236}">
                <a16:creationId xmlns:a16="http://schemas.microsoft.com/office/drawing/2014/main" id="{29873FFF-0D22-1C0D-9D6F-9EC4E540FED3}"/>
              </a:ext>
            </a:extLst>
          </p:cNvPr>
          <p:cNvSpPr txBox="1">
            <a:spLocks/>
          </p:cNvSpPr>
          <p:nvPr/>
        </p:nvSpPr>
        <p:spPr>
          <a:xfrm>
            <a:off x="8610600" y="6553200"/>
            <a:ext cx="5334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20000"/>
              </a:spcBef>
              <a:spcAft>
                <a:spcPct val="0"/>
              </a:spcAft>
              <a:buClr>
                <a:schemeClr val="tx1"/>
              </a:buClr>
              <a:buChar char="•"/>
              <a:defRPr kumimoji="1" sz="24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SzPct val="60000"/>
              <a:buChar char="o"/>
              <a:defRPr kumimoji="1"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SzPct val="70000"/>
              <a:buFont typeface="Wingdings" panose="05000000000000000000" pitchFamily="2" charset="2"/>
              <a:buChar char="§"/>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9E6B309-BE6D-4C94-BC80-4DBDC81E7F1E}"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12" name="Snagit_PPT99B0">
            <a:extLst>
              <a:ext uri="{FF2B5EF4-FFF2-40B4-BE49-F238E27FC236}">
                <a16:creationId xmlns:a16="http://schemas.microsoft.com/office/drawing/2014/main" id="{EE3B0194-3EB1-04AC-9F03-9497C7C7B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46" y="6165060"/>
            <a:ext cx="8361224" cy="616740"/>
          </a:xfrm>
          <a:prstGeom prst="rect">
            <a:avLst/>
          </a:prstGeom>
        </p:spPr>
      </p:pic>
      <p:pic>
        <p:nvPicPr>
          <p:cNvPr id="15" name="Snagit_PPT97E5">
            <a:extLst>
              <a:ext uri="{FF2B5EF4-FFF2-40B4-BE49-F238E27FC236}">
                <a16:creationId xmlns:a16="http://schemas.microsoft.com/office/drawing/2014/main" id="{0A61D8E2-F69E-F709-0641-3530DEF5CF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387" y="596923"/>
            <a:ext cx="8361225" cy="5499077"/>
          </a:xfrm>
          <a:prstGeom prst="rect">
            <a:avLst/>
          </a:prstGeom>
        </p:spPr>
      </p:pic>
      <p:sp>
        <p:nvSpPr>
          <p:cNvPr id="13" name="Oval 12">
            <a:extLst>
              <a:ext uri="{FF2B5EF4-FFF2-40B4-BE49-F238E27FC236}">
                <a16:creationId xmlns:a16="http://schemas.microsoft.com/office/drawing/2014/main" id="{2812F580-E204-23FE-C6D9-44DC6BA9C321}"/>
              </a:ext>
            </a:extLst>
          </p:cNvPr>
          <p:cNvSpPr/>
          <p:nvPr/>
        </p:nvSpPr>
        <p:spPr bwMode="auto">
          <a:xfrm>
            <a:off x="4876800" y="1143000"/>
            <a:ext cx="1121624" cy="568504"/>
          </a:xfrm>
          <a:prstGeom prst="ellipse">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3" name="Straight Connector 2">
            <a:extLst>
              <a:ext uri="{FF2B5EF4-FFF2-40B4-BE49-F238E27FC236}">
                <a16:creationId xmlns:a16="http://schemas.microsoft.com/office/drawing/2014/main" id="{55FD1983-B9B9-84A5-0F23-F23FFC4740F8}"/>
              </a:ext>
            </a:extLst>
          </p:cNvPr>
          <p:cNvCxnSpPr/>
          <p:nvPr/>
        </p:nvCxnSpPr>
        <p:spPr bwMode="auto">
          <a:xfrm>
            <a:off x="5998424" y="6096000"/>
            <a:ext cx="402376" cy="0"/>
          </a:xfrm>
          <a:prstGeom prst="line">
            <a:avLst/>
          </a:prstGeom>
          <a:solidFill>
            <a:schemeClr val="accent1"/>
          </a:solidFill>
          <a:ln w="28575" cap="sq" cmpd="sng" algn="ctr">
            <a:solidFill>
              <a:srgbClr val="FF0000"/>
            </a:solidFill>
            <a:prstDash val="solid"/>
            <a:round/>
            <a:headEnd type="none" w="sm" len="sm"/>
            <a:tailEnd type="none" w="sm" len="sm"/>
          </a:ln>
          <a:effectLst/>
        </p:spPr>
      </p:cxnSp>
      <p:cxnSp>
        <p:nvCxnSpPr>
          <p:cNvPr id="4" name="Straight Connector 3">
            <a:extLst>
              <a:ext uri="{FF2B5EF4-FFF2-40B4-BE49-F238E27FC236}">
                <a16:creationId xmlns:a16="http://schemas.microsoft.com/office/drawing/2014/main" id="{5F399077-0A79-14D7-D952-96B8BB9DBB35}"/>
              </a:ext>
            </a:extLst>
          </p:cNvPr>
          <p:cNvCxnSpPr>
            <a:cxnSpLocks/>
          </p:cNvCxnSpPr>
          <p:nvPr/>
        </p:nvCxnSpPr>
        <p:spPr bwMode="auto">
          <a:xfrm flipV="1">
            <a:off x="685800" y="1600200"/>
            <a:ext cx="0" cy="454204"/>
          </a:xfrm>
          <a:prstGeom prst="line">
            <a:avLst/>
          </a:prstGeom>
          <a:solidFill>
            <a:schemeClr val="accent1"/>
          </a:solidFill>
          <a:ln w="28575" cap="sq" cmpd="sng" algn="ctr">
            <a:solidFill>
              <a:srgbClr val="FF0000"/>
            </a:solidFill>
            <a:prstDash val="solid"/>
            <a:round/>
            <a:headEnd type="none" w="sm" len="sm"/>
            <a:tailEnd type="none" w="sm" len="sm"/>
          </a:ln>
          <a:effectLst/>
        </p:spPr>
      </p:cxnSp>
    </p:spTree>
    <p:extLst>
      <p:ext uri="{BB962C8B-B14F-4D97-AF65-F5344CB8AC3E}">
        <p14:creationId xmlns:p14="http://schemas.microsoft.com/office/powerpoint/2010/main" val="287735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6855B6-831D-D10B-68D9-651CC231979E}"/>
              </a:ext>
            </a:extLst>
          </p:cNvPr>
          <p:cNvSpPr/>
          <p:nvPr/>
        </p:nvSpPr>
        <p:spPr bwMode="auto">
          <a:xfrm>
            <a:off x="381000" y="4191000"/>
            <a:ext cx="8472920" cy="1828800"/>
          </a:xfrm>
          <a:prstGeom prst="rect">
            <a:avLst/>
          </a:prstGeom>
          <a:solidFill>
            <a:schemeClr val="bg2">
              <a:lumMod val="20000"/>
              <a:lumOff val="80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4" name="Rectangle 3"/>
          <p:cNvSpPr>
            <a:spLocks noChangeArrowheads="1"/>
          </p:cNvSpPr>
          <p:nvPr/>
        </p:nvSpPr>
        <p:spPr bwMode="auto">
          <a:xfrm>
            <a:off x="278533" y="926167"/>
            <a:ext cx="8575387" cy="556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p>
            <a:pPr marL="228600" lvl="0" indent="-228600">
              <a:spcBef>
                <a:spcPts val="0"/>
              </a:spcBef>
              <a:spcAft>
                <a:spcPts val="1200"/>
              </a:spcAft>
              <a:buClr>
                <a:srgbClr val="000000"/>
              </a:buClr>
              <a:buFont typeface="Arial" panose="020B0604020202020204" pitchFamily="34" charset="0"/>
              <a:buChar char="•"/>
              <a:defRPr/>
            </a:pPr>
            <a:r>
              <a:rPr kumimoji="1" lang="en-US" sz="2000" dirty="0">
                <a:latin typeface="Arial"/>
                <a:sym typeface="Wingdings" panose="05000000000000000000" pitchFamily="2" charset="2"/>
              </a:rPr>
              <a:t>Current consensus: </a:t>
            </a:r>
            <a:r>
              <a:rPr kumimoji="1" lang="en-US" sz="2000" b="1" dirty="0">
                <a:solidFill>
                  <a:srgbClr val="0070C0"/>
                </a:solidFill>
                <a:latin typeface="Arial"/>
                <a:sym typeface="Wingdings" panose="05000000000000000000" pitchFamily="2" charset="2"/>
              </a:rPr>
              <a:t>AI </a:t>
            </a:r>
            <a:r>
              <a:rPr kumimoji="1" lang="en-US" sz="2000" dirty="0">
                <a:solidFill>
                  <a:srgbClr val="000000"/>
                </a:solidFill>
                <a:latin typeface="Arial"/>
                <a:sym typeface="Wingdings" panose="05000000000000000000" pitchFamily="2" charset="2"/>
              </a:rPr>
              <a:t>will not </a:t>
            </a:r>
            <a:r>
              <a:rPr kumimoji="1" lang="en-US" sz="2000" dirty="0">
                <a:solidFill>
                  <a:srgbClr val="C00000"/>
                </a:solidFill>
                <a:latin typeface="Arial"/>
                <a:sym typeface="Wingdings" panose="05000000000000000000" pitchFamily="2" charset="2"/>
              </a:rPr>
              <a:t>replace jobs, people who know AI will !!</a:t>
            </a:r>
          </a:p>
          <a:p>
            <a:pPr marL="228600" lvl="0" indent="-228600">
              <a:spcBef>
                <a:spcPts val="0"/>
              </a:spcBef>
              <a:spcAft>
                <a:spcPts val="1200"/>
              </a:spcAft>
              <a:buClr>
                <a:srgbClr val="000000"/>
              </a:buClr>
              <a:buFont typeface="Arial" panose="020B0604020202020204" pitchFamily="34" charset="0"/>
              <a:buChar char="•"/>
              <a:defRPr/>
            </a:pPr>
            <a:r>
              <a:rPr kumimoji="1" lang="en-US" sz="2000" b="1" dirty="0">
                <a:solidFill>
                  <a:srgbClr val="0070C0"/>
                </a:solidFill>
                <a:latin typeface="Arial"/>
                <a:sym typeface="Wingdings" panose="05000000000000000000" pitchFamily="2" charset="2"/>
              </a:rPr>
              <a:t>AI</a:t>
            </a:r>
            <a:r>
              <a:rPr kumimoji="1" lang="en-US" sz="2000" dirty="0">
                <a:solidFill>
                  <a:srgbClr val="000000"/>
                </a:solidFill>
                <a:latin typeface="Arial"/>
                <a:sym typeface="Wingdings" panose="05000000000000000000" pitchFamily="2" charset="2"/>
              </a:rPr>
              <a:t> is an </a:t>
            </a:r>
            <a:r>
              <a:rPr kumimoji="1" lang="en-US" sz="2000" dirty="0">
                <a:solidFill>
                  <a:srgbClr val="C00000"/>
                </a:solidFill>
                <a:latin typeface="Arial"/>
                <a:sym typeface="Wingdings" panose="05000000000000000000" pitchFamily="2" charset="2"/>
              </a:rPr>
              <a:t>old </a:t>
            </a:r>
            <a:r>
              <a:rPr kumimoji="1" lang="en-US" sz="2000" dirty="0">
                <a:solidFill>
                  <a:srgbClr val="000000"/>
                </a:solidFill>
                <a:latin typeface="Arial"/>
                <a:sym typeface="Wingdings" panose="05000000000000000000" pitchFamily="2" charset="2"/>
              </a:rPr>
              <a:t>discipline</a:t>
            </a:r>
            <a:r>
              <a:rPr kumimoji="1" lang="en-US" sz="2000" dirty="0">
                <a:solidFill>
                  <a:srgbClr val="C00000"/>
                </a:solidFill>
                <a:latin typeface="Arial"/>
                <a:sym typeface="Wingdings" panose="05000000000000000000" pitchFamily="2" charset="2"/>
              </a:rPr>
              <a:t> </a:t>
            </a:r>
            <a:r>
              <a:rPr kumimoji="1" lang="en-US" sz="2000" dirty="0">
                <a:solidFill>
                  <a:srgbClr val="000000"/>
                </a:solidFill>
                <a:latin typeface="Arial"/>
                <a:sym typeface="Wingdings" panose="05000000000000000000" pitchFamily="2" charset="2"/>
              </a:rPr>
              <a:t>– started in 1956 </a:t>
            </a:r>
            <a:r>
              <a:rPr kumimoji="1" lang="en-US" sz="1400" dirty="0">
                <a:solidFill>
                  <a:srgbClr val="006600"/>
                </a:solidFill>
                <a:latin typeface="Arial"/>
                <a:sym typeface="Wingdings" panose="05000000000000000000" pitchFamily="2" charset="2"/>
              </a:rPr>
              <a:t>(Dartmouth Prof. John McCarthy)</a:t>
            </a:r>
            <a:endParaRPr kumimoji="1" lang="en-US" sz="2000" dirty="0">
              <a:solidFill>
                <a:srgbClr val="000000"/>
              </a:solidFill>
              <a:latin typeface="Arial"/>
              <a:sym typeface="Wingdings" panose="05000000000000000000" pitchFamily="2" charset="2"/>
            </a:endParaRPr>
          </a:p>
          <a:p>
            <a:pPr marL="228600" lvl="0" indent="-228600">
              <a:spcBef>
                <a:spcPts val="0"/>
              </a:spcBef>
              <a:spcAft>
                <a:spcPts val="600"/>
              </a:spcAft>
              <a:buClr>
                <a:srgbClr val="000000"/>
              </a:buClr>
              <a:buFont typeface="Arial" panose="020B0604020202020204" pitchFamily="34" charset="0"/>
              <a:buChar char="•"/>
              <a:defRPr/>
            </a:pPr>
            <a:r>
              <a:rPr kumimoji="1" lang="en-US" sz="2000" dirty="0">
                <a:solidFill>
                  <a:srgbClr val="000000"/>
                </a:solidFill>
                <a:latin typeface="Arial"/>
                <a:sym typeface="Wingdings" panose="05000000000000000000" pitchFamily="2" charset="2"/>
              </a:rPr>
              <a:t>Defined as: </a:t>
            </a:r>
            <a:r>
              <a:rPr kumimoji="1" lang="en-US" sz="2000" i="1" dirty="0">
                <a:solidFill>
                  <a:srgbClr val="7030A0"/>
                </a:solidFill>
                <a:cs typeface="Times New Roman" panose="02020603050405020304" pitchFamily="18" charset="0"/>
              </a:rPr>
              <a:t>"the science and engineering of making intelligent machines that behave in ways that would be called intelligent if a human were so behaving "</a:t>
            </a:r>
            <a:r>
              <a:rPr kumimoji="1" lang="en-US" sz="2000" i="1" dirty="0">
                <a:solidFill>
                  <a:srgbClr val="006600"/>
                </a:solidFill>
                <a:cs typeface="Times New Roman" panose="02020603050405020304" pitchFamily="18" charset="0"/>
              </a:rPr>
              <a:t> </a:t>
            </a:r>
            <a:r>
              <a:rPr kumimoji="1" lang="en-US" sz="2000" i="1" dirty="0">
                <a:solidFill>
                  <a:srgbClr val="000000"/>
                </a:solidFill>
                <a:cs typeface="Times New Roman" panose="02020603050405020304" pitchFamily="18" charset="0"/>
                <a:sym typeface="Wingdings" panose="05000000000000000000" pitchFamily="2" charset="2"/>
              </a:rPr>
              <a:t> Learning, Reasoning and Self-Correcting.</a:t>
            </a:r>
          </a:p>
          <a:p>
            <a:pPr marL="228600" lvl="0" indent="-228600">
              <a:spcBef>
                <a:spcPts val="0"/>
              </a:spcBef>
              <a:spcAft>
                <a:spcPts val="1200"/>
              </a:spcAft>
              <a:buClr>
                <a:srgbClr val="000000"/>
              </a:buClr>
              <a:buFont typeface="Arial" panose="020B0604020202020204" pitchFamily="34" charset="0"/>
              <a:buChar char="•"/>
              <a:defRPr/>
            </a:pPr>
            <a:r>
              <a:rPr kumimoji="1" lang="en-US" sz="2000" dirty="0">
                <a:solidFill>
                  <a:srgbClr val="000000"/>
                </a:solidFill>
                <a:latin typeface="Arial"/>
                <a:sym typeface="Wingdings" panose="05000000000000000000" pitchFamily="2" charset="2"/>
              </a:rPr>
              <a:t>There are </a:t>
            </a:r>
            <a:r>
              <a:rPr kumimoji="1" lang="en-US" sz="2000" dirty="0">
                <a:solidFill>
                  <a:srgbClr val="C00000"/>
                </a:solidFill>
                <a:latin typeface="Arial"/>
                <a:sym typeface="Wingdings" panose="05000000000000000000" pitchFamily="2" charset="2"/>
              </a:rPr>
              <a:t>many branches </a:t>
            </a:r>
            <a:r>
              <a:rPr kumimoji="1" lang="en-US" sz="2000" dirty="0">
                <a:solidFill>
                  <a:srgbClr val="000000"/>
                </a:solidFill>
                <a:latin typeface="Arial"/>
                <a:sym typeface="Wingdings" panose="05000000000000000000" pitchFamily="2" charset="2"/>
              </a:rPr>
              <a:t>of </a:t>
            </a:r>
            <a:r>
              <a:rPr kumimoji="1" lang="en-US" sz="2000" dirty="0">
                <a:solidFill>
                  <a:srgbClr val="C00000"/>
                </a:solidFill>
                <a:latin typeface="Arial"/>
                <a:sym typeface="Wingdings" panose="05000000000000000000" pitchFamily="2" charset="2"/>
              </a:rPr>
              <a:t>AI</a:t>
            </a:r>
            <a:r>
              <a:rPr kumimoji="1" lang="en-US" sz="2000" dirty="0">
                <a:solidFill>
                  <a:srgbClr val="000000"/>
                </a:solidFill>
                <a:latin typeface="Arial"/>
                <a:sym typeface="Wingdings" panose="05000000000000000000" pitchFamily="2" charset="2"/>
              </a:rPr>
              <a:t>, such as:</a:t>
            </a:r>
          </a:p>
          <a:p>
            <a:pPr marL="571500" lvl="1" indent="-342900">
              <a:spcBef>
                <a:spcPts val="0"/>
              </a:spcBef>
              <a:spcAft>
                <a:spcPts val="1200"/>
              </a:spcAft>
              <a:buClr>
                <a:srgbClr val="000000"/>
              </a:buClr>
              <a:buFont typeface="Wingdings" panose="05000000000000000000" pitchFamily="2" charset="2"/>
              <a:buChar char="ü"/>
              <a:defRPr/>
            </a:pPr>
            <a:r>
              <a:rPr kumimoji="1" lang="en-US" sz="2000" b="1" dirty="0">
                <a:solidFill>
                  <a:srgbClr val="0070C0"/>
                </a:solidFill>
                <a:latin typeface="Arial"/>
                <a:sym typeface="Wingdings" panose="05000000000000000000" pitchFamily="2" charset="2"/>
              </a:rPr>
              <a:t>Logic-Based </a:t>
            </a:r>
            <a:r>
              <a:rPr kumimoji="1" lang="en-US" sz="2000" dirty="0">
                <a:solidFill>
                  <a:srgbClr val="000000"/>
                </a:solidFill>
                <a:latin typeface="Arial"/>
                <a:sym typeface="Wingdings" panose="05000000000000000000" pitchFamily="2" charset="2"/>
              </a:rPr>
              <a:t>– programs that follow rules, facts and human logic</a:t>
            </a:r>
            <a:endParaRPr kumimoji="1" lang="en-US" sz="2000" b="1" dirty="0">
              <a:solidFill>
                <a:srgbClr val="0070C0"/>
              </a:solidFill>
              <a:latin typeface="Arial"/>
              <a:sym typeface="Wingdings" panose="05000000000000000000" pitchFamily="2" charset="2"/>
            </a:endParaRPr>
          </a:p>
          <a:p>
            <a:pPr marL="571500" lvl="1" indent="-342900">
              <a:spcBef>
                <a:spcPts val="0"/>
              </a:spcBef>
              <a:spcAft>
                <a:spcPts val="1200"/>
              </a:spcAft>
              <a:buClr>
                <a:srgbClr val="000000"/>
              </a:buClr>
              <a:buFont typeface="Wingdings" panose="05000000000000000000" pitchFamily="2" charset="2"/>
              <a:buChar char="ü"/>
              <a:defRPr/>
            </a:pPr>
            <a:r>
              <a:rPr kumimoji="1" lang="en-US" sz="2000" b="1" dirty="0">
                <a:solidFill>
                  <a:srgbClr val="0070C0"/>
                </a:solidFill>
                <a:latin typeface="Arial"/>
                <a:sym typeface="Wingdings" panose="05000000000000000000" pitchFamily="2" charset="2"/>
              </a:rPr>
              <a:t>Expert Systems </a:t>
            </a:r>
            <a:r>
              <a:rPr kumimoji="1" lang="en-US" sz="2000" dirty="0">
                <a:solidFill>
                  <a:srgbClr val="000000"/>
                </a:solidFill>
                <a:latin typeface="Arial"/>
                <a:sym typeface="Wingdings" panose="05000000000000000000" pitchFamily="2" charset="2"/>
              </a:rPr>
              <a:t>– logic-based  decision rules elicited from experts</a:t>
            </a:r>
          </a:p>
          <a:p>
            <a:pPr marL="571500" lvl="1" indent="-342900">
              <a:spcBef>
                <a:spcPts val="0"/>
              </a:spcBef>
              <a:spcAft>
                <a:spcPts val="1200"/>
              </a:spcAft>
              <a:buClr>
                <a:srgbClr val="000000"/>
              </a:buClr>
              <a:buFont typeface="Wingdings" panose="05000000000000000000" pitchFamily="2" charset="2"/>
              <a:buChar char="ü"/>
              <a:defRPr/>
            </a:pPr>
            <a:r>
              <a:rPr kumimoji="1" lang="en-US" sz="2000" b="1" dirty="0">
                <a:solidFill>
                  <a:srgbClr val="0070C0"/>
                </a:solidFill>
                <a:latin typeface="Arial"/>
                <a:sym typeface="Wingdings" panose="05000000000000000000" pitchFamily="2" charset="2"/>
              </a:rPr>
              <a:t>Machine Learning (ML) </a:t>
            </a:r>
            <a:r>
              <a:rPr kumimoji="1" lang="en-US" sz="2000" dirty="0">
                <a:solidFill>
                  <a:srgbClr val="000000"/>
                </a:solidFill>
                <a:latin typeface="Arial"/>
                <a:sym typeface="Wingdings" panose="05000000000000000000" pitchFamily="2" charset="2"/>
              </a:rPr>
              <a:t>– </a:t>
            </a:r>
            <a:r>
              <a:rPr kumimoji="1" lang="en-US" sz="2000" i="1" dirty="0">
                <a:cs typeface="Times New Roman" panose="02020603050405020304" pitchFamily="18" charset="0"/>
                <a:sym typeface="Wingdings" panose="05000000000000000000" pitchFamily="2" charset="2"/>
              </a:rPr>
              <a:t>systems that learn mostly from historical data, without explicit programming </a:t>
            </a:r>
          </a:p>
          <a:p>
            <a:pPr marL="571500" lvl="1" indent="-342900">
              <a:spcBef>
                <a:spcPts val="0"/>
              </a:spcBef>
              <a:spcAft>
                <a:spcPts val="1200"/>
              </a:spcAft>
              <a:buClr>
                <a:srgbClr val="000000"/>
              </a:buClr>
              <a:buFont typeface="Wingdings" panose="05000000000000000000" pitchFamily="2" charset="2"/>
              <a:buChar char="ü"/>
              <a:defRPr/>
            </a:pPr>
            <a:r>
              <a:rPr kumimoji="1" lang="en-US" sz="2000" b="1" dirty="0">
                <a:solidFill>
                  <a:srgbClr val="0070C0"/>
                </a:solidFill>
                <a:latin typeface="Arial"/>
                <a:sym typeface="Wingdings" panose="05000000000000000000" pitchFamily="2" charset="2"/>
              </a:rPr>
              <a:t>Generative AI (GAI) </a:t>
            </a:r>
            <a:r>
              <a:rPr kumimoji="1" lang="en-US" sz="2000" dirty="0">
                <a:solidFill>
                  <a:srgbClr val="000000"/>
                </a:solidFill>
                <a:latin typeface="Arial"/>
                <a:sym typeface="Wingdings" panose="05000000000000000000" pitchFamily="2" charset="2"/>
              </a:rPr>
              <a:t>– </a:t>
            </a:r>
            <a:r>
              <a:rPr kumimoji="1" lang="en-US" sz="2000" i="1" dirty="0">
                <a:solidFill>
                  <a:srgbClr val="7030A0"/>
                </a:solidFill>
                <a:cs typeface="Times New Roman" panose="02020603050405020304" pitchFamily="18" charset="0"/>
                <a:sym typeface="Wingdings" panose="05000000000000000000" pitchFamily="2" charset="2"/>
              </a:rPr>
              <a:t>“deep learning models that can generate high-quality text, images and other content based on data they were trained on” </a:t>
            </a:r>
            <a:r>
              <a:rPr kumimoji="1" lang="en-US" sz="2000" dirty="0">
                <a:solidFill>
                  <a:srgbClr val="000000"/>
                </a:solidFill>
                <a:latin typeface="Arial"/>
                <a:sym typeface="Wingdings" panose="05000000000000000000" pitchFamily="2" charset="2"/>
              </a:rPr>
              <a:t>(IBM)  </a:t>
            </a:r>
            <a:r>
              <a:rPr kumimoji="1" lang="en-US" sz="2000" dirty="0">
                <a:solidFill>
                  <a:srgbClr val="C00000"/>
                </a:solidFill>
                <a:latin typeface="Arial"/>
                <a:sym typeface="Wingdings" panose="05000000000000000000" pitchFamily="2" charset="2"/>
              </a:rPr>
              <a:t>generate</a:t>
            </a:r>
            <a:r>
              <a:rPr kumimoji="1" lang="en-US" sz="2000" dirty="0">
                <a:solidFill>
                  <a:srgbClr val="000000"/>
                </a:solidFill>
                <a:latin typeface="Arial"/>
                <a:sym typeface="Wingdings" panose="05000000000000000000" pitchFamily="2" charset="2"/>
              </a:rPr>
              <a:t> content from user </a:t>
            </a:r>
            <a:r>
              <a:rPr kumimoji="1" lang="en-US" sz="2000" dirty="0">
                <a:solidFill>
                  <a:srgbClr val="C00000"/>
                </a:solidFill>
                <a:latin typeface="Arial"/>
                <a:sym typeface="Wingdings" panose="05000000000000000000" pitchFamily="2" charset="2"/>
              </a:rPr>
              <a:t>prompts.</a:t>
            </a:r>
            <a:endParaRPr kumimoji="1" lang="en-US" sz="2000" dirty="0">
              <a:solidFill>
                <a:srgbClr val="000000"/>
              </a:solidFill>
              <a:latin typeface="Arial"/>
              <a:sym typeface="Wingdings" panose="05000000000000000000" pitchFamily="2" charset="2"/>
            </a:endParaRPr>
          </a:p>
          <a:p>
            <a:pPr lvl="0">
              <a:spcBef>
                <a:spcPts val="0"/>
              </a:spcBef>
              <a:spcAft>
                <a:spcPts val="600"/>
              </a:spcAft>
              <a:buClr>
                <a:srgbClr val="000000"/>
              </a:buClr>
              <a:defRPr/>
            </a:pPr>
            <a:endParaRPr kumimoji="1" lang="en-US" sz="2000" dirty="0">
              <a:solidFill>
                <a:srgbClr val="000000"/>
              </a:solidFill>
              <a:latin typeface="Arial"/>
              <a:sym typeface="Wingdings" panose="05000000000000000000" pitchFamily="2" charset="2"/>
            </a:endParaRPr>
          </a:p>
          <a:p>
            <a:pPr lvl="0">
              <a:spcBef>
                <a:spcPct val="20000"/>
              </a:spcBef>
              <a:spcAft>
                <a:spcPts val="600"/>
              </a:spcAft>
              <a:buClr>
                <a:srgbClr val="000000"/>
              </a:buClr>
              <a:defRPr/>
            </a:pPr>
            <a:endParaRPr kumimoji="1" lang="en-US" sz="2000" dirty="0">
              <a:solidFill>
                <a:srgbClr val="000000"/>
              </a:solidFill>
              <a:latin typeface="Arial"/>
              <a:sym typeface="Wingdings" panose="05000000000000000000" pitchFamily="2" charset="2"/>
            </a:endParaRPr>
          </a:p>
        </p:txBody>
      </p:sp>
      <p:sp>
        <p:nvSpPr>
          <p:cNvPr id="75778" name="Slide Number Placeholder 3"/>
          <p:cNvSpPr>
            <a:spLocks noGrp="1"/>
          </p:cNvSpPr>
          <p:nvPr>
            <p:ph type="sldNum" sz="quarter" idx="10"/>
          </p:nvPr>
        </p:nvSpPr>
        <p:spPr>
          <a:xfrm>
            <a:off x="8604827" y="65532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748371-444B-416F-903B-E818E40417C7}" type="slidenum">
              <a:rPr kumimoji="0" lang="en-US" altLang="en-US" sz="1400" smtClean="0">
                <a:latin typeface="Times New Roman" panose="02020603050405020304" pitchFamily="18" charset="0"/>
              </a:rPr>
              <a:pPr>
                <a:spcBef>
                  <a:spcPct val="0"/>
                </a:spcBef>
                <a:buClrTx/>
                <a:buFontTx/>
                <a:buNone/>
              </a:pPr>
              <a:t>19</a:t>
            </a:fld>
            <a:endParaRPr kumimoji="0" lang="en-US" altLang="en-US" sz="1400" dirty="0">
              <a:latin typeface="Times New Roman" panose="02020603050405020304" pitchFamily="18" charset="0"/>
            </a:endParaRPr>
          </a:p>
        </p:txBody>
      </p:sp>
      <p:sp>
        <p:nvSpPr>
          <p:cNvPr id="75779" name="Rectangle 2"/>
          <p:cNvSpPr>
            <a:spLocks noChangeArrowheads="1"/>
          </p:cNvSpPr>
          <p:nvPr/>
        </p:nvSpPr>
        <p:spPr bwMode="auto">
          <a:xfrm>
            <a:off x="-5773" y="152400"/>
            <a:ext cx="9144000" cy="77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3600" b="1" dirty="0">
                <a:solidFill>
                  <a:srgbClr val="C00000"/>
                </a:solidFill>
                <a:latin typeface="Comic Sans MS" panose="030F0702030302020204" pitchFamily="66" charset="0"/>
              </a:rPr>
              <a:t>Artificial Intelligence (AI)</a:t>
            </a:r>
            <a:endParaRPr lang="en-US" altLang="en-US" sz="2000" dirty="0">
              <a:solidFill>
                <a:schemeClr val="accent2"/>
              </a:solidFill>
              <a:latin typeface="Comic Sans MS" panose="030F0702030302020204" pitchFamily="66" charset="0"/>
            </a:endParaRPr>
          </a:p>
        </p:txBody>
      </p:sp>
    </p:spTree>
    <p:extLst>
      <p:ext uri="{BB962C8B-B14F-4D97-AF65-F5344CB8AC3E}">
        <p14:creationId xmlns:p14="http://schemas.microsoft.com/office/powerpoint/2010/main" val="10017122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7" end="7"/>
                                            </p:txEl>
                                          </p:spTgt>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C861033-44E3-FB03-EC7D-267E2E6FD812}"/>
              </a:ext>
            </a:extLst>
          </p:cNvPr>
          <p:cNvSpPr txBox="1"/>
          <p:nvPr/>
        </p:nvSpPr>
        <p:spPr>
          <a:xfrm>
            <a:off x="762001" y="1087934"/>
            <a:ext cx="7696200" cy="5693866"/>
          </a:xfrm>
          <a:prstGeom prst="rect">
            <a:avLst/>
          </a:prstGeom>
          <a:noFill/>
        </p:spPr>
        <p:txBody>
          <a:bodyPr wrap="square" rtlCol="0">
            <a:spAutoFit/>
          </a:bodyPr>
          <a:lstStyle/>
          <a:p>
            <a:pPr>
              <a:spcAft>
                <a:spcPts val="1200"/>
              </a:spcAft>
            </a:pPr>
            <a:r>
              <a:rPr lang="en-US" sz="1400" i="1" dirty="0">
                <a:cs typeface="Times New Roman" panose="02020603050405020304" pitchFamily="18" charset="0"/>
              </a:rPr>
              <a:t>Prof. Espinosa holds a </a:t>
            </a:r>
            <a:r>
              <a:rPr lang="en-US" sz="1400" i="1" dirty="0">
                <a:solidFill>
                  <a:srgbClr val="0070C0"/>
                </a:solidFill>
                <a:cs typeface="Times New Roman" panose="02020603050405020304" pitchFamily="18" charset="0"/>
              </a:rPr>
              <a:t>Ph.D</a:t>
            </a:r>
            <a:r>
              <a:rPr lang="en-US" sz="1400" i="1" dirty="0">
                <a:cs typeface="Times New Roman" panose="02020603050405020304" pitchFamily="18" charset="0"/>
              </a:rPr>
              <a:t>. and </a:t>
            </a:r>
            <a:r>
              <a:rPr lang="en-US" sz="1400" i="1" dirty="0">
                <a:solidFill>
                  <a:srgbClr val="0070C0"/>
                </a:solidFill>
                <a:cs typeface="Times New Roman" panose="02020603050405020304" pitchFamily="18" charset="0"/>
              </a:rPr>
              <a:t>Master of Science in Information Systems </a:t>
            </a:r>
            <a:r>
              <a:rPr lang="en-US" sz="1400" i="1" dirty="0">
                <a:cs typeface="Times New Roman" panose="02020603050405020304" pitchFamily="18" charset="0"/>
              </a:rPr>
              <a:t>from the </a:t>
            </a:r>
            <a:r>
              <a:rPr lang="en-US" sz="1400" i="1" dirty="0">
                <a:solidFill>
                  <a:srgbClr val="0070C0"/>
                </a:solidFill>
                <a:cs typeface="Times New Roman" panose="02020603050405020304" pitchFamily="18" charset="0"/>
              </a:rPr>
              <a:t>Tepper School of Business</a:t>
            </a:r>
            <a:r>
              <a:rPr lang="en-US" sz="1400" i="1" dirty="0">
                <a:cs typeface="Times New Roman" panose="02020603050405020304" pitchFamily="18" charset="0"/>
              </a:rPr>
              <a:t> at </a:t>
            </a:r>
            <a:r>
              <a:rPr lang="en-US" sz="1400" i="1" dirty="0">
                <a:solidFill>
                  <a:srgbClr val="0070C0"/>
                </a:solidFill>
                <a:cs typeface="Times New Roman" panose="02020603050405020304" pitchFamily="18" charset="0"/>
              </a:rPr>
              <a:t>Carnegie Mellon University</a:t>
            </a:r>
            <a:r>
              <a:rPr lang="en-US" sz="1400" i="1" dirty="0">
                <a:cs typeface="Times New Roman" panose="02020603050405020304" pitchFamily="18" charset="0"/>
              </a:rPr>
              <a:t>, a </a:t>
            </a:r>
            <a:r>
              <a:rPr lang="en-US" sz="1400" i="1" dirty="0">
                <a:solidFill>
                  <a:srgbClr val="0070C0"/>
                </a:solidFill>
                <a:cs typeface="Times New Roman" panose="02020603050405020304" pitchFamily="18" charset="0"/>
              </a:rPr>
              <a:t>Master of Business Administration </a:t>
            </a:r>
            <a:r>
              <a:rPr lang="en-US" sz="1400" i="1" dirty="0">
                <a:cs typeface="Times New Roman" panose="02020603050405020304" pitchFamily="18" charset="0"/>
              </a:rPr>
              <a:t>from </a:t>
            </a:r>
            <a:r>
              <a:rPr lang="en-US" sz="1400" i="1" dirty="0">
                <a:solidFill>
                  <a:srgbClr val="0070C0"/>
                </a:solidFill>
                <a:cs typeface="Times New Roman" panose="02020603050405020304" pitchFamily="18" charset="0"/>
              </a:rPr>
              <a:t>Texas Tech University</a:t>
            </a:r>
            <a:r>
              <a:rPr lang="en-US" sz="1400" i="1" dirty="0">
                <a:cs typeface="Times New Roman" panose="02020603050405020304" pitchFamily="18" charset="0"/>
              </a:rPr>
              <a:t>, and a </a:t>
            </a:r>
            <a:r>
              <a:rPr lang="en-US" sz="1400" i="1" dirty="0">
                <a:solidFill>
                  <a:srgbClr val="0070C0"/>
                </a:solidFill>
                <a:cs typeface="Times New Roman" panose="02020603050405020304" pitchFamily="18" charset="0"/>
              </a:rPr>
              <a:t>Mechanical Engineering </a:t>
            </a:r>
            <a:r>
              <a:rPr lang="en-US" sz="1400" i="1" dirty="0">
                <a:cs typeface="Times New Roman" panose="02020603050405020304" pitchFamily="18" charset="0"/>
              </a:rPr>
              <a:t>degree from </a:t>
            </a:r>
            <a:r>
              <a:rPr lang="en-US" sz="1400" i="1" dirty="0">
                <a:solidFill>
                  <a:srgbClr val="0070C0"/>
                </a:solidFill>
                <a:cs typeface="Times New Roman" panose="02020603050405020304" pitchFamily="18" charset="0"/>
              </a:rPr>
              <a:t>Pontificia Universidad </a:t>
            </a:r>
            <a:r>
              <a:rPr lang="en-US" sz="1400" i="1" dirty="0" err="1">
                <a:solidFill>
                  <a:srgbClr val="0070C0"/>
                </a:solidFill>
                <a:cs typeface="Times New Roman" panose="02020603050405020304" pitchFamily="18" charset="0"/>
              </a:rPr>
              <a:t>Catolica</a:t>
            </a:r>
            <a:r>
              <a:rPr lang="en-US" sz="1400" i="1" dirty="0">
                <a:solidFill>
                  <a:srgbClr val="0070C0"/>
                </a:solidFill>
                <a:cs typeface="Times New Roman" panose="02020603050405020304" pitchFamily="18" charset="0"/>
              </a:rPr>
              <a:t> del Peru</a:t>
            </a:r>
            <a:r>
              <a:rPr lang="en-US" sz="1400" i="1" dirty="0">
                <a:cs typeface="Times New Roman" panose="02020603050405020304" pitchFamily="18" charset="0"/>
              </a:rPr>
              <a:t>. He is the architect and implementor of </a:t>
            </a:r>
            <a:r>
              <a:rPr lang="en-US" sz="1400" i="1" dirty="0">
                <a:solidFill>
                  <a:srgbClr val="0070C0"/>
                </a:solidFill>
                <a:cs typeface="Times New Roman" panose="02020603050405020304" pitchFamily="18" charset="0"/>
              </a:rPr>
              <a:t>Kogod's MS Analytics Program </a:t>
            </a:r>
            <a:r>
              <a:rPr lang="en-US" sz="1400" i="1" dirty="0">
                <a:cs typeface="Times New Roman" panose="02020603050405020304" pitchFamily="18" charset="0"/>
              </a:rPr>
              <a:t>and the undergraduate specialization in Business Analytics. He is also the curriculum architect for the IT&amp;A programs and specializations. He has over 70 published journal articles, conference proceedings, books, and book chapters. He has co-authored two research books, one on work coordination across time zones and a 2-volume book on big data and analytics for service delivery. He has also written a book titled </a:t>
            </a:r>
            <a:r>
              <a:rPr lang="en-US" sz="1400" i="1" dirty="0">
                <a:solidFill>
                  <a:srgbClr val="0070C0"/>
                </a:solidFill>
                <a:cs typeface="Times New Roman" panose="02020603050405020304" pitchFamily="18" charset="0"/>
              </a:rPr>
              <a:t>“Predictive Analytics and Machine Learning for Managers”</a:t>
            </a:r>
            <a:r>
              <a:rPr lang="en-US" sz="1400" i="1" dirty="0">
                <a:cs typeface="Times New Roman" panose="02020603050405020304" pitchFamily="18" charset="0"/>
              </a:rPr>
              <a:t> with practical applications in R. His research focuses on coordination and performance in technical projects across global boundaries, mainly distance and time zones. More recently, he has developed social network and graph analytics methods to represent team knowledge quantitatively and visually. His work has been published in leading scholarly journals, including Management Science, Organization Science, Information Systems Research, the Journal of Management Information Systems, IEEE Transactions on Software Engineering, IEEE Transactions on Engineering Management, Communications of the ACM, Human Factors, Information, Technology and People, and Software Process: Improvement and Practice. His work has also been featured in leading academic conference proceedings. He teaches predictive analytics with machine learning, social &amp; organizational network analytics, R programming, information technology foundations, business process analysis, and programming for business applications. He has received multiple service, research, and teaching awards, including </a:t>
            </a:r>
            <a:r>
              <a:rPr lang="en-US" sz="1400" b="1" i="1" dirty="0">
                <a:solidFill>
                  <a:srgbClr val="0070C0"/>
                </a:solidFill>
                <a:cs typeface="Times New Roman" panose="02020603050405020304" pitchFamily="18" charset="0"/>
              </a:rPr>
              <a:t>“</a:t>
            </a:r>
            <a:r>
              <a:rPr lang="en-US" sz="1400" b="1" i="1" u="sng" dirty="0">
                <a:solidFill>
                  <a:srgbClr val="0070C0"/>
                </a:solidFill>
                <a:cs typeface="Times New Roman" panose="02020603050405020304" pitchFamily="18" charset="0"/>
              </a:rPr>
              <a:t>American University 2025 Outstanding Teacher</a:t>
            </a:r>
            <a:r>
              <a:rPr lang="en-US" sz="1400" b="1" i="1" dirty="0">
                <a:solidFill>
                  <a:srgbClr val="0070C0"/>
                </a:solidFill>
                <a:cs typeface="Times New Roman" panose="02020603050405020304" pitchFamily="18" charset="0"/>
              </a:rPr>
              <a:t>”</a:t>
            </a:r>
            <a:r>
              <a:rPr lang="en-US" sz="1400" i="1" dirty="0">
                <a:cs typeface="Times New Roman" panose="02020603050405020304" pitchFamily="18" charset="0"/>
              </a:rPr>
              <a:t>, </a:t>
            </a:r>
            <a:r>
              <a:rPr lang="en-US" sz="1400" b="1" i="1" dirty="0">
                <a:solidFill>
                  <a:srgbClr val="0070C0"/>
                </a:solidFill>
                <a:cs typeface="Times New Roman" panose="02020603050405020304" pitchFamily="18" charset="0"/>
              </a:rPr>
              <a:t>“2022 Kogod Graduate Professor of the Year”</a:t>
            </a:r>
            <a:r>
              <a:rPr lang="en-US" sz="1400" b="1" i="1" dirty="0">
                <a:cs typeface="Times New Roman" panose="02020603050405020304" pitchFamily="18" charset="0"/>
              </a:rPr>
              <a:t>,</a:t>
            </a:r>
            <a:r>
              <a:rPr lang="en-US" sz="1400" i="1" dirty="0">
                <a:cs typeface="Times New Roman" panose="02020603050405020304" pitchFamily="18" charset="0"/>
              </a:rPr>
              <a:t> and </a:t>
            </a:r>
            <a:r>
              <a:rPr lang="en-US" sz="1400" b="1" i="1" dirty="0">
                <a:solidFill>
                  <a:srgbClr val="0070C0"/>
                </a:solidFill>
                <a:cs typeface="Times New Roman" panose="02020603050405020304" pitchFamily="18" charset="0"/>
              </a:rPr>
              <a:t>“American University 2022 Green Teacher”</a:t>
            </a:r>
            <a:r>
              <a:rPr lang="en-US" sz="1400" i="1" dirty="0">
                <a:cs typeface="Times New Roman" panose="02020603050405020304" pitchFamily="18" charset="0"/>
              </a:rPr>
              <a:t>. He has several years of work experience, first as a mechanical design engineer and later as a senior manager, VP, and CFO with international organizations directly supporting, supervising, and formulating policy for finance and global IT, data management and analysis, where he designed and developed many software applications to support geographically distributed work. </a:t>
            </a:r>
          </a:p>
        </p:txBody>
      </p:sp>
      <p:sp>
        <p:nvSpPr>
          <p:cNvPr id="75778" name="Slide Number Placeholder 3"/>
          <p:cNvSpPr>
            <a:spLocks noGrp="1"/>
          </p:cNvSpPr>
          <p:nvPr>
            <p:ph type="sldNum" sz="quarter" idx="10"/>
          </p:nvPr>
        </p:nvSpPr>
        <p:spPr>
          <a:xfrm>
            <a:off x="8604827" y="65532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748371-444B-416F-903B-E818E40417C7}" type="slidenum">
              <a:rPr kumimoji="0" lang="en-US" altLang="en-US" sz="1400" smtClean="0">
                <a:latin typeface="Times New Roman" panose="02020603050405020304" pitchFamily="18" charset="0"/>
              </a:rPr>
              <a:pPr>
                <a:spcBef>
                  <a:spcPct val="0"/>
                </a:spcBef>
                <a:buClrTx/>
                <a:buFontTx/>
                <a:buNone/>
              </a:pPr>
              <a:t>2</a:t>
            </a:fld>
            <a:endParaRPr kumimoji="0" lang="en-US" altLang="en-US" sz="1400" dirty="0">
              <a:latin typeface="Times New Roman" panose="02020603050405020304" pitchFamily="18" charset="0"/>
            </a:endParaRPr>
          </a:p>
        </p:txBody>
      </p:sp>
      <p:sp>
        <p:nvSpPr>
          <p:cNvPr id="75779" name="Rectangle 2"/>
          <p:cNvSpPr>
            <a:spLocks noChangeArrowheads="1"/>
          </p:cNvSpPr>
          <p:nvPr/>
        </p:nvSpPr>
        <p:spPr bwMode="auto">
          <a:xfrm>
            <a:off x="38101" y="177292"/>
            <a:ext cx="9144000" cy="77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1400" b="1" dirty="0">
                <a:solidFill>
                  <a:srgbClr val="0070C0"/>
                </a:solidFill>
                <a:latin typeface="Comic Sans MS" panose="030F0702030302020204" pitchFamily="66" charset="0"/>
              </a:rPr>
              <a:t>J. Alberto Espinosa, Ph.D.</a:t>
            </a:r>
            <a:br>
              <a:rPr lang="en-US" altLang="en-US" sz="1400" b="1" dirty="0">
                <a:solidFill>
                  <a:srgbClr val="0070C0"/>
                </a:solidFill>
                <a:latin typeface="Comic Sans MS" panose="030F0702030302020204" pitchFamily="66" charset="0"/>
              </a:rPr>
            </a:br>
            <a:r>
              <a:rPr lang="en-US" altLang="en-US" sz="1400" dirty="0">
                <a:solidFill>
                  <a:srgbClr val="0070C0"/>
                </a:solidFill>
                <a:latin typeface="Comic Sans MS" panose="030F0702030302020204" pitchFamily="66" charset="0"/>
              </a:rPr>
              <a:t>Professor of Information Technology &amp; Analytics</a:t>
            </a:r>
            <a:br>
              <a:rPr lang="en-US" altLang="en-US" sz="1400" dirty="0">
                <a:solidFill>
                  <a:srgbClr val="0070C0"/>
                </a:solidFill>
                <a:latin typeface="Comic Sans MS" panose="030F0702030302020204" pitchFamily="66" charset="0"/>
              </a:rPr>
            </a:br>
            <a:r>
              <a:rPr lang="en-US" altLang="en-US" sz="1400" dirty="0">
                <a:solidFill>
                  <a:srgbClr val="0070C0"/>
                </a:solidFill>
                <a:latin typeface="Comic Sans MS" panose="030F0702030302020204" pitchFamily="66" charset="0"/>
              </a:rPr>
              <a:t>Kogod School of Business, American University, Washington, D.C.</a:t>
            </a:r>
            <a:endParaRPr lang="en-US" altLang="en-US" sz="1000" dirty="0">
              <a:solidFill>
                <a:srgbClr val="0070C0"/>
              </a:solidFill>
              <a:latin typeface="Comic Sans MS" panose="030F0702030302020204" pitchFamily="66" charset="0"/>
            </a:endParaRPr>
          </a:p>
        </p:txBody>
      </p:sp>
    </p:spTree>
    <p:extLst>
      <p:ext uri="{BB962C8B-B14F-4D97-AF65-F5344CB8AC3E}">
        <p14:creationId xmlns:p14="http://schemas.microsoft.com/office/powerpoint/2010/main" val="2293645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DBFE7F-56AC-558E-B50E-BCC8874E2CF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0BAD0D-8522-87ED-9DFD-F84A823F5CB8}"/>
              </a:ext>
            </a:extLst>
          </p:cNvPr>
          <p:cNvSpPr/>
          <p:nvPr/>
        </p:nvSpPr>
        <p:spPr bwMode="auto">
          <a:xfrm>
            <a:off x="609600" y="1219200"/>
            <a:ext cx="7995226" cy="2123659"/>
          </a:xfrm>
          <a:prstGeom prst="rect">
            <a:avLst/>
          </a:prstGeom>
          <a:solidFill>
            <a:schemeClr val="bg1">
              <a:lumMod val="8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 name="TextBox 8">
            <a:extLst>
              <a:ext uri="{FF2B5EF4-FFF2-40B4-BE49-F238E27FC236}">
                <a16:creationId xmlns:a16="http://schemas.microsoft.com/office/drawing/2014/main" id="{11199D9C-E0A2-58FA-1ED4-BEF4D195D05C}"/>
              </a:ext>
            </a:extLst>
          </p:cNvPr>
          <p:cNvSpPr txBox="1"/>
          <p:nvPr/>
        </p:nvSpPr>
        <p:spPr>
          <a:xfrm>
            <a:off x="609599" y="1219201"/>
            <a:ext cx="7995227" cy="5324535"/>
          </a:xfrm>
          <a:prstGeom prst="rect">
            <a:avLst/>
          </a:prstGeom>
          <a:noFill/>
        </p:spPr>
        <p:txBody>
          <a:bodyPr wrap="square" rtlCol="0">
            <a:spAutoFit/>
          </a:bodyPr>
          <a:lstStyle/>
          <a:p>
            <a:pPr marL="171450" lvl="0" indent="-171450">
              <a:spcAft>
                <a:spcPts val="1200"/>
              </a:spcAft>
              <a:buFont typeface="Arial" panose="020B0604020202020204" pitchFamily="34" charset="0"/>
              <a:buChar char="•"/>
              <a:defRPr/>
            </a:pPr>
            <a:r>
              <a:rPr kumimoji="0" lang="en-US" sz="2000" b="1" i="0" u="none" strike="noStrike" kern="1200" cap="none" spc="0" normalizeH="0" baseline="0" noProof="0" dirty="0">
                <a:ln>
                  <a:noFill/>
                </a:ln>
                <a:solidFill>
                  <a:srgbClr val="AACAE2">
                    <a:lumMod val="50000"/>
                  </a:srgbClr>
                </a:solidFill>
                <a:effectLst/>
                <a:uLnTx/>
                <a:uFillTx/>
                <a:latin typeface="Arial"/>
                <a:ea typeface="+mn-ea"/>
                <a:cs typeface="+mn-cs"/>
              </a:rPr>
              <a:t>Large Language Models: </a:t>
            </a:r>
            <a:r>
              <a:rPr kumimoji="0" lang="en-US" sz="2000" b="0" i="0" u="none" strike="noStrike" kern="1200" cap="none" spc="0" normalizeH="0" baseline="0" noProof="0" dirty="0">
                <a:ln>
                  <a:noFill/>
                </a:ln>
                <a:solidFill>
                  <a:srgbClr val="000000"/>
                </a:solidFill>
                <a:effectLst/>
                <a:uLnTx/>
                <a:uFillTx/>
                <a:latin typeface="Arial"/>
                <a:ea typeface="+mn-ea"/>
                <a:cs typeface="+mn-cs"/>
              </a:rPr>
              <a:t>generate human-like text, images,</a:t>
            </a:r>
            <a:r>
              <a:rPr kumimoji="0" lang="en-US" sz="2000" b="0" i="0" u="none" strike="noStrike" kern="1200" cap="none" spc="0" normalizeH="0" noProof="0" dirty="0">
                <a:ln>
                  <a:noFill/>
                </a:ln>
                <a:solidFill>
                  <a:srgbClr val="000000"/>
                </a:solidFill>
                <a:effectLst/>
                <a:uLnTx/>
                <a:uFillTx/>
                <a:latin typeface="Arial"/>
                <a:ea typeface="+mn-ea"/>
                <a:cs typeface="+mn-cs"/>
              </a:rPr>
              <a:t> etc. to </a:t>
            </a:r>
            <a:r>
              <a:rPr lang="en-US" sz="2000" dirty="0">
                <a:solidFill>
                  <a:srgbClr val="000000"/>
                </a:solidFill>
                <a:latin typeface="Arial"/>
              </a:rPr>
              <a:t>take the words you prompt and use </a:t>
            </a:r>
            <a:r>
              <a:rPr lang="en-US" sz="2000" dirty="0">
                <a:solidFill>
                  <a:srgbClr val="0070C0"/>
                </a:solidFill>
                <a:latin typeface="Arial"/>
              </a:rPr>
              <a:t>supervised learning </a:t>
            </a:r>
            <a:r>
              <a:rPr lang="en-US" sz="2000" dirty="0">
                <a:solidFill>
                  <a:srgbClr val="000000"/>
                </a:solidFill>
                <a:latin typeface="Arial"/>
              </a:rPr>
              <a:t>trained to predict the next word based on patterns it sees, over and over, sequentially.</a:t>
            </a:r>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0" fontAlgn="base" latinLnBrk="0" hangingPunct="0">
              <a:lnSpc>
                <a:spcPct val="100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AACAE2">
                    <a:lumMod val="50000"/>
                  </a:srgbClr>
                </a:solidFill>
                <a:effectLst/>
                <a:uLnTx/>
                <a:uFillTx/>
                <a:latin typeface="Arial"/>
                <a:ea typeface="+mn-ea"/>
                <a:cs typeface="+mn-cs"/>
              </a:rPr>
              <a:t>Generative AI (GAI): </a:t>
            </a:r>
            <a:r>
              <a:rPr kumimoji="0" lang="en-US" sz="2000" b="0" i="0" u="none" strike="noStrike" kern="1200" cap="none" spc="0" normalizeH="0" baseline="0" noProof="0" dirty="0">
                <a:ln>
                  <a:noFill/>
                </a:ln>
                <a:solidFill>
                  <a:srgbClr val="000000"/>
                </a:solidFill>
                <a:effectLst/>
                <a:uLnTx/>
                <a:uFillTx/>
                <a:latin typeface="Arial"/>
                <a:ea typeface="+mn-ea"/>
                <a:cs typeface="+mn-cs"/>
              </a:rPr>
              <a:t>responds to prompts and generates responses as text, images, sound, video, etc.</a:t>
            </a:r>
          </a:p>
          <a:p>
            <a:pPr marL="171450" indent="-171450">
              <a:spcAft>
                <a:spcPts val="1200"/>
              </a:spcAft>
              <a:buFont typeface="Arial" panose="020B0604020202020204" pitchFamily="34" charset="0"/>
              <a:buChar char="•"/>
              <a:defRPr/>
            </a:pPr>
            <a:r>
              <a:rPr lang="en-US" sz="2000" b="1" dirty="0">
                <a:solidFill>
                  <a:srgbClr val="AACAE2">
                    <a:lumMod val="50000"/>
                  </a:srgbClr>
                </a:solidFill>
                <a:latin typeface="Arial"/>
              </a:rPr>
              <a:t>Retrieval-Augmented Generation (RAG): </a:t>
            </a:r>
            <a:r>
              <a:rPr lang="en-US" sz="2000" dirty="0">
                <a:solidFill>
                  <a:srgbClr val="000000"/>
                </a:solidFill>
                <a:latin typeface="Arial"/>
              </a:rPr>
              <a:t>takes the GAI response and </a:t>
            </a:r>
            <a:r>
              <a:rPr lang="en-US" sz="2000" dirty="0">
                <a:solidFill>
                  <a:srgbClr val="C00000"/>
                </a:solidFill>
                <a:latin typeface="Arial"/>
              </a:rPr>
              <a:t>augments</a:t>
            </a:r>
            <a:r>
              <a:rPr lang="en-US" sz="2000" dirty="0">
                <a:solidFill>
                  <a:srgbClr val="000000"/>
                </a:solidFill>
                <a:latin typeface="Arial"/>
              </a:rPr>
              <a:t> it with additional </a:t>
            </a:r>
            <a:r>
              <a:rPr lang="en-US" sz="2000" dirty="0">
                <a:solidFill>
                  <a:srgbClr val="C00000"/>
                </a:solidFill>
                <a:latin typeface="Arial"/>
              </a:rPr>
              <a:t>factual </a:t>
            </a:r>
            <a:r>
              <a:rPr lang="en-US" sz="2000" dirty="0">
                <a:solidFill>
                  <a:srgbClr val="000000"/>
                </a:solidFill>
                <a:latin typeface="Arial"/>
              </a:rPr>
              <a:t>and</a:t>
            </a:r>
            <a:r>
              <a:rPr lang="en-US" sz="2000" dirty="0">
                <a:solidFill>
                  <a:srgbClr val="C00000"/>
                </a:solidFill>
                <a:latin typeface="Arial"/>
              </a:rPr>
              <a:t> proprietary information</a:t>
            </a:r>
            <a:r>
              <a:rPr lang="en-US" sz="2000" dirty="0">
                <a:solidFill>
                  <a:srgbClr val="000000"/>
                </a:solidFill>
                <a:latin typeface="Arial"/>
              </a:rPr>
              <a:t>, improving quality and accuracy, and reducing </a:t>
            </a:r>
            <a:r>
              <a:rPr lang="en-US" sz="2000" dirty="0">
                <a:solidFill>
                  <a:srgbClr val="C00000"/>
                </a:solidFill>
                <a:latin typeface="Arial"/>
              </a:rPr>
              <a:t>hallucination</a:t>
            </a:r>
            <a:r>
              <a:rPr lang="en-US" sz="2000" dirty="0">
                <a:solidFill>
                  <a:srgbClr val="000000"/>
                </a:solidFill>
                <a:latin typeface="Arial"/>
              </a:rPr>
              <a:t>. </a:t>
            </a:r>
            <a:endParaRPr lang="en-US" sz="2000" b="1" dirty="0">
              <a:solidFill>
                <a:srgbClr val="AACAE2">
                  <a:lumMod val="50000"/>
                </a:srgbClr>
              </a:solidFill>
              <a:latin typeface="Arial"/>
            </a:endParaRPr>
          </a:p>
          <a:p>
            <a:pPr marL="171450" indent="-171450">
              <a:spcAft>
                <a:spcPts val="1200"/>
              </a:spcAft>
              <a:buFont typeface="Arial" panose="020B0604020202020204" pitchFamily="34" charset="0"/>
              <a:buChar char="•"/>
              <a:defRPr/>
            </a:pPr>
            <a:r>
              <a:rPr lang="en-US" sz="2000" b="1" dirty="0">
                <a:solidFill>
                  <a:srgbClr val="AACAE2">
                    <a:lumMod val="50000"/>
                  </a:srgbClr>
                </a:solidFill>
                <a:latin typeface="Arial"/>
              </a:rPr>
              <a:t>Agentic AI: </a:t>
            </a:r>
            <a:r>
              <a:rPr lang="en-US" sz="2000" dirty="0">
                <a:solidFill>
                  <a:srgbClr val="000000"/>
                </a:solidFill>
                <a:latin typeface="Arial"/>
              </a:rPr>
              <a:t>Programming (with code or visually) a process of running a prompt (ad-hoc or automatic) through a GAI tool, using the output to feed as input to another (or the same) GAI tool, then again multiple times to accomplish a goal (e.g., booking a vacation)</a:t>
            </a:r>
          </a:p>
          <a:p>
            <a:pPr marL="171450" marR="0" lvl="0" indent="-171450" algn="l" defTabSz="914400" rtl="0" eaLnBrk="0" fontAlgn="base" latinLnBrk="0" hangingPunct="0">
              <a:lnSpc>
                <a:spcPct val="100000"/>
              </a:lnSpc>
              <a:spcBef>
                <a:spcPct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AACAE2">
                    <a:lumMod val="50000"/>
                  </a:srgbClr>
                </a:solidFill>
                <a:effectLst/>
                <a:uLnTx/>
                <a:uFillTx/>
                <a:latin typeface="Arial"/>
                <a:ea typeface="+mn-ea"/>
                <a:cs typeface="+mn-cs"/>
              </a:rPr>
              <a:t>Multimodal Models: </a:t>
            </a:r>
            <a:r>
              <a:rPr kumimoji="0" lang="en-US" sz="2000" b="0" i="0" u="none" strike="noStrike" kern="1200" cap="none" spc="0" normalizeH="0" baseline="0" noProof="0" dirty="0">
                <a:ln>
                  <a:noFill/>
                </a:ln>
                <a:solidFill>
                  <a:srgbClr val="000000"/>
                </a:solidFill>
                <a:effectLst/>
                <a:uLnTx/>
                <a:uFillTx/>
                <a:latin typeface="Arial"/>
                <a:ea typeface="+mn-ea"/>
                <a:cs typeface="+mn-cs"/>
              </a:rPr>
              <a:t>Can process and combine data from different sources (text, image, video, audio, etc.) </a:t>
            </a:r>
          </a:p>
        </p:txBody>
      </p:sp>
      <p:sp>
        <p:nvSpPr>
          <p:cNvPr id="75778" name="Slide Number Placeholder 3">
            <a:extLst>
              <a:ext uri="{FF2B5EF4-FFF2-40B4-BE49-F238E27FC236}">
                <a16:creationId xmlns:a16="http://schemas.microsoft.com/office/drawing/2014/main" id="{B8F1BE31-82EB-E9B4-E814-D0E653FA4CE2}"/>
              </a:ext>
            </a:extLst>
          </p:cNvPr>
          <p:cNvSpPr>
            <a:spLocks noGrp="1"/>
          </p:cNvSpPr>
          <p:nvPr>
            <p:ph type="sldNum" sz="quarter" idx="10"/>
          </p:nvPr>
        </p:nvSpPr>
        <p:spPr>
          <a:xfrm>
            <a:off x="8604827" y="65532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5748371-444B-416F-903B-E818E40417C7}"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779" name="Rectangle 2">
            <a:extLst>
              <a:ext uri="{FF2B5EF4-FFF2-40B4-BE49-F238E27FC236}">
                <a16:creationId xmlns:a16="http://schemas.microsoft.com/office/drawing/2014/main" id="{C48BD841-7224-CAFE-78B9-F58D4A0940B9}"/>
              </a:ext>
            </a:extLst>
          </p:cNvPr>
          <p:cNvSpPr>
            <a:spLocks noChangeArrowheads="1"/>
          </p:cNvSpPr>
          <p:nvPr/>
        </p:nvSpPr>
        <p:spPr bwMode="auto">
          <a:xfrm>
            <a:off x="35212" y="314264"/>
            <a:ext cx="9144000" cy="77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en-US" sz="2800" b="1"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mn-cs"/>
              </a:rPr>
              <a:t>Current Trends in AI</a:t>
            </a:r>
            <a:endParaRPr kumimoji="1" lang="en-US" altLang="en-US" sz="16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endParaRPr>
          </a:p>
        </p:txBody>
      </p:sp>
    </p:spTree>
    <p:extLst>
      <p:ext uri="{BB962C8B-B14F-4D97-AF65-F5344CB8AC3E}">
        <p14:creationId xmlns:p14="http://schemas.microsoft.com/office/powerpoint/2010/main" val="23045465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500"/>
                                        <p:tgtEl>
                                          <p:spTgt spid="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fade">
                                      <p:cBhvr>
                                        <p:cTn id="10" dur="1500"/>
                                        <p:tgtEl>
                                          <p:spTgt spid="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Effect transition="in" filter="fade">
                                      <p:cBhvr>
                                        <p:cTn id="13" dur="1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C4C7B9-A79B-67F0-303B-1E58A2A2B4D3}"/>
            </a:ext>
          </a:extLst>
        </p:cNvPr>
        <p:cNvGrpSpPr/>
        <p:nvPr/>
      </p:nvGrpSpPr>
      <p:grpSpPr>
        <a:xfrm>
          <a:off x="0" y="0"/>
          <a:ext cx="0" cy="0"/>
          <a:chOff x="0" y="0"/>
          <a:chExt cx="0" cy="0"/>
        </a:xfrm>
      </p:grpSpPr>
      <p:sp>
        <p:nvSpPr>
          <p:cNvPr id="75778" name="Slide Number Placeholder 3">
            <a:extLst>
              <a:ext uri="{FF2B5EF4-FFF2-40B4-BE49-F238E27FC236}">
                <a16:creationId xmlns:a16="http://schemas.microsoft.com/office/drawing/2014/main" id="{ADC4E5B0-34E0-5E07-246B-F1D14F1FBA76}"/>
              </a:ext>
            </a:extLst>
          </p:cNvPr>
          <p:cNvSpPr>
            <a:spLocks noGrp="1"/>
          </p:cNvSpPr>
          <p:nvPr>
            <p:ph type="sldNum" sz="quarter" idx="10"/>
          </p:nvPr>
        </p:nvSpPr>
        <p:spPr>
          <a:xfrm>
            <a:off x="8610600" y="64770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5748371-444B-416F-903B-E818E40417C7}"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779" name="Rectangle 2">
            <a:extLst>
              <a:ext uri="{FF2B5EF4-FFF2-40B4-BE49-F238E27FC236}">
                <a16:creationId xmlns:a16="http://schemas.microsoft.com/office/drawing/2014/main" id="{5508652D-F177-DE17-0067-9C436C78AB5C}"/>
              </a:ext>
            </a:extLst>
          </p:cNvPr>
          <p:cNvSpPr>
            <a:spLocks noChangeArrowheads="1"/>
          </p:cNvSpPr>
          <p:nvPr/>
        </p:nvSpPr>
        <p:spPr bwMode="auto">
          <a:xfrm>
            <a:off x="332774" y="200857"/>
            <a:ext cx="8305798" cy="67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800" b="1" i="0" u="none" strike="noStrike" kern="1200" cap="none" spc="0" normalizeH="0" baseline="0" noProof="0" dirty="0">
                <a:ln>
                  <a:noFill/>
                </a:ln>
                <a:solidFill>
                  <a:srgbClr val="3366CC"/>
                </a:solidFill>
                <a:effectLst/>
                <a:uLnTx/>
                <a:uFillTx/>
                <a:latin typeface="Comic Sans MS" pitchFamily="66" charset="0"/>
                <a:ea typeface="ＭＳ Ｐゴシック" panose="020B0600070205080204" pitchFamily="34" charset="-128"/>
                <a:cs typeface="+mn-cs"/>
              </a:rPr>
              <a:t>Superagency in the Workplace</a:t>
            </a:r>
            <a:endParaRPr kumimoji="1" lang="en-US" altLang="en-US" sz="16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endParaRPr>
          </a:p>
        </p:txBody>
      </p:sp>
      <p:pic>
        <p:nvPicPr>
          <p:cNvPr id="4" name="Snagit_PPTA447">
            <a:extLst>
              <a:ext uri="{FF2B5EF4-FFF2-40B4-BE49-F238E27FC236}">
                <a16:creationId xmlns:a16="http://schemas.microsoft.com/office/drawing/2014/main" id="{1D161787-D140-FAC3-27A0-8E1F48A5C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897970"/>
            <a:ext cx="7696200" cy="5716699"/>
          </a:xfrm>
          <a:prstGeom prst="rect">
            <a:avLst/>
          </a:prstGeom>
        </p:spPr>
      </p:pic>
      <p:sp>
        <p:nvSpPr>
          <p:cNvPr id="17" name="TextBox 16">
            <a:extLst>
              <a:ext uri="{FF2B5EF4-FFF2-40B4-BE49-F238E27FC236}">
                <a16:creationId xmlns:a16="http://schemas.microsoft.com/office/drawing/2014/main" id="{FC8FA685-2574-58C1-A6C5-434F82D306B1}"/>
              </a:ext>
            </a:extLst>
          </p:cNvPr>
          <p:cNvSpPr txBox="1"/>
          <p:nvPr/>
        </p:nvSpPr>
        <p:spPr>
          <a:xfrm>
            <a:off x="3429000" y="1067113"/>
            <a:ext cx="3162300" cy="707886"/>
          </a:xfrm>
          <a:prstGeom prst="rect">
            <a:avLst/>
          </a:prstGeom>
          <a:noFill/>
        </p:spPr>
        <p:txBody>
          <a:bodyPr wrap="square" rtlCol="0">
            <a:spAutoFit/>
          </a:bodyPr>
          <a:lstStyle/>
          <a:p>
            <a:pPr marL="169863" indent="-169863">
              <a:buFont typeface="Arial" panose="020B0604020202020204" pitchFamily="34" charset="0"/>
              <a:buChar char="•"/>
            </a:pPr>
            <a:r>
              <a:rPr lang="en-US" sz="2000" dirty="0">
                <a:solidFill>
                  <a:srgbClr val="C00000"/>
                </a:solidFill>
              </a:rPr>
              <a:t>Survey of 3,613 employees and 238 C-level executives</a:t>
            </a:r>
          </a:p>
        </p:txBody>
      </p:sp>
      <p:sp>
        <p:nvSpPr>
          <p:cNvPr id="2" name="TextBox 1">
            <a:extLst>
              <a:ext uri="{FF2B5EF4-FFF2-40B4-BE49-F238E27FC236}">
                <a16:creationId xmlns:a16="http://schemas.microsoft.com/office/drawing/2014/main" id="{7A98B19D-ADC5-60C5-6024-6B43E36B66D4}"/>
              </a:ext>
            </a:extLst>
          </p:cNvPr>
          <p:cNvSpPr txBox="1"/>
          <p:nvPr/>
        </p:nvSpPr>
        <p:spPr>
          <a:xfrm>
            <a:off x="990600" y="1863912"/>
            <a:ext cx="5715000" cy="738664"/>
          </a:xfrm>
          <a:prstGeom prst="rect">
            <a:avLst/>
          </a:prstGeom>
          <a:noFill/>
        </p:spPr>
        <p:txBody>
          <a:bodyPr wrap="square" rtlCol="0">
            <a:spAutoFit/>
          </a:bodyPr>
          <a:lstStyle/>
          <a:p>
            <a:r>
              <a:rPr lang="en-US" sz="1400" dirty="0">
                <a:hlinkClick r:id="rId5"/>
              </a:rPr>
              <a:t>https://www.mckinsey.com/capabilities/mckinsey-digital/our-insights/superagency-in-the-workplace-empowering-people-to-unlock-ais-full-potential-at-work</a:t>
            </a:r>
            <a:r>
              <a:rPr lang="en-US" sz="1400" dirty="0"/>
              <a:t> </a:t>
            </a:r>
          </a:p>
        </p:txBody>
      </p:sp>
      <p:sp>
        <p:nvSpPr>
          <p:cNvPr id="3" name="TextBox 2">
            <a:extLst>
              <a:ext uri="{FF2B5EF4-FFF2-40B4-BE49-F238E27FC236}">
                <a16:creationId xmlns:a16="http://schemas.microsoft.com/office/drawing/2014/main" id="{9F2A47A1-97D4-463E-741F-706C91AB2E8A}"/>
              </a:ext>
            </a:extLst>
          </p:cNvPr>
          <p:cNvSpPr txBox="1"/>
          <p:nvPr/>
        </p:nvSpPr>
        <p:spPr>
          <a:xfrm>
            <a:off x="4781550" y="2568714"/>
            <a:ext cx="2686050" cy="707886"/>
          </a:xfrm>
          <a:prstGeom prst="rect">
            <a:avLst/>
          </a:prstGeom>
          <a:noFill/>
        </p:spPr>
        <p:txBody>
          <a:bodyPr wrap="square" rtlCol="0">
            <a:spAutoFit/>
          </a:bodyPr>
          <a:lstStyle/>
          <a:p>
            <a:r>
              <a:rPr lang="en-US" sz="2000" dirty="0">
                <a:solidFill>
                  <a:srgbClr val="C00000"/>
                </a:solidFill>
              </a:rPr>
              <a:t>i.e., human perfor</a:t>
            </a:r>
            <a:r>
              <a:rPr lang="en-US" sz="2000" dirty="0">
                <a:solidFill>
                  <a:schemeClr val="bg1"/>
                </a:solidFill>
              </a:rPr>
              <a:t>mance</a:t>
            </a:r>
            <a:r>
              <a:rPr lang="en-US" sz="2000" dirty="0">
                <a:solidFill>
                  <a:srgbClr val="C00000"/>
                </a:solidFill>
              </a:rPr>
              <a:t> augmented by AI</a:t>
            </a:r>
          </a:p>
        </p:txBody>
      </p:sp>
      <p:sp>
        <p:nvSpPr>
          <p:cNvPr id="5" name="Rectangle 4">
            <a:extLst>
              <a:ext uri="{FF2B5EF4-FFF2-40B4-BE49-F238E27FC236}">
                <a16:creationId xmlns:a16="http://schemas.microsoft.com/office/drawing/2014/main" id="{310B98D0-C079-9C42-CAAE-EA91B47F6199}"/>
              </a:ext>
            </a:extLst>
          </p:cNvPr>
          <p:cNvSpPr/>
          <p:nvPr/>
        </p:nvSpPr>
        <p:spPr bwMode="auto">
          <a:xfrm>
            <a:off x="1828800" y="5562600"/>
            <a:ext cx="3657600" cy="609600"/>
          </a:xfrm>
          <a:prstGeom prst="rect">
            <a:avLst/>
          </a:prstGeom>
          <a:solidFill>
            <a:schemeClr val="accent5">
              <a:lumMod val="20000"/>
              <a:lumOff val="80000"/>
            </a:schemeClr>
          </a:solidFill>
          <a:ln w="1905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TextBox 6">
            <a:extLst>
              <a:ext uri="{FF2B5EF4-FFF2-40B4-BE49-F238E27FC236}">
                <a16:creationId xmlns:a16="http://schemas.microsoft.com/office/drawing/2014/main" id="{EE61EA92-2417-DC1B-5525-6AD988F35A98}"/>
              </a:ext>
            </a:extLst>
          </p:cNvPr>
          <p:cNvSpPr txBox="1"/>
          <p:nvPr/>
        </p:nvSpPr>
        <p:spPr>
          <a:xfrm>
            <a:off x="1752600" y="4267200"/>
            <a:ext cx="4191000" cy="2246769"/>
          </a:xfrm>
          <a:prstGeom prst="rect">
            <a:avLst/>
          </a:prstGeom>
          <a:noFill/>
        </p:spPr>
        <p:txBody>
          <a:bodyPr wrap="square" rtlCol="0">
            <a:spAutoFit/>
          </a:bodyPr>
          <a:lstStyle/>
          <a:p>
            <a:pPr marL="169863" indent="-169863">
              <a:buFont typeface="Arial" panose="020B0604020202020204" pitchFamily="34" charset="0"/>
              <a:buChar char="•"/>
            </a:pPr>
            <a:r>
              <a:rPr lang="en-US" sz="2000" dirty="0">
                <a:solidFill>
                  <a:srgbClr val="C00000"/>
                </a:solidFill>
              </a:rPr>
              <a:t>92% of companies plan to invest in AI over the next 3 years</a:t>
            </a:r>
          </a:p>
          <a:p>
            <a:pPr marL="169863" indent="-169863">
              <a:buFont typeface="Arial" panose="020B0604020202020204" pitchFamily="34" charset="0"/>
              <a:buChar char="•"/>
            </a:pPr>
            <a:r>
              <a:rPr lang="en-US" sz="2000" dirty="0">
                <a:solidFill>
                  <a:srgbClr val="C00000"/>
                </a:solidFill>
              </a:rPr>
              <a:t>1% believe investments have reached maturity</a:t>
            </a:r>
          </a:p>
          <a:p>
            <a:pPr marL="169863" indent="-169863">
              <a:buFont typeface="Arial" panose="020B0604020202020204" pitchFamily="34" charset="0"/>
              <a:buChar char="•"/>
            </a:pPr>
            <a:r>
              <a:rPr lang="en-US" sz="2000" dirty="0">
                <a:solidFill>
                  <a:srgbClr val="C00000"/>
                </a:solidFill>
              </a:rPr>
              <a:t>Employees are more ready for AI than their leaders are or imagine</a:t>
            </a:r>
          </a:p>
          <a:p>
            <a:pPr marL="169863" indent="-169863">
              <a:buFont typeface="Arial" panose="020B0604020202020204" pitchFamily="34" charset="0"/>
              <a:buChar char="•"/>
            </a:pPr>
            <a:endParaRPr lang="en-US" sz="2000" dirty="0">
              <a:solidFill>
                <a:srgbClr val="C00000"/>
              </a:solidFill>
            </a:endParaRPr>
          </a:p>
        </p:txBody>
      </p:sp>
    </p:spTree>
    <p:extLst>
      <p:ext uri="{BB962C8B-B14F-4D97-AF65-F5344CB8AC3E}">
        <p14:creationId xmlns:p14="http://schemas.microsoft.com/office/powerpoint/2010/main" val="37839756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9" name="Rectangle 3"/>
          <p:cNvSpPr>
            <a:spLocks noGrp="1" noChangeArrowheads="1"/>
          </p:cNvSpPr>
          <p:nvPr>
            <p:ph type="title" idx="4294967295"/>
          </p:nvPr>
        </p:nvSpPr>
        <p:spPr>
          <a:xfrm>
            <a:off x="1981200" y="110047"/>
            <a:ext cx="5181600" cy="685800"/>
          </a:xfr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p>
            <a:pPr algn="ctr"/>
            <a:r>
              <a:rPr lang="en-US" altLang="en-US" b="1" dirty="0">
                <a:solidFill>
                  <a:srgbClr val="C00000"/>
                </a:solidFill>
                <a:latin typeface="Comic Sans MS" panose="030F0702030302020204" pitchFamily="66" charset="0"/>
                <a:cs typeface="Arial" panose="020B0604020202020204" pitchFamily="34" charset="0"/>
              </a:rPr>
              <a:t>Prompt Engineering</a:t>
            </a:r>
          </a:p>
        </p:txBody>
      </p:sp>
      <p:sp>
        <p:nvSpPr>
          <p:cNvPr id="31750" name="Rectangle 3"/>
          <p:cNvSpPr txBox="1">
            <a:spLocks noChangeArrowheads="1"/>
          </p:cNvSpPr>
          <p:nvPr/>
        </p:nvSpPr>
        <p:spPr bwMode="auto">
          <a:xfrm>
            <a:off x="471668" y="948248"/>
            <a:ext cx="8433786" cy="2651040"/>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marL="117475" eaLnBrk="1" hangingPunct="1">
              <a:spcAft>
                <a:spcPts val="600"/>
              </a:spcAft>
              <a:buClr>
                <a:schemeClr val="tx1"/>
              </a:buClr>
              <a:buNone/>
            </a:pPr>
            <a:r>
              <a:rPr kumimoji="1" lang="en-US" altLang="en-US" sz="2000" dirty="0">
                <a:solidFill>
                  <a:srgbClr val="002060"/>
                </a:solidFill>
              </a:rPr>
              <a:t>It is the process of </a:t>
            </a:r>
            <a:r>
              <a:rPr kumimoji="1" lang="en-US" altLang="en-US" sz="2000" dirty="0">
                <a:solidFill>
                  <a:srgbClr val="0070C0"/>
                </a:solidFill>
              </a:rPr>
              <a:t>designing, refining, and optimizing prompts </a:t>
            </a:r>
            <a:r>
              <a:rPr kumimoji="1" lang="en-US" altLang="en-US" sz="2000" dirty="0">
                <a:solidFill>
                  <a:srgbClr val="002060"/>
                </a:solidFill>
              </a:rPr>
              <a:t>when interacting with AI models like GPT (Generative Pre-trained Transformer). </a:t>
            </a:r>
            <a:r>
              <a:rPr kumimoji="1" lang="en-US" altLang="en-US" sz="2000" dirty="0">
                <a:solidFill>
                  <a:srgbClr val="0070C0"/>
                </a:solidFill>
              </a:rPr>
              <a:t>Key aspects:</a:t>
            </a:r>
          </a:p>
          <a:p>
            <a:pPr marL="287338" indent="-169863" eaLnBrk="1" hangingPunct="1">
              <a:buClr>
                <a:schemeClr val="tx1"/>
              </a:buClr>
            </a:pPr>
            <a:r>
              <a:rPr kumimoji="1" lang="en-US" altLang="en-US" sz="2000" dirty="0">
                <a:solidFill>
                  <a:srgbClr val="C00000"/>
                </a:solidFill>
              </a:rPr>
              <a:t>Clarity and Specificity</a:t>
            </a:r>
            <a:r>
              <a:rPr kumimoji="1" lang="en-US" altLang="en-US" sz="2000" dirty="0"/>
              <a:t> </a:t>
            </a:r>
            <a:r>
              <a:rPr kumimoji="1" lang="en-US" altLang="en-US" sz="2000" dirty="0">
                <a:sym typeface="Wingdings" panose="05000000000000000000" pitchFamily="2" charset="2"/>
              </a:rPr>
              <a:t> ensure the model understands what’s asked</a:t>
            </a:r>
          </a:p>
          <a:p>
            <a:pPr marL="287338" indent="-169863" eaLnBrk="1" hangingPunct="1">
              <a:buClr>
                <a:schemeClr val="tx1"/>
              </a:buClr>
            </a:pPr>
            <a:r>
              <a:rPr kumimoji="1" lang="en-US" altLang="en-US" sz="2000" dirty="0">
                <a:solidFill>
                  <a:srgbClr val="C00000"/>
                </a:solidFill>
              </a:rPr>
              <a:t>Contextualization</a:t>
            </a:r>
            <a:r>
              <a:rPr kumimoji="1" lang="en-US" altLang="en-US" sz="2000" dirty="0"/>
              <a:t> </a:t>
            </a:r>
            <a:r>
              <a:rPr kumimoji="1" lang="en-US" altLang="en-US" sz="2000" dirty="0">
                <a:sym typeface="Wingdings" panose="05000000000000000000" pitchFamily="2" charset="2"/>
              </a:rPr>
              <a:t> provide general context to get accurate response</a:t>
            </a:r>
            <a:endParaRPr kumimoji="1" lang="en-US" altLang="en-US" sz="2000" dirty="0"/>
          </a:p>
          <a:p>
            <a:pPr marL="287338" indent="-169863" eaLnBrk="1" hangingPunct="1">
              <a:buClr>
                <a:schemeClr val="tx1"/>
              </a:buClr>
            </a:pPr>
            <a:r>
              <a:rPr kumimoji="1" lang="en-US" altLang="en-US" sz="2000" dirty="0">
                <a:solidFill>
                  <a:srgbClr val="C00000"/>
                </a:solidFill>
              </a:rPr>
              <a:t>Instructions for Tasks </a:t>
            </a:r>
            <a:r>
              <a:rPr kumimoji="1" lang="en-US" altLang="en-US" sz="2000" dirty="0">
                <a:sym typeface="Wingdings" panose="05000000000000000000" pitchFamily="2" charset="2"/>
              </a:rPr>
              <a:t> state what’s expected (e.g., summary)</a:t>
            </a:r>
          </a:p>
          <a:p>
            <a:pPr marL="287338" indent="-169863" eaLnBrk="1" hangingPunct="1">
              <a:spcAft>
                <a:spcPts val="600"/>
              </a:spcAft>
              <a:buClr>
                <a:schemeClr val="tx1"/>
              </a:buClr>
            </a:pPr>
            <a:r>
              <a:rPr kumimoji="1" lang="en-US" altLang="en-US" sz="2000" dirty="0">
                <a:solidFill>
                  <a:srgbClr val="C00000"/>
                </a:solidFill>
                <a:sym typeface="Wingdings" panose="05000000000000000000" pitchFamily="2" charset="2"/>
              </a:rPr>
              <a:t>2 Methods: </a:t>
            </a:r>
            <a:r>
              <a:rPr kumimoji="1" lang="en-US" altLang="en-US" sz="2000" dirty="0">
                <a:sym typeface="Wingdings" panose="05000000000000000000" pitchFamily="2" charset="2"/>
              </a:rPr>
              <a:t>(1) long, thorough prompt: (2) short prompt + iterations</a:t>
            </a:r>
          </a:p>
        </p:txBody>
      </p:sp>
      <p:sp>
        <p:nvSpPr>
          <p:cNvPr id="7" name="Slide Number Placeholder 3"/>
          <p:cNvSpPr txBox="1">
            <a:spLocks noGrp="1"/>
          </p:cNvSpPr>
          <p:nvPr/>
        </p:nvSpPr>
        <p:spPr bwMode="auto">
          <a:xfrm>
            <a:off x="8686800" y="6553201"/>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fld id="{D40FE0F8-31FA-4325-A80F-5BF4D9DDCB8F}" type="slidenum">
              <a:rPr lang="en-US" altLang="en-US" sz="1200">
                <a:latin typeface="Arial" panose="020B0604020202020204" pitchFamily="34" charset="0"/>
              </a:rPr>
              <a:pPr algn="ctr" eaLnBrk="1" hangingPunct="1">
                <a:spcBef>
                  <a:spcPct val="0"/>
                </a:spcBef>
              </a:pPr>
              <a:t>22</a:t>
            </a:fld>
            <a:endParaRPr lang="en-US" altLang="en-US" sz="1200" dirty="0">
              <a:latin typeface="Arial" panose="020B0604020202020204" pitchFamily="34" charset="0"/>
            </a:endParaRPr>
          </a:p>
        </p:txBody>
      </p:sp>
      <p:sp>
        <p:nvSpPr>
          <p:cNvPr id="2" name="TextBox 1">
            <a:extLst>
              <a:ext uri="{FF2B5EF4-FFF2-40B4-BE49-F238E27FC236}">
                <a16:creationId xmlns:a16="http://schemas.microsoft.com/office/drawing/2014/main" id="{1F26A5A9-BAA7-6A98-3E06-87CF1DDF04E4}"/>
              </a:ext>
            </a:extLst>
          </p:cNvPr>
          <p:cNvSpPr txBox="1"/>
          <p:nvPr/>
        </p:nvSpPr>
        <p:spPr>
          <a:xfrm>
            <a:off x="457200" y="3751689"/>
            <a:ext cx="1600200" cy="2908489"/>
          </a:xfrm>
          <a:prstGeom prst="rect">
            <a:avLst/>
          </a:prstGeom>
          <a:solidFill>
            <a:schemeClr val="bg1">
              <a:lumMod val="85000"/>
            </a:schemeClr>
          </a:solidFill>
        </p:spPr>
        <p:txBody>
          <a:bodyPr wrap="square" rtlCol="0">
            <a:spAutoFit/>
          </a:bodyPr>
          <a:lstStyle/>
          <a:p>
            <a:pPr marL="117475" algn="ctr" eaLnBrk="1" hangingPunct="1">
              <a:spcAft>
                <a:spcPts val="600"/>
              </a:spcAft>
              <a:buClr>
                <a:schemeClr val="tx1"/>
              </a:buClr>
              <a:buNone/>
            </a:pPr>
            <a:r>
              <a:rPr kumimoji="1" lang="en-US" altLang="en-US" sz="1800" b="1" i="1" dirty="0">
                <a:latin typeface="Times New Roman" panose="02020603050405020304" pitchFamily="18" charset="0"/>
                <a:cs typeface="Times New Roman" panose="02020603050405020304" pitchFamily="18" charset="0"/>
                <a:sym typeface="Wingdings" panose="05000000000000000000" pitchFamily="2" charset="2"/>
              </a:rPr>
              <a:t>Prompt: </a:t>
            </a:r>
          </a:p>
          <a:p>
            <a:pPr eaLnBrk="1" hangingPunct="1">
              <a:spcAft>
                <a:spcPts val="600"/>
              </a:spcAft>
              <a:buClr>
                <a:schemeClr val="tx1"/>
              </a:buClr>
              <a:buNone/>
            </a:pPr>
            <a:r>
              <a:rPr kumimoji="1" lang="en-US" altLang="en-US" sz="1600" b="1" i="1" dirty="0">
                <a:latin typeface="Times New Roman" panose="02020603050405020304" pitchFamily="18" charset="0"/>
                <a:cs typeface="Times New Roman" panose="02020603050405020304" pitchFamily="18" charset="0"/>
                <a:sym typeface="Wingdings" panose="05000000000000000000" pitchFamily="2" charset="2"/>
              </a:rPr>
              <a:t>“</a:t>
            </a:r>
            <a:r>
              <a:rPr lang="en-US" sz="1600" i="1" dirty="0">
                <a:latin typeface="Times New Roman" panose="02020603050405020304" pitchFamily="18" charset="0"/>
                <a:cs typeface="Times New Roman" panose="02020603050405020304" pitchFamily="18" charset="0"/>
              </a:rPr>
              <a:t>I am a machine learning professor at a business school. How do I explain what prompt engineering is to an audience of young students?”</a:t>
            </a:r>
          </a:p>
        </p:txBody>
      </p:sp>
      <p:sp>
        <p:nvSpPr>
          <p:cNvPr id="3" name="TextBox 2">
            <a:extLst>
              <a:ext uri="{FF2B5EF4-FFF2-40B4-BE49-F238E27FC236}">
                <a16:creationId xmlns:a16="http://schemas.microsoft.com/office/drawing/2014/main" id="{CBEA4D08-EE66-1DD3-7E7C-132B76ECE3F0}"/>
              </a:ext>
            </a:extLst>
          </p:cNvPr>
          <p:cNvSpPr txBox="1"/>
          <p:nvPr/>
        </p:nvSpPr>
        <p:spPr>
          <a:xfrm>
            <a:off x="2209800" y="3751689"/>
            <a:ext cx="6528786" cy="2908489"/>
          </a:xfrm>
          <a:prstGeom prst="rect">
            <a:avLst/>
          </a:prstGeom>
          <a:solidFill>
            <a:schemeClr val="bg2">
              <a:lumMod val="20000"/>
              <a:lumOff val="80000"/>
            </a:schemeClr>
          </a:solidFill>
        </p:spPr>
        <p:txBody>
          <a:bodyPr wrap="square" rtlCol="0">
            <a:spAutoFit/>
          </a:bodyPr>
          <a:lstStyle/>
          <a:p>
            <a:pPr algn="ctr">
              <a:spcAft>
                <a:spcPts val="600"/>
              </a:spcAft>
            </a:pPr>
            <a:r>
              <a:rPr kumimoji="1" lang="en-US" altLang="en-US" sz="1800" b="1" i="1" dirty="0">
                <a:latin typeface="Times New Roman" panose="02020603050405020304" pitchFamily="18" charset="0"/>
                <a:cs typeface="Times New Roman" panose="02020603050405020304" pitchFamily="18" charset="0"/>
              </a:rPr>
              <a:t>ChatGPT Response: </a:t>
            </a:r>
          </a:p>
          <a:p>
            <a:r>
              <a:rPr kumimoji="1" lang="en-US" altLang="en-US" sz="1600" b="1" i="1" dirty="0">
                <a:solidFill>
                  <a:srgbClr val="0070C0"/>
                </a:solidFill>
                <a:latin typeface="Times New Roman" panose="02020603050405020304" pitchFamily="18" charset="0"/>
                <a:cs typeface="Times New Roman" panose="02020603050405020304" pitchFamily="18" charset="0"/>
              </a:rPr>
              <a:t>“</a:t>
            </a:r>
            <a:r>
              <a:rPr lang="en-US" sz="1600" i="1" dirty="0">
                <a:solidFill>
                  <a:srgbClr val="0070C0"/>
                </a:solidFill>
                <a:latin typeface="Times New Roman" panose="02020603050405020304" pitchFamily="18" charset="0"/>
                <a:cs typeface="Times New Roman" panose="02020603050405020304" pitchFamily="18" charset="0"/>
              </a:rPr>
              <a:t>To explain prompt engineering to an audience of young students, you can draw parallels between how </a:t>
            </a:r>
            <a:r>
              <a:rPr lang="en-US" sz="1600" i="1" dirty="0">
                <a:solidFill>
                  <a:srgbClr val="0070C0"/>
                </a:solidFill>
                <a:cs typeface="Times New Roman" panose="02020603050405020304" pitchFamily="18" charset="0"/>
              </a:rPr>
              <a:t>employees </a:t>
            </a:r>
            <a:r>
              <a:rPr lang="en-US" sz="1600" i="1" dirty="0">
                <a:solidFill>
                  <a:srgbClr val="0070C0"/>
                </a:solidFill>
                <a:latin typeface="Times New Roman" panose="02020603050405020304" pitchFamily="18" charset="0"/>
                <a:cs typeface="Times New Roman" panose="02020603050405020304" pitchFamily="18" charset="0"/>
              </a:rPr>
              <a:t>optimize business processes and how prompt engineers optimize AI outputs. Here’s an example: Prompt engineering is the process of crafting precise, specific instructions for an AI model to ensure it provides accurate and relevant results, much like how you would design a financial query to get the correct data from a business database. In the same way that vague or poorly structured inputs can lead to incorrect </a:t>
            </a:r>
            <a:r>
              <a:rPr lang="en-US" sz="1600" i="1" dirty="0">
                <a:solidFill>
                  <a:srgbClr val="0070C0"/>
                </a:solidFill>
                <a:cs typeface="Times New Roman" panose="02020603050405020304" pitchFamily="18" charset="0"/>
              </a:rPr>
              <a:t>human </a:t>
            </a:r>
            <a:r>
              <a:rPr lang="en-US" sz="1600" i="1" dirty="0">
                <a:solidFill>
                  <a:srgbClr val="0070C0"/>
                </a:solidFill>
                <a:latin typeface="Times New Roman" panose="02020603050405020304" pitchFamily="18" charset="0"/>
                <a:cs typeface="Times New Roman" panose="02020603050405020304" pitchFamily="18" charset="0"/>
              </a:rPr>
              <a:t>reports, unclear prompts can lead to less useful AI responses. By refining these prompts, we help the AI deliver exactly what we need, whether it’s a financial summary, analysis, or any other task.”</a:t>
            </a:r>
            <a:endParaRPr kumimoji="1" lang="en-US" altLang="en-US" sz="1600" i="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2210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500"/>
                                        <p:tgtEl>
                                          <p:spTgt spid="3">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iterate type="wd">
                                    <p:tmPct val="6000"/>
                                  </p:iterate>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45CA72-C200-59FE-EC52-68ACAA178C9D}"/>
            </a:ext>
          </a:extLst>
        </p:cNvPr>
        <p:cNvGrpSpPr/>
        <p:nvPr/>
      </p:nvGrpSpPr>
      <p:grpSpPr>
        <a:xfrm>
          <a:off x="0" y="0"/>
          <a:ext cx="0" cy="0"/>
          <a:chOff x="0" y="0"/>
          <a:chExt cx="0" cy="0"/>
        </a:xfrm>
      </p:grpSpPr>
      <p:sp>
        <p:nvSpPr>
          <p:cNvPr id="31749" name="Rectangle 3">
            <a:extLst>
              <a:ext uri="{FF2B5EF4-FFF2-40B4-BE49-F238E27FC236}">
                <a16:creationId xmlns:a16="http://schemas.microsoft.com/office/drawing/2014/main" id="{9F4621B6-17D7-9B4A-C95D-3D568C00BE88}"/>
              </a:ext>
            </a:extLst>
          </p:cNvPr>
          <p:cNvSpPr>
            <a:spLocks noGrp="1" noChangeArrowheads="1"/>
          </p:cNvSpPr>
          <p:nvPr>
            <p:ph type="title" idx="4294967295"/>
          </p:nvPr>
        </p:nvSpPr>
        <p:spPr>
          <a:xfrm>
            <a:off x="1633220" y="152802"/>
            <a:ext cx="5877560" cy="685800"/>
          </a:xfr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p>
            <a:pPr algn="ctr"/>
            <a:r>
              <a:rPr lang="en-US" altLang="en-US" b="1" dirty="0">
                <a:solidFill>
                  <a:srgbClr val="C00000"/>
                </a:solidFill>
                <a:latin typeface="Comic Sans MS" panose="030F0702030302020204" pitchFamily="66" charset="0"/>
                <a:cs typeface="Arial" panose="020B0604020202020204" pitchFamily="34" charset="0"/>
              </a:rPr>
              <a:t>Prompt Engineering Example</a:t>
            </a:r>
          </a:p>
        </p:txBody>
      </p:sp>
      <p:sp>
        <p:nvSpPr>
          <p:cNvPr id="31750" name="Rectangle 3">
            <a:extLst>
              <a:ext uri="{FF2B5EF4-FFF2-40B4-BE49-F238E27FC236}">
                <a16:creationId xmlns:a16="http://schemas.microsoft.com/office/drawing/2014/main" id="{1E2EE2FF-E9AD-15C2-0F21-194C0D3271BC}"/>
              </a:ext>
            </a:extLst>
          </p:cNvPr>
          <p:cNvSpPr txBox="1">
            <a:spLocks noChangeArrowheads="1"/>
          </p:cNvSpPr>
          <p:nvPr/>
        </p:nvSpPr>
        <p:spPr bwMode="auto">
          <a:xfrm>
            <a:off x="304800" y="704459"/>
            <a:ext cx="8534400" cy="555704"/>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marL="117475" marR="0" lvl="0" indent="0" algn="l" defTabSz="914400" rtl="0" eaLnBrk="1" fontAlgn="base" latinLnBrk="0" hangingPunct="1">
              <a:lnSpc>
                <a:spcPct val="100000"/>
              </a:lnSpc>
              <a:spcBef>
                <a:spcPct val="20000"/>
              </a:spcBef>
              <a:spcAft>
                <a:spcPts val="600"/>
              </a:spcAft>
              <a:buClr>
                <a:srgbClr val="000000"/>
              </a:buClr>
              <a:buSzTx/>
              <a:buFontTx/>
              <a:buNone/>
              <a:tabLst/>
              <a:defRPr/>
            </a:pPr>
            <a:r>
              <a:rPr kumimoji="1" lang="en-US" altLang="en-US" sz="1600" b="0" i="0" u="none" strike="noStrike" kern="1200" cap="none" spc="0" normalizeH="0" baseline="0" noProof="0" dirty="0">
                <a:ln>
                  <a:noFill/>
                </a:ln>
                <a:solidFill>
                  <a:srgbClr val="002060"/>
                </a:solidFill>
                <a:effectLst/>
                <a:uLnTx/>
                <a:uFillTx/>
                <a:latin typeface="Arial" pitchFamily="34" charset="0"/>
                <a:ea typeface="+mn-ea"/>
                <a:cs typeface="+mn-cs"/>
              </a:rPr>
              <a:t>Provided by an AI artist who </a:t>
            </a:r>
            <a:r>
              <a:rPr kumimoji="1" lang="en-US" altLang="en-US" sz="1600" dirty="0">
                <a:solidFill>
                  <a:srgbClr val="002060"/>
                </a:solidFill>
              </a:rPr>
              <a:t>creates images art in the style of known artists, describing what the image should contain along with key characteristics of the author’s style. </a:t>
            </a:r>
            <a:endParaRPr kumimoji="1" lang="en-US" altLang="en-US" sz="16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endParaRPr>
          </a:p>
        </p:txBody>
      </p:sp>
      <p:sp>
        <p:nvSpPr>
          <p:cNvPr id="7" name="Slide Number Placeholder 3">
            <a:extLst>
              <a:ext uri="{FF2B5EF4-FFF2-40B4-BE49-F238E27FC236}">
                <a16:creationId xmlns:a16="http://schemas.microsoft.com/office/drawing/2014/main" id="{2E0F68F4-1179-D99C-54C9-F9BC794A546F}"/>
              </a:ext>
            </a:extLst>
          </p:cNvPr>
          <p:cNvSpPr txBox="1">
            <a:spLocks noGrp="1"/>
          </p:cNvSpPr>
          <p:nvPr/>
        </p:nvSpPr>
        <p:spPr bwMode="auto">
          <a:xfrm>
            <a:off x="8686800" y="6553201"/>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D40FE0F8-31FA-4325-A80F-5BF4D9DDCB8F}"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55C6E190-A634-998E-615E-C7E644D0C31C}"/>
              </a:ext>
            </a:extLst>
          </p:cNvPr>
          <p:cNvSpPr txBox="1"/>
          <p:nvPr/>
        </p:nvSpPr>
        <p:spPr>
          <a:xfrm>
            <a:off x="533400" y="1847894"/>
            <a:ext cx="3574406" cy="4401205"/>
          </a:xfrm>
          <a:prstGeom prst="rect">
            <a:avLst/>
          </a:prstGeom>
          <a:solidFill>
            <a:schemeClr val="bg1">
              <a:lumMod val="85000"/>
            </a:schemeClr>
          </a:solidFill>
        </p:spPr>
        <p:txBody>
          <a:bodyPr wrap="square" rtlCol="0">
            <a:spAutoFit/>
          </a:bodyPr>
          <a:lstStyle/>
          <a:p>
            <a:pPr lvl="0" eaLnBrk="1" hangingPunct="1">
              <a:spcAft>
                <a:spcPts val="600"/>
              </a:spcAft>
              <a:buClr>
                <a:srgbClr val="000000"/>
              </a:buClr>
            </a:pPr>
            <a:r>
              <a:rPr kumimoji="1" lang="en-US" altLang="en-US" sz="2000" b="1" i="1" u="none" strike="noStrike" kern="1200" cap="none" spc="0" normalizeH="0" baseline="0" noProof="0" dirty="0">
                <a:ln>
                  <a:noFill/>
                </a:ln>
                <a:solidFill>
                  <a:srgbClr val="000000"/>
                </a:solidFill>
                <a:effectLst/>
                <a:uLnTx/>
                <a:uFillTx/>
                <a:cs typeface="Times New Roman" panose="02020603050405020304" pitchFamily="18" charset="0"/>
                <a:sym typeface="Wingdings" panose="05000000000000000000" pitchFamily="2" charset="2"/>
              </a:rPr>
              <a:t>“</a:t>
            </a:r>
            <a:r>
              <a:rPr lang="en-US" sz="2000" i="1" dirty="0">
                <a:solidFill>
                  <a:srgbClr val="000000"/>
                </a:solidFill>
                <a:cs typeface="Times New Roman" panose="02020603050405020304" pitchFamily="18" charset="0"/>
              </a:rPr>
              <a:t>In the muddy field, a man and a woman wearing traditional clothing stand near a wheelbarrow filled with hay. The man wears a brown jacket, while the woman is dressed in a mauve dress and a matching headscarf, seemingly in prayer. A picturesque backdrop features a landscape with a church, open fields, and a sky displaying hues of blue, orange, and purple, indicating either dawn or dusk. The pitchfork's tines are thicker.</a:t>
            </a:r>
            <a:r>
              <a:rPr kumimoji="0" lang="en-US" sz="2000" b="0" i="1" u="none" strike="noStrike" kern="1200" cap="none" spc="0" normalizeH="0" baseline="0" noProof="0" dirty="0">
                <a:ln>
                  <a:noFill/>
                </a:ln>
                <a:solidFill>
                  <a:srgbClr val="000000"/>
                </a:solidFill>
                <a:effectLst/>
                <a:uLnTx/>
                <a:uFillTx/>
                <a:cs typeface="Times New Roman" panose="02020603050405020304" pitchFamily="18" charset="0"/>
              </a:rPr>
              <a:t>”</a:t>
            </a:r>
          </a:p>
        </p:txBody>
      </p:sp>
      <p:sp>
        <p:nvSpPr>
          <p:cNvPr id="3" name="TextBox 2">
            <a:extLst>
              <a:ext uri="{FF2B5EF4-FFF2-40B4-BE49-F238E27FC236}">
                <a16:creationId xmlns:a16="http://schemas.microsoft.com/office/drawing/2014/main" id="{8FBD5D76-1FB0-5123-3AFE-CBC2A713D11C}"/>
              </a:ext>
            </a:extLst>
          </p:cNvPr>
          <p:cNvSpPr txBox="1"/>
          <p:nvPr/>
        </p:nvSpPr>
        <p:spPr>
          <a:xfrm>
            <a:off x="4267200" y="1395626"/>
            <a:ext cx="4717406" cy="369332"/>
          </a:xfrm>
          <a:prstGeom prst="rect">
            <a:avLst/>
          </a:prstGeom>
          <a:solidFill>
            <a:schemeClr val="bg2">
              <a:lumMod val="20000"/>
              <a:lumOff val="80000"/>
            </a:schemeClr>
          </a:solidFill>
        </p:spPr>
        <p:txBody>
          <a:bodyPr wrap="square" rtlCol="0">
            <a:spAutoFit/>
          </a:bodyPr>
          <a:lstStyle/>
          <a:p>
            <a:pPr marL="0" marR="0" lvl="0" indent="0" algn="ctr" defTabSz="914400" rtl="0" eaLnBrk="0" fontAlgn="base" latinLnBrk="0" hangingPunct="0">
              <a:lnSpc>
                <a:spcPct val="100000"/>
              </a:lnSpc>
              <a:spcBef>
                <a:spcPct val="0"/>
              </a:spcBef>
              <a:spcAft>
                <a:spcPts val="600"/>
              </a:spcAft>
              <a:buClrTx/>
              <a:buSzTx/>
              <a:buFontTx/>
              <a:buNone/>
              <a:tabLst/>
              <a:defRPr/>
            </a:pPr>
            <a:r>
              <a:rPr kumimoji="1" lang="en-US" alt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Generated with </a:t>
            </a:r>
            <a:r>
              <a:rPr kumimoji="1" lang="en-US" altLang="en-US" sz="1800" b="1" i="1" dirty="0" err="1">
                <a:solidFill>
                  <a:srgbClr val="C00000"/>
                </a:solidFill>
                <a:cs typeface="Times New Roman" panose="02020603050405020304" pitchFamily="18" charset="0"/>
                <a:hlinkClick r:id="rId4"/>
              </a:rPr>
              <a:t>i</a:t>
            </a:r>
            <a:r>
              <a:rPr kumimoji="1" lang="en-US" altLang="en-US" sz="1800" b="1" i="1" u="none" strike="noStrike" kern="1200" cap="none" spc="0" normalizeH="0" baseline="0" noProof="0" dirty="0">
                <a:ln>
                  <a:noFill/>
                </a:ln>
                <a:solidFill>
                  <a:srgbClr val="C00000"/>
                </a:solidFill>
                <a:effectLst/>
                <a:uLnTx/>
                <a:uFillTx/>
                <a:cs typeface="Times New Roman" panose="02020603050405020304" pitchFamily="18" charset="0"/>
                <a:hlinkClick r:id="rId4"/>
              </a:rPr>
              <a:t>deogram.ai</a:t>
            </a:r>
            <a:r>
              <a:rPr kumimoji="1" lang="en-US" alt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1" lang="en-US" altLang="en-US" sz="1800" b="1" i="1" u="none" strike="noStrike" kern="1200" cap="none" spc="0" normalizeH="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by </a:t>
            </a:r>
            <a:r>
              <a:rPr kumimoji="1" lang="en-US" altLang="en-US" sz="1800" b="1" i="1" u="none" strike="noStrike" kern="1200" cap="none" spc="0" normalizeH="0" noProof="0" dirty="0">
                <a:ln>
                  <a:noFill/>
                </a:ln>
                <a:solidFill>
                  <a:srgbClr val="000000"/>
                </a:solidFill>
                <a:effectLst/>
                <a:uLnTx/>
                <a:uFillTx/>
                <a:latin typeface="Times New Roman" panose="02020603050405020304" pitchFamily="18" charset="0"/>
                <a:ea typeface="+mn-ea"/>
                <a:cs typeface="Times New Roman" panose="02020603050405020304" pitchFamily="18" charset="0"/>
                <a:hlinkClick r:id="rId5"/>
              </a:rPr>
              <a:t>Arnold Millet</a:t>
            </a:r>
            <a:endParaRPr kumimoji="1" lang="en-US" alt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descr="A person and person standing in a field&#10;&#10;AI-generated content may be incorrect.">
            <a:extLst>
              <a:ext uri="{FF2B5EF4-FFF2-40B4-BE49-F238E27FC236}">
                <a16:creationId xmlns:a16="http://schemas.microsoft.com/office/drawing/2014/main" id="{4310C8C4-16E2-306C-5EBE-C1080E5AA7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7200" y="1842169"/>
            <a:ext cx="4717406" cy="4711031"/>
          </a:xfrm>
          <a:prstGeom prst="rect">
            <a:avLst/>
          </a:prstGeom>
        </p:spPr>
      </p:pic>
      <p:sp>
        <p:nvSpPr>
          <p:cNvPr id="6" name="TextBox 5">
            <a:extLst>
              <a:ext uri="{FF2B5EF4-FFF2-40B4-BE49-F238E27FC236}">
                <a16:creationId xmlns:a16="http://schemas.microsoft.com/office/drawing/2014/main" id="{F0A06859-7F9C-46F1-B7B5-8E4A3C9F00EC}"/>
              </a:ext>
            </a:extLst>
          </p:cNvPr>
          <p:cNvSpPr txBox="1"/>
          <p:nvPr/>
        </p:nvSpPr>
        <p:spPr>
          <a:xfrm>
            <a:off x="533400" y="1389885"/>
            <a:ext cx="3574406" cy="369332"/>
          </a:xfrm>
          <a:prstGeom prst="rect">
            <a:avLst/>
          </a:prstGeom>
          <a:solidFill>
            <a:schemeClr val="bg1">
              <a:lumMod val="85000"/>
            </a:schemeClr>
          </a:solidFill>
        </p:spPr>
        <p:txBody>
          <a:bodyPr wrap="square" rtlCol="0">
            <a:spAutoFit/>
          </a:bodyPr>
          <a:lstStyle/>
          <a:p>
            <a:pPr marL="117475" marR="0" lvl="0" indent="0" algn="ctr" defTabSz="914400" rtl="0" eaLnBrk="1" fontAlgn="base" latinLnBrk="0" hangingPunct="1">
              <a:lnSpc>
                <a:spcPct val="100000"/>
              </a:lnSpc>
              <a:spcBef>
                <a:spcPct val="0"/>
              </a:spcBef>
              <a:spcAft>
                <a:spcPts val="600"/>
              </a:spcAft>
              <a:buClr>
                <a:srgbClr val="000000"/>
              </a:buClr>
              <a:buSzTx/>
              <a:buFontTx/>
              <a:buNone/>
              <a:tabLst/>
              <a:defRPr/>
            </a:pPr>
            <a:r>
              <a:rPr kumimoji="1" lang="en-US" alt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Prompt</a:t>
            </a:r>
            <a:r>
              <a:rPr kumimoji="1" lang="en-US" altLang="en-US" sz="180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 (short version)</a:t>
            </a:r>
            <a:r>
              <a:rPr kumimoji="1" lang="en-US" alt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 </a:t>
            </a:r>
          </a:p>
        </p:txBody>
      </p:sp>
    </p:spTree>
    <p:extLst>
      <p:ext uri="{BB962C8B-B14F-4D97-AF65-F5344CB8AC3E}">
        <p14:creationId xmlns:p14="http://schemas.microsoft.com/office/powerpoint/2010/main" val="2862359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590951-8B30-99D7-6410-52540BB7B36F}"/>
            </a:ext>
          </a:extLst>
        </p:cNvPr>
        <p:cNvGrpSpPr/>
        <p:nvPr/>
      </p:nvGrpSpPr>
      <p:grpSpPr>
        <a:xfrm>
          <a:off x="0" y="0"/>
          <a:ext cx="0" cy="0"/>
          <a:chOff x="0" y="0"/>
          <a:chExt cx="0" cy="0"/>
        </a:xfrm>
      </p:grpSpPr>
      <p:sp>
        <p:nvSpPr>
          <p:cNvPr id="31749" name="Rectangle 3">
            <a:extLst>
              <a:ext uri="{FF2B5EF4-FFF2-40B4-BE49-F238E27FC236}">
                <a16:creationId xmlns:a16="http://schemas.microsoft.com/office/drawing/2014/main" id="{B1B7A5CE-9611-3DDE-9E70-9EF88DDB27D9}"/>
              </a:ext>
            </a:extLst>
          </p:cNvPr>
          <p:cNvSpPr>
            <a:spLocks noGrp="1" noChangeArrowheads="1"/>
          </p:cNvSpPr>
          <p:nvPr>
            <p:ph type="title" idx="4294967295"/>
          </p:nvPr>
        </p:nvSpPr>
        <p:spPr>
          <a:xfrm>
            <a:off x="1633220" y="152802"/>
            <a:ext cx="5877560" cy="685800"/>
          </a:xfr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p>
            <a:pPr algn="ctr"/>
            <a:r>
              <a:rPr lang="en-US" altLang="en-US" b="1" dirty="0">
                <a:solidFill>
                  <a:srgbClr val="C00000"/>
                </a:solidFill>
                <a:latin typeface="Comic Sans MS" panose="030F0702030302020204" pitchFamily="66" charset="0"/>
                <a:cs typeface="Arial" panose="020B0604020202020204" pitchFamily="34" charset="0"/>
              </a:rPr>
              <a:t>Prompt Engineering Example</a:t>
            </a:r>
          </a:p>
        </p:txBody>
      </p:sp>
      <p:sp>
        <p:nvSpPr>
          <p:cNvPr id="31750" name="Rectangle 3">
            <a:extLst>
              <a:ext uri="{FF2B5EF4-FFF2-40B4-BE49-F238E27FC236}">
                <a16:creationId xmlns:a16="http://schemas.microsoft.com/office/drawing/2014/main" id="{D67DDE86-FD25-5E8A-DF14-CA8036290457}"/>
              </a:ext>
            </a:extLst>
          </p:cNvPr>
          <p:cNvSpPr txBox="1">
            <a:spLocks noChangeArrowheads="1"/>
          </p:cNvSpPr>
          <p:nvPr/>
        </p:nvSpPr>
        <p:spPr bwMode="auto">
          <a:xfrm>
            <a:off x="304800" y="838601"/>
            <a:ext cx="8534400" cy="421561"/>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marL="117475" marR="0" lvl="0" indent="0" algn="l" defTabSz="914400" rtl="0" eaLnBrk="1" fontAlgn="base" latinLnBrk="0" hangingPunct="1">
              <a:lnSpc>
                <a:spcPct val="100000"/>
              </a:lnSpc>
              <a:spcBef>
                <a:spcPct val="20000"/>
              </a:spcBef>
              <a:spcAft>
                <a:spcPts val="600"/>
              </a:spcAft>
              <a:buClr>
                <a:srgbClr val="000000"/>
              </a:buClr>
              <a:buSzTx/>
              <a:buFontTx/>
              <a:buNone/>
              <a:tabLst/>
              <a:defRPr/>
            </a:pPr>
            <a:r>
              <a:rPr kumimoji="1" lang="en-US" altLang="en-US" sz="1600" b="0" i="0" u="none" strike="noStrike" kern="1200" cap="none" spc="0" normalizeH="0" baseline="0" noProof="0" dirty="0">
                <a:ln>
                  <a:noFill/>
                </a:ln>
                <a:solidFill>
                  <a:srgbClr val="002060"/>
                </a:solidFill>
                <a:effectLst/>
                <a:uLnTx/>
                <a:uFillTx/>
                <a:latin typeface="Arial" pitchFamily="34" charset="0"/>
                <a:ea typeface="+mn-ea"/>
                <a:cs typeface="+mn-cs"/>
              </a:rPr>
              <a:t>Sa</a:t>
            </a:r>
            <a:r>
              <a:rPr kumimoji="1" lang="en-US" altLang="en-US" sz="1600" dirty="0">
                <a:solidFill>
                  <a:srgbClr val="002060"/>
                </a:solidFill>
              </a:rPr>
              <a:t>me prompt, done by me with ChatGPT, but adding </a:t>
            </a:r>
            <a:r>
              <a:rPr kumimoji="1" lang="en-US" altLang="en-US" sz="1600" dirty="0">
                <a:solidFill>
                  <a:srgbClr val="0070C0"/>
                </a:solidFill>
              </a:rPr>
              <a:t>“in the style of Jean-Francois Millet”</a:t>
            </a:r>
            <a:endParaRPr kumimoji="1" lang="en-US" altLang="en-US" sz="1600" b="0" i="0" u="none" strike="noStrike" kern="1200" cap="none" spc="0" normalizeH="0" baseline="0" noProof="0" dirty="0">
              <a:ln>
                <a:noFill/>
              </a:ln>
              <a:solidFill>
                <a:srgbClr val="0070C0"/>
              </a:solidFill>
              <a:effectLst/>
              <a:uLnTx/>
              <a:uFillTx/>
              <a:latin typeface="Arial" pitchFamily="34" charset="0"/>
              <a:ea typeface="+mn-ea"/>
              <a:cs typeface="+mn-cs"/>
              <a:sym typeface="Wingdings" panose="05000000000000000000" pitchFamily="2" charset="2"/>
            </a:endParaRPr>
          </a:p>
        </p:txBody>
      </p:sp>
      <p:sp>
        <p:nvSpPr>
          <p:cNvPr id="7" name="Slide Number Placeholder 3">
            <a:extLst>
              <a:ext uri="{FF2B5EF4-FFF2-40B4-BE49-F238E27FC236}">
                <a16:creationId xmlns:a16="http://schemas.microsoft.com/office/drawing/2014/main" id="{3D147CBD-DFA2-5859-71E3-EF1C98C2E6CC}"/>
              </a:ext>
            </a:extLst>
          </p:cNvPr>
          <p:cNvSpPr txBox="1">
            <a:spLocks noGrp="1"/>
          </p:cNvSpPr>
          <p:nvPr/>
        </p:nvSpPr>
        <p:spPr bwMode="auto">
          <a:xfrm>
            <a:off x="8686800" y="6553201"/>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D40FE0F8-31FA-4325-A80F-5BF4D9DDCB8F}"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43B32FFB-A9BA-5087-DE19-A15F41924DC2}"/>
              </a:ext>
            </a:extLst>
          </p:cNvPr>
          <p:cNvSpPr txBox="1"/>
          <p:nvPr/>
        </p:nvSpPr>
        <p:spPr>
          <a:xfrm>
            <a:off x="533400" y="1677209"/>
            <a:ext cx="3574406" cy="5016758"/>
          </a:xfrm>
          <a:prstGeom prst="rect">
            <a:avLst/>
          </a:prstGeom>
          <a:solidFill>
            <a:schemeClr val="bg1">
              <a:lumMod val="85000"/>
            </a:schemeClr>
          </a:solidFill>
        </p:spPr>
        <p:txBody>
          <a:bodyPr wrap="square" rtlCol="0">
            <a:spAutoFit/>
          </a:bodyPr>
          <a:lstStyle/>
          <a:p>
            <a:pPr marL="0" marR="0" lvl="0" indent="0" algn="l" defTabSz="914400" rtl="0" eaLnBrk="1" fontAlgn="base" latinLnBrk="0" hangingPunct="1">
              <a:lnSpc>
                <a:spcPct val="100000"/>
              </a:lnSpc>
              <a:spcBef>
                <a:spcPct val="0"/>
              </a:spcBef>
              <a:spcAft>
                <a:spcPts val="600"/>
              </a:spcAft>
              <a:buClr>
                <a:srgbClr val="000000"/>
              </a:buClr>
              <a:buSzTx/>
              <a:buFontTx/>
              <a:buNone/>
              <a:tabLst/>
              <a:defRPr/>
            </a:pPr>
            <a:r>
              <a:rPr kumimoji="1" lang="en-US" altLang="en-US" sz="2000" b="1" i="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sym typeface="Wingdings" panose="05000000000000000000" pitchFamily="2" charset="2"/>
              </a:rPr>
              <a:t>“</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In the muddy field, a man and a woman wearing traditional clothing stand near a wheelbarrow filled with hay. The man wears a brown jacket, while the woman is dressed in a mauve dress and a matching headscarf, seemingly in prayer. A picturesque backdrop features a landscape with a church, open fields, and a sky displaying hues of blue, orange, and purple, indicating either dawn or dusk. The pitchfork's tines are thicker. </a:t>
            </a:r>
            <a:r>
              <a:rPr kumimoji="0" lang="en-US" sz="2000" b="0" i="1" u="none" strike="noStrike" kern="1200" cap="none" spc="0" normalizeH="0" baseline="0" noProof="0" dirty="0">
                <a:ln>
                  <a:noFill/>
                </a:ln>
                <a:solidFill>
                  <a:srgbClr val="0070C0"/>
                </a:solidFill>
                <a:effectLst/>
                <a:uLnTx/>
                <a:uFillTx/>
                <a:latin typeface="Times New Roman" pitchFamily="18" charset="0"/>
                <a:ea typeface="+mn-ea"/>
                <a:cs typeface="Times New Roman" panose="02020603050405020304" pitchFamily="18" charset="0"/>
              </a:rPr>
              <a:t>Render the image in the style of Jean-Francois Millet.</a:t>
            </a:r>
            <a:r>
              <a:rPr kumimoji="0" lang="en-US" sz="2000" b="0" i="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a:t>
            </a:r>
          </a:p>
        </p:txBody>
      </p:sp>
      <p:sp>
        <p:nvSpPr>
          <p:cNvPr id="3" name="TextBox 2">
            <a:extLst>
              <a:ext uri="{FF2B5EF4-FFF2-40B4-BE49-F238E27FC236}">
                <a16:creationId xmlns:a16="http://schemas.microsoft.com/office/drawing/2014/main" id="{693CE6A4-F65F-863C-458C-2D417D13816E}"/>
              </a:ext>
            </a:extLst>
          </p:cNvPr>
          <p:cNvSpPr txBox="1"/>
          <p:nvPr/>
        </p:nvSpPr>
        <p:spPr>
          <a:xfrm>
            <a:off x="4267200" y="1224941"/>
            <a:ext cx="4717406" cy="369332"/>
          </a:xfrm>
          <a:prstGeom prst="rect">
            <a:avLst/>
          </a:prstGeom>
          <a:solidFill>
            <a:schemeClr val="bg2">
              <a:lumMod val="20000"/>
              <a:lumOff val="80000"/>
            </a:schemeClr>
          </a:solidFill>
        </p:spPr>
        <p:txBody>
          <a:bodyPr wrap="square" rtlCol="0">
            <a:spAutoFit/>
          </a:bodyPr>
          <a:lstStyle/>
          <a:p>
            <a:pPr marL="0" marR="0" lvl="0" indent="0" algn="ctr" defTabSz="914400" rtl="0" eaLnBrk="0" fontAlgn="base" latinLnBrk="0" hangingPunct="0">
              <a:lnSpc>
                <a:spcPct val="100000"/>
              </a:lnSpc>
              <a:spcBef>
                <a:spcPct val="0"/>
              </a:spcBef>
              <a:spcAft>
                <a:spcPts val="600"/>
              </a:spcAft>
              <a:buClrTx/>
              <a:buSzTx/>
              <a:buFontTx/>
              <a:buNone/>
              <a:tabLst/>
              <a:defRPr/>
            </a:pPr>
            <a:r>
              <a:rPr kumimoji="1" lang="en-US" alt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Generated with ChatGPT, by me, same prompt</a:t>
            </a:r>
          </a:p>
        </p:txBody>
      </p:sp>
      <p:sp>
        <p:nvSpPr>
          <p:cNvPr id="6" name="TextBox 5">
            <a:extLst>
              <a:ext uri="{FF2B5EF4-FFF2-40B4-BE49-F238E27FC236}">
                <a16:creationId xmlns:a16="http://schemas.microsoft.com/office/drawing/2014/main" id="{48940FB4-E783-6A69-F34D-AE6B823856B5}"/>
              </a:ext>
            </a:extLst>
          </p:cNvPr>
          <p:cNvSpPr txBox="1"/>
          <p:nvPr/>
        </p:nvSpPr>
        <p:spPr>
          <a:xfrm>
            <a:off x="533400" y="1219200"/>
            <a:ext cx="3574406" cy="369332"/>
          </a:xfrm>
          <a:prstGeom prst="rect">
            <a:avLst/>
          </a:prstGeom>
          <a:solidFill>
            <a:schemeClr val="bg1">
              <a:lumMod val="85000"/>
            </a:schemeClr>
          </a:solidFill>
        </p:spPr>
        <p:txBody>
          <a:bodyPr wrap="square" rtlCol="0">
            <a:spAutoFit/>
          </a:bodyPr>
          <a:lstStyle/>
          <a:p>
            <a:pPr marL="117475" marR="0" lvl="0" indent="0" algn="ctr" defTabSz="914400" rtl="0" eaLnBrk="1" fontAlgn="base" latinLnBrk="0" hangingPunct="1">
              <a:lnSpc>
                <a:spcPct val="100000"/>
              </a:lnSpc>
              <a:spcBef>
                <a:spcPct val="0"/>
              </a:spcBef>
              <a:spcAft>
                <a:spcPts val="600"/>
              </a:spcAft>
              <a:buClr>
                <a:srgbClr val="000000"/>
              </a:buClr>
              <a:buSzTx/>
              <a:buFontTx/>
              <a:buNone/>
              <a:tabLst/>
              <a:defRPr/>
            </a:pPr>
            <a:r>
              <a:rPr kumimoji="1" lang="en-US" alt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Prompt: </a:t>
            </a:r>
          </a:p>
        </p:txBody>
      </p:sp>
      <p:pic>
        <p:nvPicPr>
          <p:cNvPr id="8" name="Picture 7" descr="A person and person standing in a field with a pitchfork&#10;&#10;AI-generated content may be incorrect.">
            <a:extLst>
              <a:ext uri="{FF2B5EF4-FFF2-40B4-BE49-F238E27FC236}">
                <a16:creationId xmlns:a16="http://schemas.microsoft.com/office/drawing/2014/main" id="{1A2A46DE-707B-0890-21C2-643544981B68}"/>
              </a:ext>
            </a:extLst>
          </p:cNvPr>
          <p:cNvPicPr>
            <a:picLocks noChangeAspect="1"/>
          </p:cNvPicPr>
          <p:nvPr/>
        </p:nvPicPr>
        <p:blipFill>
          <a:blip r:embed="rId4"/>
          <a:stretch>
            <a:fillRect/>
          </a:stretch>
        </p:blipFill>
        <p:spPr>
          <a:xfrm>
            <a:off x="4267200" y="1677209"/>
            <a:ext cx="4717406" cy="4717406"/>
          </a:xfrm>
          <a:prstGeom prst="rect">
            <a:avLst/>
          </a:prstGeom>
        </p:spPr>
      </p:pic>
    </p:spTree>
    <p:extLst>
      <p:ext uri="{BB962C8B-B14F-4D97-AF65-F5344CB8AC3E}">
        <p14:creationId xmlns:p14="http://schemas.microsoft.com/office/powerpoint/2010/main" val="2651824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9F1710-172F-CC68-DBC6-31CB0F8F4944}"/>
            </a:ext>
          </a:extLst>
        </p:cNvPr>
        <p:cNvGrpSpPr/>
        <p:nvPr/>
      </p:nvGrpSpPr>
      <p:grpSpPr>
        <a:xfrm>
          <a:off x="0" y="0"/>
          <a:ext cx="0" cy="0"/>
          <a:chOff x="0" y="0"/>
          <a:chExt cx="0" cy="0"/>
        </a:xfrm>
      </p:grpSpPr>
      <p:sp>
        <p:nvSpPr>
          <p:cNvPr id="31749" name="Rectangle 3">
            <a:extLst>
              <a:ext uri="{FF2B5EF4-FFF2-40B4-BE49-F238E27FC236}">
                <a16:creationId xmlns:a16="http://schemas.microsoft.com/office/drawing/2014/main" id="{09C7FD55-4544-4317-99AD-9545C3F6600C}"/>
              </a:ext>
            </a:extLst>
          </p:cNvPr>
          <p:cNvSpPr>
            <a:spLocks noGrp="1" noChangeArrowheads="1"/>
          </p:cNvSpPr>
          <p:nvPr>
            <p:ph type="title" idx="4294967295"/>
          </p:nvPr>
        </p:nvSpPr>
        <p:spPr>
          <a:xfrm>
            <a:off x="1633220" y="152802"/>
            <a:ext cx="5877560" cy="685800"/>
          </a:xfr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p>
            <a:pPr algn="ctr"/>
            <a:r>
              <a:rPr lang="en-US" altLang="en-US" b="1" dirty="0">
                <a:solidFill>
                  <a:srgbClr val="C00000"/>
                </a:solidFill>
                <a:latin typeface="Comic Sans MS" panose="030F0702030302020204" pitchFamily="66" charset="0"/>
                <a:cs typeface="Arial" panose="020B0604020202020204" pitchFamily="34" charset="0"/>
              </a:rPr>
              <a:t>Prompt Engineering Example</a:t>
            </a:r>
          </a:p>
        </p:txBody>
      </p:sp>
      <p:sp>
        <p:nvSpPr>
          <p:cNvPr id="31750" name="Rectangle 3">
            <a:extLst>
              <a:ext uri="{FF2B5EF4-FFF2-40B4-BE49-F238E27FC236}">
                <a16:creationId xmlns:a16="http://schemas.microsoft.com/office/drawing/2014/main" id="{6976B6FC-7167-0138-6FF8-F9EAD22B7F80}"/>
              </a:ext>
            </a:extLst>
          </p:cNvPr>
          <p:cNvSpPr txBox="1">
            <a:spLocks noChangeArrowheads="1"/>
          </p:cNvSpPr>
          <p:nvPr/>
        </p:nvSpPr>
        <p:spPr bwMode="auto">
          <a:xfrm>
            <a:off x="304800" y="762000"/>
            <a:ext cx="8534400" cy="609600"/>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marL="117475" marR="0" lvl="0" indent="0" algn="ctr" defTabSz="914400" rtl="0" eaLnBrk="1" fontAlgn="base" latinLnBrk="0" hangingPunct="1">
              <a:lnSpc>
                <a:spcPct val="100000"/>
              </a:lnSpc>
              <a:spcBef>
                <a:spcPct val="20000"/>
              </a:spcBef>
              <a:spcAft>
                <a:spcPts val="600"/>
              </a:spcAft>
              <a:buClr>
                <a:srgbClr val="000000"/>
              </a:buClr>
              <a:buSzTx/>
              <a:buFontTx/>
              <a:buNone/>
              <a:tabLst/>
              <a:defRPr/>
            </a:pPr>
            <a:r>
              <a:rPr kumimoji="1" lang="en-US" altLang="en-US" sz="1600" b="0" i="0" u="none" strike="noStrike" kern="1200" cap="none" spc="0" normalizeH="0" baseline="0" noProof="0" dirty="0">
                <a:ln>
                  <a:noFill/>
                </a:ln>
                <a:solidFill>
                  <a:srgbClr val="002060"/>
                </a:solidFill>
                <a:effectLst/>
                <a:uLnTx/>
                <a:uFillTx/>
                <a:latin typeface="Arial" pitchFamily="34" charset="0"/>
                <a:ea typeface="+mn-ea"/>
                <a:cs typeface="+mn-cs"/>
              </a:rPr>
              <a:t>Original famous painting: </a:t>
            </a:r>
            <a:r>
              <a:rPr kumimoji="1" lang="en-US" altLang="en-US" sz="1600" b="0" i="0" u="none" strike="noStrike" kern="1200" cap="none" spc="0" normalizeH="0" baseline="0" noProof="0" dirty="0">
                <a:ln>
                  <a:noFill/>
                </a:ln>
                <a:solidFill>
                  <a:srgbClr val="0070C0"/>
                </a:solidFill>
                <a:effectLst/>
                <a:uLnTx/>
                <a:uFillTx/>
                <a:latin typeface="Arial" pitchFamily="34" charset="0"/>
                <a:ea typeface="+mn-ea"/>
                <a:cs typeface="+mn-cs"/>
              </a:rPr>
              <a:t>“The Angelus” </a:t>
            </a:r>
            <a:r>
              <a:rPr kumimoji="1" lang="en-US" altLang="en-US" sz="1600" b="0" i="0" u="none" strike="noStrike" kern="1200" cap="none" spc="0" normalizeH="0" baseline="0" noProof="0" dirty="0">
                <a:ln>
                  <a:noFill/>
                </a:ln>
                <a:solidFill>
                  <a:srgbClr val="002060"/>
                </a:solidFill>
                <a:effectLst/>
                <a:uLnTx/>
                <a:uFillTx/>
                <a:latin typeface="Arial" pitchFamily="34" charset="0"/>
                <a:ea typeface="+mn-ea"/>
                <a:cs typeface="+mn-cs"/>
              </a:rPr>
              <a:t>by Jean-François Millet</a:t>
            </a:r>
            <a:br>
              <a:rPr kumimoji="1" lang="en-US" altLang="en-US" sz="1600" b="0" i="0" u="none" strike="noStrike" kern="1200" cap="none" spc="0" normalizeH="0" baseline="0" noProof="0" dirty="0">
                <a:ln>
                  <a:noFill/>
                </a:ln>
                <a:solidFill>
                  <a:srgbClr val="002060"/>
                </a:solidFill>
                <a:effectLst/>
                <a:uLnTx/>
                <a:uFillTx/>
                <a:latin typeface="Arial" pitchFamily="34" charset="0"/>
                <a:ea typeface="+mn-ea"/>
                <a:cs typeface="+mn-cs"/>
              </a:rPr>
            </a:br>
            <a:r>
              <a:rPr kumimoji="1" lang="en-US" altLang="en-US" sz="1600" b="0" i="0" u="none" strike="noStrike" kern="1200" cap="none" spc="0" normalizeH="0" baseline="0" noProof="0" dirty="0">
                <a:ln>
                  <a:noFill/>
                </a:ln>
                <a:solidFill>
                  <a:srgbClr val="0070C0"/>
                </a:solidFill>
                <a:effectLst/>
                <a:uLnTx/>
                <a:uFillTx/>
                <a:latin typeface="Arial" pitchFamily="34" charset="0"/>
                <a:ea typeface="+mn-ea"/>
                <a:cs typeface="+mn-cs"/>
              </a:rPr>
              <a:t>How would you </a:t>
            </a:r>
            <a:r>
              <a:rPr kumimoji="1" lang="en-US" altLang="en-US" sz="1600" b="0" i="0" u="none" strike="noStrike" kern="1200" cap="none" spc="0" normalizeH="0" baseline="0" noProof="0">
                <a:ln>
                  <a:noFill/>
                </a:ln>
                <a:solidFill>
                  <a:srgbClr val="0070C0"/>
                </a:solidFill>
                <a:effectLst/>
                <a:uLnTx/>
                <a:uFillTx/>
                <a:latin typeface="Arial" pitchFamily="34" charset="0"/>
                <a:ea typeface="+mn-ea"/>
                <a:cs typeface="+mn-cs"/>
              </a:rPr>
              <a:t>improve upon </a:t>
            </a:r>
            <a:r>
              <a:rPr kumimoji="1" lang="en-US" altLang="en-US" sz="1600" b="0" i="0" u="none" strike="noStrike" kern="1200" cap="none" spc="0" normalizeH="0" baseline="0" noProof="0" dirty="0">
                <a:ln>
                  <a:noFill/>
                </a:ln>
                <a:solidFill>
                  <a:srgbClr val="0070C0"/>
                </a:solidFill>
                <a:effectLst/>
                <a:uLnTx/>
                <a:uFillTx/>
                <a:latin typeface="Arial" pitchFamily="34" charset="0"/>
                <a:ea typeface="+mn-ea"/>
                <a:cs typeface="+mn-cs"/>
              </a:rPr>
              <a:t>the previous prompt to render a more accurate drawing?</a:t>
            </a:r>
            <a:endParaRPr kumimoji="1" lang="en-US" altLang="en-US" sz="1600" b="0" i="0" u="none" strike="noStrike" kern="1200" cap="none" spc="0" normalizeH="0" baseline="0" noProof="0" dirty="0">
              <a:ln>
                <a:noFill/>
              </a:ln>
              <a:solidFill>
                <a:srgbClr val="0070C0"/>
              </a:solidFill>
              <a:effectLst/>
              <a:uLnTx/>
              <a:uFillTx/>
              <a:latin typeface="Arial" pitchFamily="34" charset="0"/>
              <a:ea typeface="+mn-ea"/>
              <a:cs typeface="+mn-cs"/>
              <a:sym typeface="Wingdings" panose="05000000000000000000" pitchFamily="2" charset="2"/>
            </a:endParaRPr>
          </a:p>
        </p:txBody>
      </p:sp>
      <p:sp>
        <p:nvSpPr>
          <p:cNvPr id="7" name="Slide Number Placeholder 3">
            <a:extLst>
              <a:ext uri="{FF2B5EF4-FFF2-40B4-BE49-F238E27FC236}">
                <a16:creationId xmlns:a16="http://schemas.microsoft.com/office/drawing/2014/main" id="{CA293526-CFBF-14AC-3C6F-75729998C9CE}"/>
              </a:ext>
            </a:extLst>
          </p:cNvPr>
          <p:cNvSpPr txBox="1">
            <a:spLocks noGrp="1"/>
          </p:cNvSpPr>
          <p:nvPr/>
        </p:nvSpPr>
        <p:spPr bwMode="auto">
          <a:xfrm>
            <a:off x="8686800" y="6553201"/>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D40FE0F8-31FA-4325-A80F-5BF4D9DDCB8F}"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5" name="Picture 4" descr="A person and person standing in a field&#10;&#10;AI-generated content may be incorrect.">
            <a:extLst>
              <a:ext uri="{FF2B5EF4-FFF2-40B4-BE49-F238E27FC236}">
                <a16:creationId xmlns:a16="http://schemas.microsoft.com/office/drawing/2014/main" id="{CDC30562-7371-5AED-334A-98788B116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0" y="1509402"/>
            <a:ext cx="6172200" cy="5121446"/>
          </a:xfrm>
          <a:prstGeom prst="rect">
            <a:avLst/>
          </a:prstGeom>
        </p:spPr>
      </p:pic>
    </p:spTree>
    <p:extLst>
      <p:ext uri="{BB962C8B-B14F-4D97-AF65-F5344CB8AC3E}">
        <p14:creationId xmlns:p14="http://schemas.microsoft.com/office/powerpoint/2010/main" val="2861374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D373E6-DBC1-BC17-76CC-FAA83BB8D47A}"/>
            </a:ext>
          </a:extLst>
        </p:cNvPr>
        <p:cNvGrpSpPr/>
        <p:nvPr/>
      </p:nvGrpSpPr>
      <p:grpSpPr>
        <a:xfrm>
          <a:off x="0" y="0"/>
          <a:ext cx="0" cy="0"/>
          <a:chOff x="0" y="0"/>
          <a:chExt cx="0" cy="0"/>
        </a:xfrm>
      </p:grpSpPr>
      <p:sp>
        <p:nvSpPr>
          <p:cNvPr id="31749" name="Rectangle 3">
            <a:extLst>
              <a:ext uri="{FF2B5EF4-FFF2-40B4-BE49-F238E27FC236}">
                <a16:creationId xmlns:a16="http://schemas.microsoft.com/office/drawing/2014/main" id="{307D1360-910E-4E58-72F7-FC486E14ED31}"/>
              </a:ext>
            </a:extLst>
          </p:cNvPr>
          <p:cNvSpPr>
            <a:spLocks noGrp="1" noChangeArrowheads="1"/>
          </p:cNvSpPr>
          <p:nvPr>
            <p:ph type="title" idx="4294967295"/>
          </p:nvPr>
        </p:nvSpPr>
        <p:spPr>
          <a:xfrm>
            <a:off x="457200" y="152400"/>
            <a:ext cx="8229600" cy="685800"/>
          </a:xfr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p>
            <a:pPr algn="ctr"/>
            <a:r>
              <a:rPr lang="en-US" altLang="en-US" b="1" dirty="0">
                <a:solidFill>
                  <a:srgbClr val="0070C0"/>
                </a:solidFill>
                <a:latin typeface="Comic Sans MS" panose="030F0702030302020204" pitchFamily="66" charset="0"/>
                <a:cs typeface="Arial" panose="020B0604020202020204" pitchFamily="34" charset="0"/>
              </a:rPr>
              <a:t>Final Words of Wisdom</a:t>
            </a:r>
          </a:p>
        </p:txBody>
      </p:sp>
      <p:sp>
        <p:nvSpPr>
          <p:cNvPr id="31750" name="Rectangle 3">
            <a:extLst>
              <a:ext uri="{FF2B5EF4-FFF2-40B4-BE49-F238E27FC236}">
                <a16:creationId xmlns:a16="http://schemas.microsoft.com/office/drawing/2014/main" id="{D6373E89-56CF-47C6-F173-B26D9BA3236C}"/>
              </a:ext>
            </a:extLst>
          </p:cNvPr>
          <p:cNvSpPr txBox="1">
            <a:spLocks noChangeArrowheads="1"/>
          </p:cNvSpPr>
          <p:nvPr/>
        </p:nvSpPr>
        <p:spPr bwMode="auto">
          <a:xfrm>
            <a:off x="280987" y="957263"/>
            <a:ext cx="8582025" cy="5391148"/>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marL="287338" lvl="0" indent="-169863" eaLnBrk="1" hangingPunct="1">
              <a:spcAft>
                <a:spcPts val="600"/>
              </a:spcAft>
              <a:buClr>
                <a:srgbClr val="000000"/>
              </a:buClr>
              <a:defRPr/>
            </a:pPr>
            <a:r>
              <a:rPr kumimoji="1" lang="en-US" altLang="en-US" sz="2000" noProof="0" dirty="0">
                <a:solidFill>
                  <a:srgbClr val="C00000"/>
                </a:solidFill>
              </a:rPr>
              <a:t>Learn AI </a:t>
            </a:r>
            <a:r>
              <a:rPr kumimoji="1" lang="en-US" altLang="en-US" sz="2000" dirty="0">
                <a:solidFill>
                  <a:srgbClr val="C00000"/>
                </a:solidFill>
                <a:sym typeface="Wingdings" panose="05000000000000000000" pitchFamily="2" charset="2"/>
              </a:rPr>
              <a:t></a:t>
            </a:r>
            <a:r>
              <a:rPr kumimoji="1" lang="en-US" altLang="en-US" sz="20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 </a:t>
            </a:r>
            <a:r>
              <a:rPr kumimoji="1" lang="en-US" altLang="en-US" sz="2000" dirty="0">
                <a:solidFill>
                  <a:srgbClr val="000000"/>
                </a:solidFill>
                <a:sym typeface="Wingdings" panose="05000000000000000000" pitchFamily="2" charset="2"/>
              </a:rPr>
              <a:t>Take AI courses and/or enroll in AI programs; </a:t>
            </a:r>
            <a:r>
              <a:rPr kumimoji="1" lang="en-US" altLang="en-US" sz="20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AI won’t take your job, but someone who knows </a:t>
            </a:r>
            <a:r>
              <a:rPr kumimoji="1" lang="en-US" altLang="en-US" sz="2000" dirty="0">
                <a:solidFill>
                  <a:srgbClr val="000000"/>
                </a:solidFill>
                <a:sym typeface="Wingdings" panose="05000000000000000000" pitchFamily="2" charset="2"/>
              </a:rPr>
              <a:t>AI will !! AI is here to stay.</a:t>
            </a:r>
          </a:p>
          <a:p>
            <a:pPr marL="287338" lvl="0" indent="-169863" eaLnBrk="1" hangingPunct="1">
              <a:spcAft>
                <a:spcPts val="600"/>
              </a:spcAft>
              <a:buClr>
                <a:srgbClr val="000000"/>
              </a:buClr>
              <a:defRPr/>
            </a:pPr>
            <a:r>
              <a:rPr kumimoji="1" lang="en-US" altLang="en-US" sz="2000" dirty="0">
                <a:solidFill>
                  <a:srgbClr val="C00000"/>
                </a:solidFill>
                <a:sym typeface="Wingdings" panose="05000000000000000000" pitchFamily="2" charset="2"/>
              </a:rPr>
              <a:t>Learn to code  </a:t>
            </a:r>
            <a:r>
              <a:rPr kumimoji="1" lang="en-US" altLang="en-US" sz="2000" b="0" i="0" u="none" strike="noStrike" kern="1200" cap="none" spc="0" normalizeH="0" noProof="0" dirty="0">
                <a:ln>
                  <a:noFill/>
                </a:ln>
                <a:solidFill>
                  <a:srgbClr val="000000"/>
                </a:solidFill>
                <a:effectLst/>
                <a:uLnTx/>
                <a:uFillTx/>
                <a:latin typeface="Arial" pitchFamily="34" charset="0"/>
                <a:ea typeface="+mn-ea"/>
                <a:cs typeface="+mn-cs"/>
                <a:sym typeface="Wingdings" panose="05000000000000000000" pitchFamily="2" charset="2"/>
              </a:rPr>
              <a:t>Programming in Python &amp; R is key.</a:t>
            </a:r>
          </a:p>
          <a:p>
            <a:pPr marL="287338" lvl="0" indent="-169863" eaLnBrk="1" hangingPunct="1">
              <a:spcAft>
                <a:spcPts val="600"/>
              </a:spcAft>
              <a:buClr>
                <a:srgbClr val="000000"/>
              </a:buClr>
              <a:defRPr/>
            </a:pPr>
            <a:r>
              <a:rPr kumimoji="1" lang="en-US" altLang="en-US" sz="2000" dirty="0">
                <a:solidFill>
                  <a:srgbClr val="C00000"/>
                </a:solidFill>
                <a:sym typeface="Wingdings" panose="05000000000000000000" pitchFamily="2" charset="2"/>
              </a:rPr>
              <a:t>The future  </a:t>
            </a:r>
            <a:r>
              <a:rPr kumimoji="1" lang="en-US" altLang="en-US" sz="2000" dirty="0">
                <a:solidFill>
                  <a:srgbClr val="000000"/>
                </a:solidFill>
                <a:sym typeface="Wingdings" panose="05000000000000000000" pitchFamily="2" charset="2"/>
              </a:rPr>
              <a:t>Nobody can predict what you’ll need to know in 10 years. What you’ll learn will probably not be in use in 10 years, but it will help you understand the next generation of technologies.</a:t>
            </a:r>
            <a:endParaRPr kumimoji="1" lang="en-US" altLang="en-US" sz="20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endParaRPr>
          </a:p>
          <a:p>
            <a:pPr marL="287338" marR="0" lvl="0" indent="-169863" algn="l" defTabSz="914400" rtl="0" eaLnBrk="1" fontAlgn="base" latinLnBrk="0" hangingPunct="1">
              <a:lnSpc>
                <a:spcPct val="100000"/>
              </a:lnSpc>
              <a:spcBef>
                <a:spcPct val="20000"/>
              </a:spcBef>
              <a:spcAft>
                <a:spcPts val="600"/>
              </a:spcAft>
              <a:buClr>
                <a:srgbClr val="000000"/>
              </a:buClr>
              <a:buSzTx/>
              <a:buFontTx/>
              <a:buChar char="•"/>
              <a:tabLst/>
              <a:defRPr/>
            </a:pPr>
            <a:r>
              <a:rPr kumimoji="1" lang="en-US" altLang="en-US" sz="2000" dirty="0">
                <a:solidFill>
                  <a:srgbClr val="C00000"/>
                </a:solidFill>
                <a:sym typeface="Wingdings" panose="05000000000000000000" pitchFamily="2" charset="2"/>
              </a:rPr>
              <a:t>Tech vs. Biz  </a:t>
            </a:r>
            <a:r>
              <a:rPr kumimoji="1" lang="en-US" altLang="en-US" sz="20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Figure out where your interests lie in the spectrum from </a:t>
            </a:r>
            <a:r>
              <a:rPr kumimoji="1" lang="en-US" altLang="en-US" sz="2000" b="0" i="0" u="none" strike="noStrike" kern="1200" cap="none" spc="0" normalizeH="0" baseline="0" noProof="0" dirty="0">
                <a:ln>
                  <a:noFill/>
                </a:ln>
                <a:solidFill>
                  <a:srgbClr val="0070C0"/>
                </a:solidFill>
                <a:effectLst/>
                <a:uLnTx/>
                <a:uFillTx/>
                <a:latin typeface="Arial" pitchFamily="34" charset="0"/>
                <a:ea typeface="+mn-ea"/>
                <a:cs typeface="+mn-cs"/>
                <a:sym typeface="Wingdings" panose="05000000000000000000" pitchFamily="2" charset="2"/>
              </a:rPr>
              <a:t>technical</a:t>
            </a:r>
            <a:r>
              <a:rPr kumimoji="1" lang="en-US" altLang="en-US" sz="20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 (e.g., programming, data science, AI developer, etc.) to </a:t>
            </a:r>
            <a:r>
              <a:rPr kumimoji="1" lang="en-US" altLang="en-US" sz="2000" b="0" i="0" u="none" strike="noStrike" kern="1200" cap="none" spc="0" normalizeH="0" baseline="0" noProof="0" dirty="0">
                <a:ln>
                  <a:noFill/>
                </a:ln>
                <a:solidFill>
                  <a:srgbClr val="0070C0"/>
                </a:solidFill>
                <a:effectLst/>
                <a:uLnTx/>
                <a:uFillTx/>
                <a:latin typeface="Arial" pitchFamily="34" charset="0"/>
                <a:ea typeface="+mn-ea"/>
                <a:cs typeface="+mn-cs"/>
                <a:sym typeface="Wingdings" panose="05000000000000000000" pitchFamily="2" charset="2"/>
              </a:rPr>
              <a:t>business </a:t>
            </a:r>
            <a:r>
              <a:rPr kumimoji="1" lang="en-US" altLang="en-US" sz="20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a:t>
            </a:r>
            <a:r>
              <a:rPr kumimoji="1" lang="en-US" altLang="en-US" sz="2000" dirty="0">
                <a:solidFill>
                  <a:srgbClr val="000000"/>
                </a:solidFill>
                <a:sym typeface="Wingdings" panose="05000000000000000000" pitchFamily="2" charset="2"/>
              </a:rPr>
              <a:t>e.g., AI applications and uses, privacy, governance.</a:t>
            </a:r>
          </a:p>
          <a:p>
            <a:pPr marL="287338" marR="0" lvl="0" indent="-169863" algn="l" defTabSz="914400" rtl="0" eaLnBrk="1" fontAlgn="base" latinLnBrk="0" hangingPunct="1">
              <a:lnSpc>
                <a:spcPct val="100000"/>
              </a:lnSpc>
              <a:spcBef>
                <a:spcPct val="20000"/>
              </a:spcBef>
              <a:spcAft>
                <a:spcPts val="600"/>
              </a:spcAft>
              <a:buClr>
                <a:srgbClr val="000000"/>
              </a:buClr>
              <a:buSzTx/>
              <a:buFontTx/>
              <a:buChar char="•"/>
              <a:tabLst/>
              <a:defRPr/>
            </a:pPr>
            <a:r>
              <a:rPr kumimoji="1" lang="en-US" altLang="en-US" sz="2000" dirty="0">
                <a:solidFill>
                  <a:srgbClr val="C00000"/>
                </a:solidFill>
                <a:sym typeface="Wingdings" panose="05000000000000000000" pitchFamily="2" charset="2"/>
              </a:rPr>
              <a:t>Personal use  </a:t>
            </a:r>
            <a:r>
              <a:rPr kumimoji="1" lang="en-US" altLang="en-US" sz="2000" dirty="0">
                <a:solidFill>
                  <a:srgbClr val="0070C0"/>
                </a:solidFill>
                <a:sym typeface="Wingdings" panose="05000000000000000000" pitchFamily="2" charset="2"/>
              </a:rPr>
              <a:t>Don’t </a:t>
            </a:r>
            <a:r>
              <a:rPr kumimoji="1" lang="en-US" altLang="en-US" sz="2000" dirty="0">
                <a:solidFill>
                  <a:srgbClr val="000000"/>
                </a:solidFill>
                <a:sym typeface="Wingdings" panose="05000000000000000000" pitchFamily="2" charset="2"/>
              </a:rPr>
              <a:t>use AI to do the </a:t>
            </a:r>
            <a:r>
              <a:rPr kumimoji="1" lang="en-US" altLang="en-US" sz="2000" dirty="0">
                <a:solidFill>
                  <a:srgbClr val="0070C0"/>
                </a:solidFill>
                <a:sym typeface="Wingdings" panose="05000000000000000000" pitchFamily="2" charset="2"/>
              </a:rPr>
              <a:t>work for you </a:t>
            </a:r>
            <a:r>
              <a:rPr kumimoji="1" lang="en-US" altLang="en-US" sz="2000" dirty="0">
                <a:solidFill>
                  <a:srgbClr val="000000"/>
                </a:solidFill>
                <a:sym typeface="Wingdings" panose="05000000000000000000" pitchFamily="2" charset="2"/>
              </a:rPr>
              <a:t>!!  If AI can do your work, you are not needed and AI can </a:t>
            </a:r>
            <a:r>
              <a:rPr kumimoji="1" lang="en-US" altLang="en-US" sz="2000" dirty="0">
                <a:solidFill>
                  <a:srgbClr val="0070C0"/>
                </a:solidFill>
                <a:sym typeface="Wingdings" panose="05000000000000000000" pitchFamily="2" charset="2"/>
              </a:rPr>
              <a:t>hallucinate</a:t>
            </a:r>
            <a:r>
              <a:rPr kumimoji="1" lang="en-US" altLang="en-US" sz="2000" dirty="0">
                <a:solidFill>
                  <a:srgbClr val="000000"/>
                </a:solidFill>
                <a:sym typeface="Wingdings" panose="05000000000000000000" pitchFamily="2" charset="2"/>
              </a:rPr>
              <a:t>  Use AI to </a:t>
            </a:r>
            <a:r>
              <a:rPr kumimoji="1" lang="en-US" altLang="en-US" sz="2000" dirty="0">
                <a:solidFill>
                  <a:srgbClr val="0070C0"/>
                </a:solidFill>
                <a:sym typeface="Wingdings" panose="05000000000000000000" pitchFamily="2" charset="2"/>
              </a:rPr>
              <a:t>enhance</a:t>
            </a:r>
            <a:r>
              <a:rPr kumimoji="1" lang="en-US" altLang="en-US" sz="2000" dirty="0">
                <a:solidFill>
                  <a:srgbClr val="000000"/>
                </a:solidFill>
                <a:sym typeface="Wingdings" panose="05000000000000000000" pitchFamily="2" charset="2"/>
              </a:rPr>
              <a:t> your work and productivity (e.g., writing, research, copilot).</a:t>
            </a:r>
          </a:p>
          <a:p>
            <a:pPr marL="287338" marR="0" lvl="0" indent="-169863" algn="l" defTabSz="914400" rtl="0" eaLnBrk="1" fontAlgn="base" latinLnBrk="0" hangingPunct="1">
              <a:lnSpc>
                <a:spcPct val="100000"/>
              </a:lnSpc>
              <a:spcBef>
                <a:spcPct val="20000"/>
              </a:spcBef>
              <a:spcAft>
                <a:spcPts val="600"/>
              </a:spcAft>
              <a:buClr>
                <a:srgbClr val="000000"/>
              </a:buClr>
              <a:buSzTx/>
              <a:buFontTx/>
              <a:buChar char="•"/>
              <a:tabLst/>
              <a:defRPr/>
            </a:pPr>
            <a:r>
              <a:rPr kumimoji="1" lang="en-US" altLang="en-US" sz="2000" dirty="0">
                <a:solidFill>
                  <a:srgbClr val="C00000"/>
                </a:solidFill>
                <a:sym typeface="Wingdings" panose="05000000000000000000" pitchFamily="2" charset="2"/>
              </a:rPr>
              <a:t>Use responsibly and ethically  </a:t>
            </a:r>
            <a:r>
              <a:rPr kumimoji="1" lang="en-US" altLang="en-US" sz="20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rPr>
              <a:t>there is great potential for unethical and harmful uses of AI  use AI for good and report unethical uses</a:t>
            </a:r>
          </a:p>
          <a:p>
            <a:pPr marL="287338" marR="0" lvl="0" indent="-169863" algn="l" defTabSz="914400" rtl="0" eaLnBrk="1" fontAlgn="base" latinLnBrk="0" hangingPunct="1">
              <a:lnSpc>
                <a:spcPct val="100000"/>
              </a:lnSpc>
              <a:spcBef>
                <a:spcPct val="20000"/>
              </a:spcBef>
              <a:spcAft>
                <a:spcPts val="600"/>
              </a:spcAft>
              <a:buClr>
                <a:srgbClr val="000000"/>
              </a:buClr>
              <a:buSzTx/>
              <a:buFontTx/>
              <a:buChar char="•"/>
              <a:tabLst/>
              <a:defRPr/>
            </a:pPr>
            <a:endParaRPr kumimoji="1" lang="en-US" altLang="en-US" sz="2000" b="0" i="0" u="none" strike="noStrike" kern="1200" cap="none" spc="0" normalizeH="0" baseline="0" noProof="0" dirty="0">
              <a:ln>
                <a:noFill/>
              </a:ln>
              <a:solidFill>
                <a:srgbClr val="000000"/>
              </a:solidFill>
              <a:effectLst/>
              <a:uLnTx/>
              <a:uFillTx/>
              <a:latin typeface="Arial" pitchFamily="34" charset="0"/>
              <a:ea typeface="+mn-ea"/>
              <a:cs typeface="+mn-cs"/>
              <a:sym typeface="Wingdings" panose="05000000000000000000" pitchFamily="2" charset="2"/>
            </a:endParaRPr>
          </a:p>
        </p:txBody>
      </p:sp>
      <p:sp>
        <p:nvSpPr>
          <p:cNvPr id="7" name="Slide Number Placeholder 3">
            <a:extLst>
              <a:ext uri="{FF2B5EF4-FFF2-40B4-BE49-F238E27FC236}">
                <a16:creationId xmlns:a16="http://schemas.microsoft.com/office/drawing/2014/main" id="{149CC23C-66E0-1CD7-9953-9358AC85DA85}"/>
              </a:ext>
            </a:extLst>
          </p:cNvPr>
          <p:cNvSpPr txBox="1">
            <a:spLocks noGrp="1"/>
          </p:cNvSpPr>
          <p:nvPr/>
        </p:nvSpPr>
        <p:spPr bwMode="auto">
          <a:xfrm>
            <a:off x="8509986" y="6467475"/>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D40FE0F8-31FA-4325-A80F-5BF4D9DDCB8F}"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268982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5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Title 1"/>
          <p:cNvSpPr>
            <a:spLocks noGrp="1"/>
          </p:cNvSpPr>
          <p:nvPr>
            <p:ph type="ctrTitle"/>
          </p:nvPr>
        </p:nvSpPr>
        <p:spPr>
          <a:xfrm>
            <a:off x="1143000" y="2133600"/>
            <a:ext cx="6858000" cy="2387600"/>
          </a:xfrm>
        </p:spPr>
        <p:txBody>
          <a:bodyPr/>
          <a:lstStyle/>
          <a:p>
            <a:pPr algn="ctr"/>
            <a:r>
              <a:rPr lang="en-US" altLang="en-US" sz="4800" dirty="0">
                <a:solidFill>
                  <a:srgbClr val="0070C0"/>
                </a:solidFill>
                <a:latin typeface="Comic Sans MS" panose="030F0702030302020204" pitchFamily="66" charset="0"/>
              </a:rPr>
              <a:t>Questions?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999" y="4521200"/>
            <a:ext cx="762000" cy="762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804" y="725297"/>
            <a:ext cx="1969722" cy="1408303"/>
          </a:xfrm>
          <a:prstGeom prst="rect">
            <a:avLst/>
          </a:prstGeom>
        </p:spPr>
      </p:pic>
    </p:spTree>
    <p:extLst>
      <p:ext uri="{BB962C8B-B14F-4D97-AF65-F5344CB8AC3E}">
        <p14:creationId xmlns:p14="http://schemas.microsoft.com/office/powerpoint/2010/main" val="3108192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DF201B-8149-9970-8F07-B0E4283767F0}"/>
            </a:ext>
          </a:extLst>
        </p:cNvPr>
        <p:cNvGrpSpPr/>
        <p:nvPr/>
      </p:nvGrpSpPr>
      <p:grpSpPr>
        <a:xfrm>
          <a:off x="0" y="0"/>
          <a:ext cx="0" cy="0"/>
          <a:chOff x="0" y="0"/>
          <a:chExt cx="0" cy="0"/>
        </a:xfrm>
      </p:grpSpPr>
      <p:sp>
        <p:nvSpPr>
          <p:cNvPr id="24578" name="Title 1">
            <a:extLst>
              <a:ext uri="{FF2B5EF4-FFF2-40B4-BE49-F238E27FC236}">
                <a16:creationId xmlns:a16="http://schemas.microsoft.com/office/drawing/2014/main" id="{A3FC672A-BBE3-3EB1-9A86-25DE79B7B4CD}"/>
              </a:ext>
            </a:extLst>
          </p:cNvPr>
          <p:cNvSpPr>
            <a:spLocks noGrp="1"/>
          </p:cNvSpPr>
          <p:nvPr>
            <p:ph type="ctrTitle"/>
          </p:nvPr>
        </p:nvSpPr>
        <p:spPr>
          <a:xfrm>
            <a:off x="1143000" y="2133600"/>
            <a:ext cx="6858000" cy="2387600"/>
          </a:xfrm>
        </p:spPr>
        <p:txBody>
          <a:bodyPr/>
          <a:lstStyle/>
          <a:p>
            <a:pPr algn="ctr"/>
            <a:r>
              <a:rPr lang="en-US" altLang="en-US" sz="4800" dirty="0">
                <a:solidFill>
                  <a:srgbClr val="0070C0"/>
                </a:solidFill>
                <a:latin typeface="Comic Sans MS" panose="030F0702030302020204" pitchFamily="66" charset="0"/>
              </a:rPr>
              <a:t>Reference Information</a:t>
            </a:r>
          </a:p>
        </p:txBody>
      </p:sp>
      <p:pic>
        <p:nvPicPr>
          <p:cNvPr id="3" name="Picture 2">
            <a:extLst>
              <a:ext uri="{FF2B5EF4-FFF2-40B4-BE49-F238E27FC236}">
                <a16:creationId xmlns:a16="http://schemas.microsoft.com/office/drawing/2014/main" id="{153E6758-62D1-B584-0E59-DFA619C93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762000"/>
            <a:ext cx="1095375" cy="876300"/>
          </a:xfrm>
          <a:prstGeom prst="rect">
            <a:avLst/>
          </a:prstGeom>
        </p:spPr>
      </p:pic>
    </p:spTree>
    <p:extLst>
      <p:ext uri="{BB962C8B-B14F-4D97-AF65-F5344CB8AC3E}">
        <p14:creationId xmlns:p14="http://schemas.microsoft.com/office/powerpoint/2010/main" val="78644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B3225F-6EE9-4CF2-3E50-E4A8F61F5143}"/>
            </a:ext>
          </a:extLst>
        </p:cNvPr>
        <p:cNvGrpSpPr/>
        <p:nvPr/>
      </p:nvGrpSpPr>
      <p:grpSpPr>
        <a:xfrm>
          <a:off x="0" y="0"/>
          <a:ext cx="0" cy="0"/>
          <a:chOff x="0" y="0"/>
          <a:chExt cx="0" cy="0"/>
        </a:xfrm>
      </p:grpSpPr>
      <p:sp>
        <p:nvSpPr>
          <p:cNvPr id="8211" name="Slide Number Placeholder 1">
            <a:extLst>
              <a:ext uri="{FF2B5EF4-FFF2-40B4-BE49-F238E27FC236}">
                <a16:creationId xmlns:a16="http://schemas.microsoft.com/office/drawing/2014/main" id="{08AA3245-0B00-2FFC-F3C2-79B7CBF2FA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02756" indent="-270291">
              <a:defRPr sz="2400">
                <a:solidFill>
                  <a:schemeClr val="tx1"/>
                </a:solidFill>
                <a:latin typeface="Times New Roman" pitchFamily="18" charset="0"/>
              </a:defRPr>
            </a:lvl2pPr>
            <a:lvl3pPr marL="1081164" indent="-216233">
              <a:defRPr sz="2400">
                <a:solidFill>
                  <a:schemeClr val="tx1"/>
                </a:solidFill>
                <a:latin typeface="Times New Roman" pitchFamily="18" charset="0"/>
              </a:defRPr>
            </a:lvl3pPr>
            <a:lvl4pPr marL="1513629" indent="-216233">
              <a:defRPr sz="2400">
                <a:solidFill>
                  <a:schemeClr val="tx1"/>
                </a:solidFill>
                <a:latin typeface="Times New Roman" pitchFamily="18" charset="0"/>
              </a:defRPr>
            </a:lvl4pPr>
            <a:lvl5pPr marL="1946095" indent="-216233">
              <a:defRPr sz="2400">
                <a:solidFill>
                  <a:schemeClr val="tx1"/>
                </a:solidFill>
                <a:latin typeface="Times New Roman" pitchFamily="18" charset="0"/>
              </a:defRPr>
            </a:lvl5pPr>
            <a:lvl6pPr marL="2378560" indent="-216233" eaLnBrk="0" fontAlgn="base" hangingPunct="0">
              <a:spcBef>
                <a:spcPct val="0"/>
              </a:spcBef>
              <a:spcAft>
                <a:spcPct val="0"/>
              </a:spcAft>
              <a:defRPr sz="2400">
                <a:solidFill>
                  <a:schemeClr val="tx1"/>
                </a:solidFill>
                <a:latin typeface="Times New Roman" pitchFamily="18" charset="0"/>
              </a:defRPr>
            </a:lvl6pPr>
            <a:lvl7pPr marL="2811026" indent="-216233" eaLnBrk="0" fontAlgn="base" hangingPunct="0">
              <a:spcBef>
                <a:spcPct val="0"/>
              </a:spcBef>
              <a:spcAft>
                <a:spcPct val="0"/>
              </a:spcAft>
              <a:defRPr sz="2400">
                <a:solidFill>
                  <a:schemeClr val="tx1"/>
                </a:solidFill>
                <a:latin typeface="Times New Roman" pitchFamily="18" charset="0"/>
              </a:defRPr>
            </a:lvl7pPr>
            <a:lvl8pPr marL="3243491" indent="-216233" eaLnBrk="0" fontAlgn="base" hangingPunct="0">
              <a:spcBef>
                <a:spcPct val="0"/>
              </a:spcBef>
              <a:spcAft>
                <a:spcPct val="0"/>
              </a:spcAft>
              <a:defRPr sz="2400">
                <a:solidFill>
                  <a:schemeClr val="tx1"/>
                </a:solidFill>
                <a:latin typeface="Times New Roman" pitchFamily="18" charset="0"/>
              </a:defRPr>
            </a:lvl8pPr>
            <a:lvl9pPr marL="3675957" indent="-216233" eaLnBrk="0" fontAlgn="base" hangingPunct="0">
              <a:spcBef>
                <a:spcPct val="0"/>
              </a:spcBef>
              <a:spcAft>
                <a:spcPct val="0"/>
              </a:spcAft>
              <a:defRPr sz="2400">
                <a:solidFill>
                  <a:schemeClr val="tx1"/>
                </a:solidFill>
                <a:latin typeface="Times New Roman"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B224642-A915-4F46-91AD-F40800BC60CF}" type="slidenum">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 name="Rectangle 1">
            <a:extLst>
              <a:ext uri="{FF2B5EF4-FFF2-40B4-BE49-F238E27FC236}">
                <a16:creationId xmlns:a16="http://schemas.microsoft.com/office/drawing/2014/main" id="{A77EF90F-9580-3FC0-999B-41C454F966C7}"/>
              </a:ext>
            </a:extLst>
          </p:cNvPr>
          <p:cNvSpPr>
            <a:spLocks noChangeArrowheads="1"/>
          </p:cNvSpPr>
          <p:nvPr/>
        </p:nvSpPr>
        <p:spPr bwMode="auto">
          <a:xfrm>
            <a:off x="304800" y="436088"/>
            <a:ext cx="8534400" cy="83099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a:tabLst>
                <a:tab pos="0" algn="l"/>
              </a:tabLst>
              <a:defRPr>
                <a:solidFill>
                  <a:schemeClr val="tx1"/>
                </a:solidFill>
                <a:latin typeface="Arial" panose="020B0604020202020204" pitchFamily="34" charset="0"/>
              </a:defRPr>
            </a:lvl1pPr>
            <a:lvl2pPr>
              <a:tabLst>
                <a:tab pos="0" algn="l"/>
              </a:tabLst>
              <a:defRPr>
                <a:solidFill>
                  <a:schemeClr val="tx1"/>
                </a:solidFill>
                <a:latin typeface="Arial" panose="020B0604020202020204" pitchFamily="34" charset="0"/>
              </a:defRPr>
            </a:lvl2pPr>
            <a:lvl3pPr>
              <a:tabLst>
                <a:tab pos="0" algn="l"/>
              </a:tabLst>
              <a:defRPr>
                <a:solidFill>
                  <a:schemeClr val="tx1"/>
                </a:solidFill>
                <a:latin typeface="Arial" panose="020B0604020202020204" pitchFamily="34" charset="0"/>
              </a:defRPr>
            </a:lvl3pPr>
            <a:lvl4pPr>
              <a:tabLst>
                <a:tab pos="0" algn="l"/>
              </a:tabLst>
              <a:defRPr>
                <a:solidFill>
                  <a:schemeClr val="tx1"/>
                </a:solidFill>
                <a:latin typeface="Arial" panose="020B0604020202020204" pitchFamily="34" charset="0"/>
              </a:defRPr>
            </a:lvl4pPr>
            <a:lvl5pPr>
              <a:tabLst>
                <a:tab pos="0" algn="l"/>
              </a:tabLst>
              <a:defRPr>
                <a:solidFill>
                  <a:schemeClr val="tx1"/>
                </a:solidFill>
                <a:latin typeface="Arial" panose="020B0604020202020204" pitchFamily="34" charset="0"/>
              </a:defRPr>
            </a:lvl5pPr>
            <a:lvl6pPr eaLnBrk="0" fontAlgn="base" hangingPunct="0">
              <a:spcBef>
                <a:spcPct val="0"/>
              </a:spcBef>
              <a:spcAft>
                <a:spcPct val="0"/>
              </a:spcAft>
              <a:tabLst>
                <a:tab pos="0" algn="l"/>
              </a:tabLst>
              <a:defRPr>
                <a:solidFill>
                  <a:schemeClr val="tx1"/>
                </a:solidFill>
                <a:latin typeface="Arial" panose="020B0604020202020204" pitchFamily="34" charset="0"/>
              </a:defRPr>
            </a:lvl6pPr>
            <a:lvl7pPr eaLnBrk="0" fontAlgn="base" hangingPunct="0">
              <a:spcBef>
                <a:spcPct val="0"/>
              </a:spcBef>
              <a:spcAft>
                <a:spcPct val="0"/>
              </a:spcAft>
              <a:tabLst>
                <a:tab pos="0" algn="l"/>
              </a:tabLst>
              <a:defRPr>
                <a:solidFill>
                  <a:schemeClr val="tx1"/>
                </a:solidFill>
                <a:latin typeface="Arial" panose="020B0604020202020204" pitchFamily="34" charset="0"/>
              </a:defRPr>
            </a:lvl7pPr>
            <a:lvl8pPr eaLnBrk="0" fontAlgn="base" hangingPunct="0">
              <a:spcBef>
                <a:spcPct val="0"/>
              </a:spcBef>
              <a:spcAft>
                <a:spcPct val="0"/>
              </a:spcAft>
              <a:tabLst>
                <a:tab pos="0" algn="l"/>
              </a:tabLst>
              <a:defRPr>
                <a:solidFill>
                  <a:schemeClr val="tx1"/>
                </a:solidFill>
                <a:latin typeface="Arial" panose="020B0604020202020204" pitchFamily="34" charset="0"/>
              </a:defRPr>
            </a:lvl8pPr>
            <a:lvl9pPr eaLnBrk="0" fontAlgn="base" hangingPunct="0">
              <a:spcBef>
                <a:spcPct val="0"/>
              </a:spcBef>
              <a:spcAft>
                <a:spcPct val="0"/>
              </a:spcAft>
              <a:tabLst>
                <a:tab pos="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0" algn="l"/>
              </a:tabLst>
            </a:pPr>
            <a:r>
              <a:rPr kumimoji="0" lang="en-US" altLang="ko-KR" b="1" i="0" u="none" strike="noStrike" cap="none" normalizeH="0" baseline="0" dirty="0">
                <a:ln>
                  <a:noFill/>
                </a:ln>
                <a:solidFill>
                  <a:schemeClr val="accent6">
                    <a:lumMod val="75000"/>
                  </a:schemeClr>
                </a:solidFill>
                <a:effectLst/>
                <a:latin typeface="Calibri" panose="020F0502020204030204" pitchFamily="34" charset="0"/>
                <a:ea typeface="Batang" panose="02030600000101010101" pitchFamily="18" charset="-127"/>
                <a:cs typeface="Calibri" panose="020F0502020204030204" pitchFamily="34" charset="0"/>
              </a:rPr>
              <a:t>Kogod School of Business @ American University</a:t>
            </a:r>
          </a:p>
          <a:p>
            <a:pPr marL="0" marR="0" lvl="0" indent="0" algn="ctr" defTabSz="914400" rtl="0" eaLnBrk="0" fontAlgn="base" latinLnBrk="0" hangingPunct="0">
              <a:lnSpc>
                <a:spcPct val="100000"/>
              </a:lnSpc>
              <a:spcBef>
                <a:spcPct val="0"/>
              </a:spcBef>
              <a:spcAft>
                <a:spcPct val="0"/>
              </a:spcAft>
              <a:buClrTx/>
              <a:buSzTx/>
              <a:buFontTx/>
              <a:buNone/>
              <a:tabLst>
                <a:tab pos="0" algn="l"/>
              </a:tabLst>
            </a:pPr>
            <a:r>
              <a:rPr kumimoji="0" lang="en-US" altLang="ko-KR" b="1" i="0" u="none" strike="noStrike" cap="none" normalizeH="0" baseline="0" dirty="0">
                <a:ln>
                  <a:noFill/>
                </a:ln>
                <a:solidFill>
                  <a:srgbClr val="0070C0"/>
                </a:solidFill>
                <a:effectLst/>
                <a:latin typeface="Calibri" panose="020F0502020204030204" pitchFamily="34" charset="0"/>
                <a:ea typeface="Batang" panose="02030600000101010101" pitchFamily="18" charset="-127"/>
                <a:cs typeface="Calibri" panose="020F0502020204030204" pitchFamily="34" charset="0"/>
              </a:rPr>
              <a:t>Information Systems, Analytics &amp; AI Specializations &amp; Major</a:t>
            </a:r>
            <a:endParaRPr kumimoji="0" lang="en-US" altLang="ko-KR" sz="1800" b="0" i="0" u="none" strike="noStrike" cap="none" normalizeH="0" baseline="0" dirty="0">
              <a:ln>
                <a:noFill/>
              </a:ln>
              <a:solidFill>
                <a:schemeClr val="tx1"/>
              </a:solidFill>
              <a:effectLst/>
              <a:latin typeface="Arial" panose="020B0604020202020204" pitchFamily="34" charset="0"/>
            </a:endParaRPr>
          </a:p>
        </p:txBody>
      </p:sp>
      <p:pic>
        <p:nvPicPr>
          <p:cNvPr id="6" name="Snagit_PPT4BD7">
            <a:extLst>
              <a:ext uri="{FF2B5EF4-FFF2-40B4-BE49-F238E27FC236}">
                <a16:creationId xmlns:a16="http://schemas.microsoft.com/office/drawing/2014/main" id="{C1BBEFD3-0215-8117-775A-2FA1B5835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17" y="1371600"/>
            <a:ext cx="8803766" cy="4972571"/>
          </a:xfrm>
          <a:prstGeom prst="rect">
            <a:avLst/>
          </a:prstGeom>
        </p:spPr>
      </p:pic>
    </p:spTree>
    <p:extLst>
      <p:ext uri="{BB962C8B-B14F-4D97-AF65-F5344CB8AC3E}">
        <p14:creationId xmlns:p14="http://schemas.microsoft.com/office/powerpoint/2010/main" val="2685995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8A8492-2CD7-670A-A924-7C6CC6BF8B0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A671726-81C6-B7D8-EA59-D8C0E155FC99}"/>
              </a:ext>
            </a:extLst>
          </p:cNvPr>
          <p:cNvSpPr/>
          <p:nvPr/>
        </p:nvSpPr>
        <p:spPr bwMode="auto">
          <a:xfrm>
            <a:off x="779779" y="5567110"/>
            <a:ext cx="7571342" cy="896035"/>
          </a:xfrm>
          <a:prstGeom prst="rect">
            <a:avLst/>
          </a:prstGeom>
          <a:solidFill>
            <a:schemeClr val="accent5">
              <a:lumMod val="60000"/>
              <a:lumOff val="40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TextBox 8">
            <a:extLst>
              <a:ext uri="{FF2B5EF4-FFF2-40B4-BE49-F238E27FC236}">
                <a16:creationId xmlns:a16="http://schemas.microsoft.com/office/drawing/2014/main" id="{BD474CC7-F34B-E912-A1D7-747205354FBF}"/>
              </a:ext>
            </a:extLst>
          </p:cNvPr>
          <p:cNvSpPr txBox="1"/>
          <p:nvPr/>
        </p:nvSpPr>
        <p:spPr>
          <a:xfrm>
            <a:off x="486905" y="829300"/>
            <a:ext cx="7998837" cy="5647700"/>
          </a:xfrm>
          <a:prstGeom prst="rect">
            <a:avLst/>
          </a:prstGeom>
          <a:noFill/>
        </p:spPr>
        <p:txBody>
          <a:bodyPr wrap="square" rtlCol="0">
            <a:spAutoFit/>
          </a:bodyPr>
          <a:lstStyle/>
          <a:p>
            <a:pPr marL="284163" indent="-284163">
              <a:spcAft>
                <a:spcPts val="600"/>
              </a:spcAft>
            </a:pPr>
            <a:r>
              <a:rPr kumimoji="0" lang="en-US" sz="14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a:t>
            </a:r>
            <a:r>
              <a:rPr kumimoji="0" lang="en-US" sz="1600" b="1" u="none" strike="noStrike" kern="1200" cap="none" spc="0" normalizeH="0" baseline="0" noProof="0" dirty="0">
                <a:ln>
                  <a:noFill/>
                </a:ln>
                <a:solidFill>
                  <a:srgbClr val="0070C0"/>
                </a:solidFill>
                <a:effectLst/>
                <a:uLnTx/>
                <a:uFillTx/>
                <a:latin typeface="Times New Roman" pitchFamily="18" charset="0"/>
                <a:ea typeface="+mn-ea"/>
                <a:cs typeface="Times New Roman" panose="02020603050405020304" pitchFamily="18" charset="0"/>
              </a:rPr>
              <a:t>What was </a:t>
            </a:r>
            <a:r>
              <a:rPr kumimoji="0" lang="en-US" sz="1600" b="1" u="none" strike="noStrike" kern="1200" cap="none" spc="0" normalizeH="0" baseline="0" noProof="0" dirty="0">
                <a:ln>
                  <a:noFill/>
                </a:ln>
                <a:solidFill>
                  <a:srgbClr val="C00000"/>
                </a:solidFill>
                <a:effectLst/>
                <a:uLnTx/>
                <a:uFillTx/>
                <a:latin typeface="Times New Roman" pitchFamily="18" charset="0"/>
                <a:ea typeface="+mn-ea"/>
                <a:cs typeface="Times New Roman" panose="02020603050405020304" pitchFamily="18" charset="0"/>
              </a:rPr>
              <a:t>Estor</a:t>
            </a:r>
            <a:r>
              <a:rPr kumimoji="0" lang="en-US" sz="1600" b="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a:t>
            </a:r>
            <a:r>
              <a:rPr kumimoji="0" lang="en-US" sz="160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It is </a:t>
            </a:r>
            <a:r>
              <a:rPr lang="en-US" sz="1600" dirty="0">
                <a:solidFill>
                  <a:srgbClr val="000000"/>
                </a:solidFill>
                <a:cs typeface="Times New Roman" panose="02020603050405020304" pitchFamily="18" charset="0"/>
              </a:rPr>
              <a:t>one of the earliest expert systems applied to software effort estimation, d</a:t>
            </a:r>
            <a:r>
              <a:rPr kumimoji="0" lang="en-US" sz="1600" b="0" u="none" strike="noStrike" kern="1200" cap="none" spc="0" normalizeH="0" baseline="0" noProof="0" dirty="0" err="1">
                <a:ln>
                  <a:noFill/>
                </a:ln>
                <a:solidFill>
                  <a:srgbClr val="000000"/>
                </a:solidFill>
                <a:effectLst/>
                <a:uLnTx/>
                <a:uFillTx/>
                <a:latin typeface="Times New Roman" pitchFamily="18" charset="0"/>
                <a:ea typeface="+mn-ea"/>
                <a:cs typeface="Times New Roman" panose="02020603050405020304" pitchFamily="18" charset="0"/>
              </a:rPr>
              <a:t>eveloped</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by Steven Vicinanza, a Carnegie Mellon PhD student in 1990, and published in MIS Quarterly in June of 1992, </a:t>
            </a:r>
            <a:r>
              <a:rPr kumimoji="0" lang="en-US" sz="1600" b="0" i="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“Examining the Feasibility of a Case‑Based Reasoning Model for Software Effort Estimation”</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It was built by analyzing how </a:t>
            </a:r>
            <a:r>
              <a:rPr kumimoji="0" lang="en-US" sz="1600" b="0" u="none" strike="noStrike" kern="1200" cap="none" spc="0" normalizeH="0" baseline="0" noProof="0" dirty="0">
                <a:ln>
                  <a:noFill/>
                </a:ln>
                <a:solidFill>
                  <a:srgbClr val="C00000"/>
                </a:solidFill>
                <a:effectLst/>
                <a:uLnTx/>
                <a:uFillTx/>
                <a:latin typeface="Times New Roman" pitchFamily="18" charset="0"/>
                <a:ea typeface="+mn-ea"/>
                <a:cs typeface="Times New Roman" panose="02020603050405020304" pitchFamily="18" charset="0"/>
              </a:rPr>
              <a:t>experienced</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software project estimators reasoned </a:t>
            </a:r>
            <a:b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br>
            <a:r>
              <a:rPr lang="en-US" sz="1600" dirty="0">
                <a:solidFill>
                  <a:srgbClr val="000000"/>
                </a:solidFill>
                <a:cs typeface="Times New Roman" panose="02020603050405020304" pitchFamily="18" charset="0"/>
              </a:rPr>
              <a:t>when </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estimating </a:t>
            </a:r>
            <a:r>
              <a:rPr lang="en-US" sz="1600" dirty="0">
                <a:solidFill>
                  <a:srgbClr val="000000"/>
                </a:solidFill>
                <a:cs typeface="Times New Roman" panose="02020603050405020304" pitchFamily="18" charset="0"/>
              </a:rPr>
              <a:t>time to completion (i.e., effort) </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in real software projects.</a:t>
            </a:r>
          </a:p>
          <a:p>
            <a:pPr marL="287338" lvl="0" indent="-287338">
              <a:spcAft>
                <a:spcPts val="600"/>
              </a:spcAft>
              <a:defRPr/>
            </a:pPr>
            <a:r>
              <a:rPr kumimoji="0" lang="en-US" sz="1600" b="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a:t>
            </a:r>
            <a:r>
              <a:rPr lang="en-US" sz="1600" b="1" dirty="0">
                <a:solidFill>
                  <a:srgbClr val="0070C0"/>
                </a:solidFill>
                <a:cs typeface="Times New Roman" panose="02020603050405020304" pitchFamily="18" charset="0"/>
              </a:rPr>
              <a:t>How did it work? </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When estimating new projects, the</a:t>
            </a:r>
            <a:r>
              <a:rPr lang="en-US" sz="1600" dirty="0">
                <a:solidFill>
                  <a:srgbClr val="000000"/>
                </a:solidFill>
                <a:cs typeface="Times New Roman" panose="02020603050405020304" pitchFamily="18" charset="0"/>
              </a:rPr>
              <a:t>se experts</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retrieved similar </a:t>
            </a:r>
            <a:b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b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past cases and applied adaptation </a:t>
            </a:r>
            <a:r>
              <a:rPr kumimoji="0" lang="en-US" sz="1600" b="1" u="none" strike="noStrike" kern="1200" cap="none" spc="0" normalizeH="0" baseline="0" noProof="0" dirty="0">
                <a:ln>
                  <a:noFill/>
                </a:ln>
                <a:solidFill>
                  <a:srgbClr val="C00000"/>
                </a:solidFill>
                <a:effectLst/>
                <a:uLnTx/>
                <a:uFillTx/>
                <a:latin typeface="Times New Roman" pitchFamily="18" charset="0"/>
                <a:ea typeface="+mn-ea"/>
                <a:cs typeface="Times New Roman" panose="02020603050405020304" pitchFamily="18" charset="0"/>
              </a:rPr>
              <a:t>if-then rules.</a:t>
            </a:r>
            <a:r>
              <a:rPr kumimoji="0" lang="en-US" sz="1600" b="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a:t>
            </a:r>
            <a:r>
              <a:rPr lang="en-US" sz="1600" noProof="0" dirty="0">
                <a:solidFill>
                  <a:srgbClr val="000000"/>
                </a:solidFill>
                <a:cs typeface="Times New Roman" panose="02020603050405020304" pitchFamily="18" charset="0"/>
              </a:rPr>
              <a:t>These rules </a:t>
            </a:r>
            <a:r>
              <a:rPr lang="en-US" sz="1600" dirty="0">
                <a:solidFill>
                  <a:srgbClr val="000000"/>
                </a:solidFill>
                <a:cs typeface="Times New Roman" panose="02020603050405020304" pitchFamily="18" charset="0"/>
              </a:rPr>
              <a:t>were coded into a </a:t>
            </a:r>
            <a:r>
              <a:rPr lang="en-US" sz="1600" dirty="0">
                <a:solidFill>
                  <a:srgbClr val="C00000"/>
                </a:solidFill>
                <a:cs typeface="Times New Roman" panose="02020603050405020304" pitchFamily="18" charset="0"/>
              </a:rPr>
              <a:t>rule </a:t>
            </a:r>
            <a:br>
              <a:rPr lang="en-US" sz="1600" dirty="0">
                <a:solidFill>
                  <a:srgbClr val="C00000"/>
                </a:solidFill>
                <a:cs typeface="Times New Roman" panose="02020603050405020304" pitchFamily="18" charset="0"/>
              </a:rPr>
            </a:br>
            <a:r>
              <a:rPr lang="en-US" sz="1600" dirty="0">
                <a:solidFill>
                  <a:srgbClr val="C00000"/>
                </a:solidFill>
                <a:cs typeface="Times New Roman" panose="02020603050405020304" pitchFamily="18" charset="0"/>
              </a:rPr>
              <a:t>database </a:t>
            </a:r>
            <a:r>
              <a:rPr lang="en-US" sz="1600" dirty="0">
                <a:solidFill>
                  <a:srgbClr val="000000"/>
                </a:solidFill>
                <a:cs typeface="Times New Roman" panose="02020603050405020304" pitchFamily="18" charset="0"/>
              </a:rPr>
              <a:t>to be queried by the </a:t>
            </a:r>
            <a:r>
              <a:rPr lang="en-US" sz="1600" dirty="0">
                <a:solidFill>
                  <a:srgbClr val="C00000"/>
                </a:solidFill>
                <a:cs typeface="Times New Roman" panose="02020603050405020304" pitchFamily="18" charset="0"/>
              </a:rPr>
              <a:t>Expert System</a:t>
            </a:r>
            <a:r>
              <a:rPr lang="en-US" sz="1600" dirty="0">
                <a:cs typeface="Times New Roman" panose="02020603050405020304" pitchFamily="18" charset="0"/>
              </a:rPr>
              <a:t>,</a:t>
            </a:r>
            <a:r>
              <a:rPr lang="en-US" sz="1600" dirty="0">
                <a:solidFill>
                  <a:srgbClr val="C00000"/>
                </a:solidFill>
                <a:cs typeface="Times New Roman" panose="02020603050405020304" pitchFamily="18" charset="0"/>
              </a:rPr>
              <a:t> </a:t>
            </a:r>
            <a:r>
              <a:rPr lang="en-US" sz="1600" dirty="0">
                <a:solidFill>
                  <a:srgbClr val="000000"/>
                </a:solidFill>
                <a:cs typeface="Times New Roman" panose="02020603050405020304" pitchFamily="18" charset="0"/>
              </a:rPr>
              <a:t>mirroring the expert’s thought process. </a:t>
            </a:r>
            <a:endPar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endParaRPr>
          </a:p>
          <a:p>
            <a:pPr marL="287338" marR="0" lvl="0" indent="-287338" algn="l" defTabSz="914400" rtl="0" eaLnBrk="0" fontAlgn="base" latinLnBrk="0" hangingPunct="0">
              <a:lnSpc>
                <a:spcPct val="100000"/>
              </a:lnSpc>
              <a:spcBef>
                <a:spcPct val="0"/>
              </a:spcBef>
              <a:spcAft>
                <a:spcPts val="600"/>
              </a:spcAft>
              <a:buClrTx/>
              <a:buSzTx/>
              <a:tabLst/>
              <a:defRPr/>
            </a:pP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a:t>
            </a:r>
            <a:r>
              <a:rPr lang="en-US" sz="1600" b="1" dirty="0">
                <a:solidFill>
                  <a:srgbClr val="0070C0"/>
                </a:solidFill>
                <a:cs typeface="Times New Roman" panose="02020603050405020304" pitchFamily="18" charset="0"/>
              </a:rPr>
              <a:t>Results: </a:t>
            </a:r>
            <a:r>
              <a:rPr lang="en-US" sz="1600" dirty="0">
                <a:solidFill>
                  <a:srgbClr val="000000"/>
                </a:solidFill>
                <a:cs typeface="Times New Roman" panose="02020603050405020304" pitchFamily="18" charset="0"/>
              </a:rPr>
              <a:t>Estor was tested on </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15 real software projects, comparing its estimates </a:t>
            </a:r>
            <a:b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b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against those of the experts and various quantitative estimation methods. </a:t>
            </a:r>
            <a:r>
              <a:rPr kumimoji="0" lang="en-US" sz="1600" b="0" u="none" strike="noStrike" kern="1200" cap="none" spc="0" normalizeH="0" baseline="0" noProof="0" dirty="0">
                <a:ln>
                  <a:noFill/>
                </a:ln>
                <a:solidFill>
                  <a:srgbClr val="0070C0"/>
                </a:solidFill>
                <a:effectLst/>
                <a:uLnTx/>
                <a:uFillTx/>
                <a:latin typeface="Times New Roman" pitchFamily="18" charset="0"/>
                <a:ea typeface="+mn-ea"/>
                <a:cs typeface="Times New Roman" panose="02020603050405020304" pitchFamily="18" charset="0"/>
              </a:rPr>
              <a:t>Estor</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a:t>
            </a:r>
            <a:b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b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was as accurate as the human experts and more accurate than the traditional </a:t>
            </a:r>
            <a:b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b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estimation methods.</a:t>
            </a:r>
          </a:p>
          <a:p>
            <a:pPr marL="287338" indent="-287338">
              <a:spcAft>
                <a:spcPts val="600"/>
              </a:spcAft>
            </a:pP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a:t>
            </a:r>
            <a:r>
              <a:rPr lang="en-US" sz="1600" b="1" noProof="0" dirty="0">
                <a:solidFill>
                  <a:srgbClr val="0070C0"/>
                </a:solidFill>
                <a:cs typeface="Times New Roman" panose="02020603050405020304" pitchFamily="18" charset="0"/>
              </a:rPr>
              <a:t>Importance</a:t>
            </a:r>
            <a:r>
              <a:rPr lang="en-US" sz="1600" b="1" dirty="0">
                <a:solidFill>
                  <a:srgbClr val="0070C0"/>
                </a:solidFill>
                <a:cs typeface="Times New Roman" panose="02020603050405020304" pitchFamily="18" charset="0"/>
              </a:rPr>
              <a:t>: </a:t>
            </a:r>
            <a:r>
              <a:rPr lang="en-US" sz="1600" dirty="0">
                <a:solidFill>
                  <a:srgbClr val="000000"/>
                </a:solidFill>
                <a:cs typeface="Times New Roman" panose="02020603050405020304" pitchFamily="18" charset="0"/>
              </a:rPr>
              <a:t>Demonstrated</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 the feasibility of expert system AI for software estimation</a:t>
            </a:r>
            <a:b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b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back in the </a:t>
            </a:r>
            <a:r>
              <a:rPr kumimoji="0" lang="en-US" sz="1600" b="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early 1990</a:t>
            </a: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s, when machine learning was not mainstream, which inspired over three decades of follow-up research using machine learning, neural networks, regression, </a:t>
            </a:r>
            <a:b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br>
            <a:r>
              <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rPr>
              <a:t>and fuzzy systems to improve estimation accuracy. </a:t>
            </a:r>
          </a:p>
          <a:p>
            <a:pPr>
              <a:spcAft>
                <a:spcPts val="0"/>
              </a:spcAft>
            </a:pPr>
            <a:endParaRPr kumimoji="0" lang="en-US" sz="1600" b="0"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endParaRPr>
          </a:p>
          <a:p>
            <a:pPr marL="287338">
              <a:spcAft>
                <a:spcPts val="1200"/>
              </a:spcAft>
            </a:pPr>
            <a:r>
              <a:rPr lang="en-US" sz="1600" dirty="0">
                <a:solidFill>
                  <a:srgbClr val="0070C0"/>
                </a:solidFill>
              </a:rPr>
              <a:t>In summary, </a:t>
            </a:r>
            <a:r>
              <a:rPr lang="en-US" sz="1600" b="1" dirty="0"/>
              <a:t>Estor</a:t>
            </a:r>
            <a:r>
              <a:rPr lang="en-US" sz="1600" dirty="0">
                <a:solidFill>
                  <a:srgbClr val="0070C0"/>
                </a:solidFill>
              </a:rPr>
              <a:t> was a groundbreaking early </a:t>
            </a:r>
            <a:r>
              <a:rPr lang="en-US" sz="1600" b="1" dirty="0"/>
              <a:t>AI effort estimator </a:t>
            </a:r>
            <a:r>
              <a:rPr lang="en-US" sz="1600" dirty="0">
                <a:solidFill>
                  <a:srgbClr val="0070C0"/>
                </a:solidFill>
              </a:rPr>
              <a:t>using insights from </a:t>
            </a:r>
            <a:br>
              <a:rPr lang="en-US" sz="1600" dirty="0">
                <a:solidFill>
                  <a:srgbClr val="0070C0"/>
                </a:solidFill>
              </a:rPr>
            </a:br>
            <a:r>
              <a:rPr lang="en-US" sz="1600" dirty="0">
                <a:solidFill>
                  <a:srgbClr val="0070C0"/>
                </a:solidFill>
              </a:rPr>
              <a:t>expert estimators. It proved that capturing expert thinking in a structured rule base could </a:t>
            </a:r>
            <a:br>
              <a:rPr lang="en-US" sz="1600" dirty="0">
                <a:solidFill>
                  <a:srgbClr val="0070C0"/>
                </a:solidFill>
              </a:rPr>
            </a:br>
            <a:r>
              <a:rPr lang="en-US" sz="1600" dirty="0">
                <a:solidFill>
                  <a:srgbClr val="0070C0"/>
                </a:solidFill>
              </a:rPr>
              <a:t>match human-level estimates, setting the stage for decades of research in this field.</a:t>
            </a:r>
            <a:endParaRPr kumimoji="0" lang="en-US" sz="1600" b="0" u="none" strike="noStrike" kern="1200" cap="none" spc="0" normalizeH="0" baseline="0" noProof="0" dirty="0">
              <a:ln>
                <a:noFill/>
              </a:ln>
              <a:solidFill>
                <a:srgbClr val="0070C0"/>
              </a:solidFill>
              <a:effectLst/>
              <a:uLnTx/>
              <a:uFillTx/>
              <a:latin typeface="Times New Roman" pitchFamily="18" charset="0"/>
              <a:ea typeface="+mn-ea"/>
              <a:cs typeface="Times New Roman" panose="02020603050405020304" pitchFamily="18" charset="0"/>
            </a:endParaRPr>
          </a:p>
        </p:txBody>
      </p:sp>
      <p:sp>
        <p:nvSpPr>
          <p:cNvPr id="75778" name="Slide Number Placeholder 3">
            <a:extLst>
              <a:ext uri="{FF2B5EF4-FFF2-40B4-BE49-F238E27FC236}">
                <a16:creationId xmlns:a16="http://schemas.microsoft.com/office/drawing/2014/main" id="{30AD1318-4E5C-7F11-FBE4-3B98AE8DB0A6}"/>
              </a:ext>
            </a:extLst>
          </p:cNvPr>
          <p:cNvSpPr>
            <a:spLocks noGrp="1"/>
          </p:cNvSpPr>
          <p:nvPr>
            <p:ph type="sldNum" sz="quarter" idx="10"/>
          </p:nvPr>
        </p:nvSpPr>
        <p:spPr>
          <a:xfrm>
            <a:off x="8604827" y="65532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5748371-444B-416F-903B-E818E40417C7}"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779" name="Rectangle 2">
            <a:extLst>
              <a:ext uri="{FF2B5EF4-FFF2-40B4-BE49-F238E27FC236}">
                <a16:creationId xmlns:a16="http://schemas.microsoft.com/office/drawing/2014/main" id="{1BAFF66E-4F5F-D79F-DF89-3175F696C353}"/>
              </a:ext>
            </a:extLst>
          </p:cNvPr>
          <p:cNvSpPr>
            <a:spLocks noChangeArrowheads="1"/>
          </p:cNvSpPr>
          <p:nvPr/>
        </p:nvSpPr>
        <p:spPr bwMode="auto">
          <a:xfrm>
            <a:off x="29705" y="194162"/>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en-US" b="1" i="0" u="none" strike="noStrike" kern="1200" cap="none" spc="0" normalizeH="0" baseline="0" noProof="0" dirty="0">
                <a:ln>
                  <a:noFill/>
                </a:ln>
                <a:solidFill>
                  <a:srgbClr val="0070C0"/>
                </a:solidFill>
                <a:effectLst/>
                <a:uLnTx/>
                <a:uFillTx/>
                <a:latin typeface="Comic Sans MS" panose="030F0702030302020204" pitchFamily="66" charset="0"/>
                <a:ea typeface="ＭＳ Ｐゴシック" panose="020B0600070205080204" pitchFamily="34" charset="-128"/>
                <a:cs typeface="+mn-cs"/>
              </a:rPr>
              <a:t>A Story about </a:t>
            </a:r>
            <a:r>
              <a:rPr kumimoji="1" lang="en-US" altLang="en-US" b="1"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mn-cs"/>
              </a:rPr>
              <a:t>Estor</a:t>
            </a:r>
            <a:r>
              <a:rPr kumimoji="1" lang="en-US" altLang="en-US" b="1" i="0" u="none" strike="noStrike" kern="1200" cap="none" spc="0" normalizeH="0" baseline="0" noProof="0" dirty="0">
                <a:ln>
                  <a:noFill/>
                </a:ln>
                <a:solidFill>
                  <a:srgbClr val="0070C0"/>
                </a:solidFill>
                <a:effectLst/>
                <a:uLnTx/>
                <a:uFillTx/>
                <a:latin typeface="Comic Sans MS" panose="030F0702030302020204" pitchFamily="66" charset="0"/>
                <a:ea typeface="ＭＳ Ｐゴシック" panose="020B0600070205080204" pitchFamily="34" charset="-128"/>
                <a:cs typeface="+mn-cs"/>
              </a:rPr>
              <a:t> – AI is Not New</a:t>
            </a:r>
            <a:endParaRPr kumimoji="1" lang="en-US" altLang="en-US" sz="1400" b="0" i="0" u="none" strike="noStrike" kern="1200" cap="none" spc="0" normalizeH="0" baseline="0" noProof="0" dirty="0">
              <a:ln>
                <a:noFill/>
              </a:ln>
              <a:solidFill>
                <a:srgbClr val="0070C0"/>
              </a:solidFill>
              <a:effectLst/>
              <a:uLnTx/>
              <a:uFillTx/>
              <a:latin typeface="Comic Sans MS" panose="030F0702030302020204" pitchFamily="66" charset="0"/>
              <a:ea typeface="ＭＳ Ｐゴシック" panose="020B0600070205080204" pitchFamily="34" charset="-128"/>
              <a:cs typeface="+mn-cs"/>
            </a:endParaRPr>
          </a:p>
        </p:txBody>
      </p:sp>
      <p:pic>
        <p:nvPicPr>
          <p:cNvPr id="6" name="Snagit_PPT4A25">
            <a:extLst>
              <a:ext uri="{FF2B5EF4-FFF2-40B4-BE49-F238E27FC236}">
                <a16:creationId xmlns:a16="http://schemas.microsoft.com/office/drawing/2014/main" id="{11046480-1938-C601-8127-C182D031B7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6843" y="2042041"/>
            <a:ext cx="1128557" cy="884069"/>
          </a:xfrm>
          <a:prstGeom prst="rect">
            <a:avLst/>
          </a:prstGeom>
        </p:spPr>
      </p:pic>
      <p:grpSp>
        <p:nvGrpSpPr>
          <p:cNvPr id="3" name="Group 2">
            <a:extLst>
              <a:ext uri="{FF2B5EF4-FFF2-40B4-BE49-F238E27FC236}">
                <a16:creationId xmlns:a16="http://schemas.microsoft.com/office/drawing/2014/main" id="{BA6F552E-9D3C-60A7-CBD8-3FBA1C018201}"/>
              </a:ext>
            </a:extLst>
          </p:cNvPr>
          <p:cNvGrpSpPr/>
          <p:nvPr/>
        </p:nvGrpSpPr>
        <p:grpSpPr>
          <a:xfrm>
            <a:off x="8138075" y="3025371"/>
            <a:ext cx="550449" cy="1243317"/>
            <a:chOff x="8138075" y="2947683"/>
            <a:chExt cx="550449" cy="1243317"/>
          </a:xfrm>
        </p:grpSpPr>
        <p:sp>
          <p:nvSpPr>
            <p:cNvPr id="7" name="Flowchart: Magnetic Disk 6">
              <a:extLst>
                <a:ext uri="{FF2B5EF4-FFF2-40B4-BE49-F238E27FC236}">
                  <a16:creationId xmlns:a16="http://schemas.microsoft.com/office/drawing/2014/main" id="{371A9D5C-9B21-3C40-577B-56C208AA96DE}"/>
                </a:ext>
              </a:extLst>
            </p:cNvPr>
            <p:cNvSpPr/>
            <p:nvPr/>
          </p:nvSpPr>
          <p:spPr bwMode="auto">
            <a:xfrm>
              <a:off x="8239535" y="3159668"/>
              <a:ext cx="340014" cy="228600"/>
            </a:xfrm>
            <a:prstGeom prst="flowChartMagneticDisk">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Arrow: Down 7">
              <a:extLst>
                <a:ext uri="{FF2B5EF4-FFF2-40B4-BE49-F238E27FC236}">
                  <a16:creationId xmlns:a16="http://schemas.microsoft.com/office/drawing/2014/main" id="{2C5A6AD2-8D55-A1D6-2CC6-6672A894FF85}"/>
                </a:ext>
              </a:extLst>
            </p:cNvPr>
            <p:cNvSpPr/>
            <p:nvPr/>
          </p:nvSpPr>
          <p:spPr bwMode="auto">
            <a:xfrm>
              <a:off x="8333342" y="2947683"/>
              <a:ext cx="152400" cy="141713"/>
            </a:xfrm>
            <a:prstGeom prst="downArrow">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11" name="Snagit_PPTAA0D">
              <a:extLst>
                <a:ext uri="{FF2B5EF4-FFF2-40B4-BE49-F238E27FC236}">
                  <a16:creationId xmlns:a16="http://schemas.microsoft.com/office/drawing/2014/main" id="{07E5CB74-72D8-9179-1FC8-74A5A5DEE5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8075" y="3657600"/>
              <a:ext cx="550449" cy="533400"/>
            </a:xfrm>
            <a:prstGeom prst="rect">
              <a:avLst/>
            </a:prstGeom>
          </p:spPr>
        </p:pic>
        <p:sp>
          <p:nvSpPr>
            <p:cNvPr id="13" name="Arrow: Down 12">
              <a:extLst>
                <a:ext uri="{FF2B5EF4-FFF2-40B4-BE49-F238E27FC236}">
                  <a16:creationId xmlns:a16="http://schemas.microsoft.com/office/drawing/2014/main" id="{6DE48641-B464-6CBB-7557-88DA0274F817}"/>
                </a:ext>
              </a:extLst>
            </p:cNvPr>
            <p:cNvSpPr/>
            <p:nvPr/>
          </p:nvSpPr>
          <p:spPr bwMode="auto">
            <a:xfrm>
              <a:off x="8337100" y="3463694"/>
              <a:ext cx="152400" cy="141713"/>
            </a:xfrm>
            <a:prstGeom prst="downArrow">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11579289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6" end="6"/>
                                            </p:txEl>
                                          </p:spTgt>
                                        </p:tgtEl>
                                        <p:attrNameLst>
                                          <p:attrName>style.visibility</p:attrName>
                                        </p:attrNameLst>
                                      </p:cBhvr>
                                      <p:to>
                                        <p:strVal val="visible"/>
                                      </p:to>
                                    </p:set>
                                    <p:animEffect transition="in" filter="fade">
                                      <p:cBhvr>
                                        <p:cTn id="10" dur="1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CFFF15-0F40-0E7C-6909-2CA5E7DF5A3E}"/>
            </a:ext>
          </a:extLst>
        </p:cNvPr>
        <p:cNvGrpSpPr/>
        <p:nvPr/>
      </p:nvGrpSpPr>
      <p:grpSpPr>
        <a:xfrm>
          <a:off x="0" y="0"/>
          <a:ext cx="0" cy="0"/>
          <a:chOff x="0" y="0"/>
          <a:chExt cx="0" cy="0"/>
        </a:xfrm>
      </p:grpSpPr>
      <p:sp>
        <p:nvSpPr>
          <p:cNvPr id="8211" name="Slide Number Placeholder 1">
            <a:extLst>
              <a:ext uri="{FF2B5EF4-FFF2-40B4-BE49-F238E27FC236}">
                <a16:creationId xmlns:a16="http://schemas.microsoft.com/office/drawing/2014/main" id="{9DA83E43-6113-643C-C001-F2C5B7C0BD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02756" indent="-270291">
              <a:defRPr sz="2400">
                <a:solidFill>
                  <a:schemeClr val="tx1"/>
                </a:solidFill>
                <a:latin typeface="Times New Roman" pitchFamily="18" charset="0"/>
              </a:defRPr>
            </a:lvl2pPr>
            <a:lvl3pPr marL="1081164" indent="-216233">
              <a:defRPr sz="2400">
                <a:solidFill>
                  <a:schemeClr val="tx1"/>
                </a:solidFill>
                <a:latin typeface="Times New Roman" pitchFamily="18" charset="0"/>
              </a:defRPr>
            </a:lvl3pPr>
            <a:lvl4pPr marL="1513629" indent="-216233">
              <a:defRPr sz="2400">
                <a:solidFill>
                  <a:schemeClr val="tx1"/>
                </a:solidFill>
                <a:latin typeface="Times New Roman" pitchFamily="18" charset="0"/>
              </a:defRPr>
            </a:lvl4pPr>
            <a:lvl5pPr marL="1946095" indent="-216233">
              <a:defRPr sz="2400">
                <a:solidFill>
                  <a:schemeClr val="tx1"/>
                </a:solidFill>
                <a:latin typeface="Times New Roman" pitchFamily="18" charset="0"/>
              </a:defRPr>
            </a:lvl5pPr>
            <a:lvl6pPr marL="2378560" indent="-216233" eaLnBrk="0" fontAlgn="base" hangingPunct="0">
              <a:spcBef>
                <a:spcPct val="0"/>
              </a:spcBef>
              <a:spcAft>
                <a:spcPct val="0"/>
              </a:spcAft>
              <a:defRPr sz="2400">
                <a:solidFill>
                  <a:schemeClr val="tx1"/>
                </a:solidFill>
                <a:latin typeface="Times New Roman" pitchFamily="18" charset="0"/>
              </a:defRPr>
            </a:lvl6pPr>
            <a:lvl7pPr marL="2811026" indent="-216233" eaLnBrk="0" fontAlgn="base" hangingPunct="0">
              <a:spcBef>
                <a:spcPct val="0"/>
              </a:spcBef>
              <a:spcAft>
                <a:spcPct val="0"/>
              </a:spcAft>
              <a:defRPr sz="2400">
                <a:solidFill>
                  <a:schemeClr val="tx1"/>
                </a:solidFill>
                <a:latin typeface="Times New Roman" pitchFamily="18" charset="0"/>
              </a:defRPr>
            </a:lvl7pPr>
            <a:lvl8pPr marL="3243491" indent="-216233" eaLnBrk="0" fontAlgn="base" hangingPunct="0">
              <a:spcBef>
                <a:spcPct val="0"/>
              </a:spcBef>
              <a:spcAft>
                <a:spcPct val="0"/>
              </a:spcAft>
              <a:defRPr sz="2400">
                <a:solidFill>
                  <a:schemeClr val="tx1"/>
                </a:solidFill>
                <a:latin typeface="Times New Roman" pitchFamily="18" charset="0"/>
              </a:defRPr>
            </a:lvl8pPr>
            <a:lvl9pPr marL="3675957" indent="-216233" eaLnBrk="0" fontAlgn="base" hangingPunct="0">
              <a:spcBef>
                <a:spcPct val="0"/>
              </a:spcBef>
              <a:spcAft>
                <a:spcPct val="0"/>
              </a:spcAft>
              <a:defRPr sz="2400">
                <a:solidFill>
                  <a:schemeClr val="tx1"/>
                </a:solidFill>
                <a:latin typeface="Times New Roman"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B224642-A915-4F46-91AD-F40800BC60CF}"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pic>
        <p:nvPicPr>
          <p:cNvPr id="3" name="Snagit_PPT70DF">
            <a:extLst>
              <a:ext uri="{FF2B5EF4-FFF2-40B4-BE49-F238E27FC236}">
                <a16:creationId xmlns:a16="http://schemas.microsoft.com/office/drawing/2014/main" id="{7968BC78-FD2F-312B-E528-1D3227B25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47" y="219315"/>
            <a:ext cx="8813706" cy="6419369"/>
          </a:xfrm>
          <a:prstGeom prst="rect">
            <a:avLst/>
          </a:prstGeom>
        </p:spPr>
      </p:pic>
    </p:spTree>
    <p:extLst>
      <p:ext uri="{BB962C8B-B14F-4D97-AF65-F5344CB8AC3E}">
        <p14:creationId xmlns:p14="http://schemas.microsoft.com/office/powerpoint/2010/main" val="160545133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ounded Rectangle 8"/>
          <p:cNvSpPr/>
          <p:nvPr/>
        </p:nvSpPr>
        <p:spPr>
          <a:xfrm>
            <a:off x="1143000" y="1411711"/>
            <a:ext cx="6963207" cy="1940264"/>
          </a:xfrm>
          <a:prstGeom prst="roundRect">
            <a:avLst>
              <a:gd name="adj" fmla="val 2174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4" name="Rectangle 3">
            <a:extLst>
              <a:ext uri="{FF2B5EF4-FFF2-40B4-BE49-F238E27FC236}">
                <a16:creationId xmlns:a16="http://schemas.microsoft.com/office/drawing/2014/main" id="{D9665A68-4181-4C5F-A094-BC1972990527}"/>
              </a:ext>
            </a:extLst>
          </p:cNvPr>
          <p:cNvSpPr>
            <a:spLocks noGrp="1" noChangeArrowheads="1"/>
          </p:cNvSpPr>
          <p:nvPr>
            <p:ph type="title"/>
          </p:nvPr>
        </p:nvSpPr>
        <p:spPr>
          <a:xfrm>
            <a:off x="0" y="228600"/>
            <a:ext cx="9144000" cy="542149"/>
          </a:xfrm>
          <a:noFill/>
        </p:spPr>
        <p:txBody>
          <a:bodyPr/>
          <a:lstStyle/>
          <a:p>
            <a:pPr algn="ctr"/>
            <a:r>
              <a:rPr lang="en-US" altLang="en-US" b="1" dirty="0">
                <a:solidFill>
                  <a:srgbClr val="C00000"/>
                </a:solidFill>
                <a:latin typeface="Comic Sans MS" panose="030F0702030302020204" pitchFamily="66" charset="0"/>
                <a:cs typeface="Arial" panose="020B0604020202020204" pitchFamily="34" charset="0"/>
              </a:rPr>
              <a:t>American University, Kogod MS Analytics</a:t>
            </a:r>
          </a:p>
        </p:txBody>
      </p:sp>
      <p:sp>
        <p:nvSpPr>
          <p:cNvPr id="821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02756" indent="-270291">
              <a:defRPr sz="2400">
                <a:solidFill>
                  <a:schemeClr val="tx1"/>
                </a:solidFill>
                <a:latin typeface="Times New Roman" pitchFamily="18" charset="0"/>
              </a:defRPr>
            </a:lvl2pPr>
            <a:lvl3pPr marL="1081164" indent="-216233">
              <a:defRPr sz="2400">
                <a:solidFill>
                  <a:schemeClr val="tx1"/>
                </a:solidFill>
                <a:latin typeface="Times New Roman" pitchFamily="18" charset="0"/>
              </a:defRPr>
            </a:lvl3pPr>
            <a:lvl4pPr marL="1513629" indent="-216233">
              <a:defRPr sz="2400">
                <a:solidFill>
                  <a:schemeClr val="tx1"/>
                </a:solidFill>
                <a:latin typeface="Times New Roman" pitchFamily="18" charset="0"/>
              </a:defRPr>
            </a:lvl4pPr>
            <a:lvl5pPr marL="1946095" indent="-216233">
              <a:defRPr sz="2400">
                <a:solidFill>
                  <a:schemeClr val="tx1"/>
                </a:solidFill>
                <a:latin typeface="Times New Roman" pitchFamily="18" charset="0"/>
              </a:defRPr>
            </a:lvl5pPr>
            <a:lvl6pPr marL="2378560" indent="-216233" eaLnBrk="0" fontAlgn="base" hangingPunct="0">
              <a:spcBef>
                <a:spcPct val="0"/>
              </a:spcBef>
              <a:spcAft>
                <a:spcPct val="0"/>
              </a:spcAft>
              <a:defRPr sz="2400">
                <a:solidFill>
                  <a:schemeClr val="tx1"/>
                </a:solidFill>
                <a:latin typeface="Times New Roman" pitchFamily="18" charset="0"/>
              </a:defRPr>
            </a:lvl6pPr>
            <a:lvl7pPr marL="2811026" indent="-216233" eaLnBrk="0" fontAlgn="base" hangingPunct="0">
              <a:spcBef>
                <a:spcPct val="0"/>
              </a:spcBef>
              <a:spcAft>
                <a:spcPct val="0"/>
              </a:spcAft>
              <a:defRPr sz="2400">
                <a:solidFill>
                  <a:schemeClr val="tx1"/>
                </a:solidFill>
                <a:latin typeface="Times New Roman" pitchFamily="18" charset="0"/>
              </a:defRPr>
            </a:lvl7pPr>
            <a:lvl8pPr marL="3243491" indent="-216233" eaLnBrk="0" fontAlgn="base" hangingPunct="0">
              <a:spcBef>
                <a:spcPct val="0"/>
              </a:spcBef>
              <a:spcAft>
                <a:spcPct val="0"/>
              </a:spcAft>
              <a:defRPr sz="2400">
                <a:solidFill>
                  <a:schemeClr val="tx1"/>
                </a:solidFill>
                <a:latin typeface="Times New Roman" pitchFamily="18" charset="0"/>
              </a:defRPr>
            </a:lvl8pPr>
            <a:lvl9pPr marL="3675957" indent="-216233" eaLnBrk="0" fontAlgn="base" hangingPunct="0">
              <a:spcBef>
                <a:spcPct val="0"/>
              </a:spcBef>
              <a:spcAft>
                <a:spcPct val="0"/>
              </a:spcAft>
              <a:defRPr sz="2400">
                <a:solidFill>
                  <a:schemeClr val="tx1"/>
                </a:solidFill>
                <a:latin typeface="Times New Roman" pitchFamily="18" charset="0"/>
              </a:defRPr>
            </a:lvl9pPr>
          </a:lstStyle>
          <a:p>
            <a:fld id="{DB224642-A915-4F46-91AD-F40800BC60CF}" type="slidenum">
              <a:rPr lang="en-US" sz="1400"/>
              <a:pPr/>
              <a:t>31</a:t>
            </a:fld>
            <a:endParaRPr lang="en-US" sz="1400"/>
          </a:p>
        </p:txBody>
      </p:sp>
      <p:sp>
        <p:nvSpPr>
          <p:cNvPr id="6" name="Rounded Rectangle 5"/>
          <p:cNvSpPr/>
          <p:nvPr/>
        </p:nvSpPr>
        <p:spPr>
          <a:xfrm>
            <a:off x="1143000" y="818605"/>
            <a:ext cx="6963207" cy="533400"/>
          </a:xfrm>
          <a:prstGeom prst="roundRect">
            <a:avLst>
              <a:gd name="adj" fmla="val 4461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extBox 6"/>
          <p:cNvSpPr txBox="1"/>
          <p:nvPr/>
        </p:nvSpPr>
        <p:spPr>
          <a:xfrm>
            <a:off x="1248207" y="950654"/>
            <a:ext cx="6772707" cy="338554"/>
          </a:xfrm>
          <a:prstGeom prst="rect">
            <a:avLst/>
          </a:prstGeom>
          <a:noFill/>
        </p:spPr>
        <p:txBody>
          <a:bodyPr wrap="square" rtlCol="0">
            <a:spAutoFit/>
          </a:bodyPr>
          <a:lstStyle/>
          <a:p>
            <a:pPr algn="ctr"/>
            <a:r>
              <a:rPr lang="en-US" sz="1600" b="1" dirty="0">
                <a:latin typeface="Comic Sans MS" panose="030F0702030302020204" pitchFamily="66" charset="0"/>
              </a:rPr>
              <a:t>KSB 620 &amp; 621 Capstone Experience Practicum (2 x 1.5 </a:t>
            </a:r>
            <a:r>
              <a:rPr lang="en-US" sz="1600" b="1" dirty="0" err="1">
                <a:latin typeface="Comic Sans MS" panose="030F0702030302020204" pitchFamily="66" charset="0"/>
              </a:rPr>
              <a:t>cr</a:t>
            </a:r>
            <a:r>
              <a:rPr lang="en-US" sz="1600" b="1" dirty="0">
                <a:latin typeface="Comic Sans MS" panose="030F0702030302020204" pitchFamily="66" charset="0"/>
              </a:rPr>
              <a:t>)</a:t>
            </a:r>
          </a:p>
        </p:txBody>
      </p:sp>
      <p:sp>
        <p:nvSpPr>
          <p:cNvPr id="11" name="TextBox 10"/>
          <p:cNvSpPr txBox="1"/>
          <p:nvPr/>
        </p:nvSpPr>
        <p:spPr>
          <a:xfrm>
            <a:off x="1981201" y="1428205"/>
            <a:ext cx="5257800" cy="338554"/>
          </a:xfrm>
          <a:prstGeom prst="rect">
            <a:avLst/>
          </a:prstGeom>
          <a:noFill/>
        </p:spPr>
        <p:txBody>
          <a:bodyPr wrap="square" rtlCol="0">
            <a:spAutoFit/>
          </a:bodyPr>
          <a:lstStyle>
            <a:defPPr>
              <a:defRPr lang="en-US"/>
            </a:defPPr>
            <a:lvl1pPr algn="ctr">
              <a:defRPr>
                <a:solidFill>
                  <a:schemeClr val="bg1"/>
                </a:solidFill>
              </a:defRPr>
            </a:lvl1pPr>
          </a:lstStyle>
          <a:p>
            <a:r>
              <a:rPr lang="en-US" sz="1600" b="1" dirty="0">
                <a:solidFill>
                  <a:prstClr val="white"/>
                </a:solidFill>
                <a:latin typeface="Comic Sans MS" panose="030F0702030302020204" pitchFamily="66" charset="0"/>
              </a:rPr>
              <a:t>Electives &amp; Functional Specialization (12 </a:t>
            </a:r>
            <a:r>
              <a:rPr lang="en-US" sz="1600" b="1" dirty="0" err="1">
                <a:solidFill>
                  <a:prstClr val="white"/>
                </a:solidFill>
                <a:latin typeface="Comic Sans MS" panose="030F0702030302020204" pitchFamily="66" charset="0"/>
              </a:rPr>
              <a:t>cr</a:t>
            </a:r>
            <a:r>
              <a:rPr lang="en-US" sz="1600" b="1" dirty="0">
                <a:solidFill>
                  <a:prstClr val="white"/>
                </a:solidFill>
                <a:latin typeface="Comic Sans MS" panose="030F0702030302020204" pitchFamily="66" charset="0"/>
              </a:rPr>
              <a:t>)</a:t>
            </a:r>
          </a:p>
        </p:txBody>
      </p:sp>
      <p:sp>
        <p:nvSpPr>
          <p:cNvPr id="26" name="Rounded Rectangle 25"/>
          <p:cNvSpPr/>
          <p:nvPr/>
        </p:nvSpPr>
        <p:spPr>
          <a:xfrm>
            <a:off x="1143000" y="3409405"/>
            <a:ext cx="6963207" cy="1254601"/>
          </a:xfrm>
          <a:prstGeom prst="roundRect">
            <a:avLst>
              <a:gd name="adj" fmla="val 2174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sp>
        <p:nvSpPr>
          <p:cNvPr id="27" name="TextBox 26"/>
          <p:cNvSpPr txBox="1"/>
          <p:nvPr/>
        </p:nvSpPr>
        <p:spPr>
          <a:xfrm>
            <a:off x="2887744" y="3455890"/>
            <a:ext cx="3276600" cy="338554"/>
          </a:xfrm>
          <a:prstGeom prst="rect">
            <a:avLst/>
          </a:prstGeom>
          <a:noFill/>
        </p:spPr>
        <p:txBody>
          <a:bodyPr wrap="square" rtlCol="0">
            <a:spAutoFit/>
          </a:bodyPr>
          <a:lstStyle>
            <a:defPPr>
              <a:defRPr lang="en-US"/>
            </a:defPPr>
            <a:lvl1pPr algn="ctr">
              <a:defRPr sz="1400" b="1">
                <a:solidFill>
                  <a:prstClr val="white"/>
                </a:solidFill>
                <a:latin typeface="Comic Sans MS" panose="030F0702030302020204" pitchFamily="66" charset="0"/>
              </a:defRPr>
            </a:lvl1pPr>
          </a:lstStyle>
          <a:p>
            <a:r>
              <a:rPr lang="en-US" sz="1600" dirty="0">
                <a:solidFill>
                  <a:srgbClr val="FF0000"/>
                </a:solidFill>
              </a:rPr>
              <a:t>Analytics Core (9 </a:t>
            </a:r>
            <a:r>
              <a:rPr lang="en-US" sz="1600" dirty="0" err="1">
                <a:solidFill>
                  <a:srgbClr val="FF0000"/>
                </a:solidFill>
              </a:rPr>
              <a:t>cr</a:t>
            </a:r>
            <a:r>
              <a:rPr lang="en-US" sz="1600" dirty="0">
                <a:solidFill>
                  <a:srgbClr val="FF0000"/>
                </a:solidFill>
              </a:rPr>
              <a:t>)</a:t>
            </a:r>
          </a:p>
        </p:txBody>
      </p:sp>
      <p:sp>
        <p:nvSpPr>
          <p:cNvPr id="28" name="Oval 27"/>
          <p:cNvSpPr/>
          <p:nvPr/>
        </p:nvSpPr>
        <p:spPr>
          <a:xfrm>
            <a:off x="1434506" y="3813752"/>
            <a:ext cx="1781546" cy="6858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latin typeface="Calibri" panose="020F0502020204030204" pitchFamily="34" charset="0"/>
              <a:cs typeface="Calibri" panose="020F0502020204030204" pitchFamily="34" charset="0"/>
            </a:endParaRPr>
          </a:p>
        </p:txBody>
      </p:sp>
      <p:sp>
        <p:nvSpPr>
          <p:cNvPr id="29" name="TextBox 28"/>
          <p:cNvSpPr txBox="1"/>
          <p:nvPr/>
        </p:nvSpPr>
        <p:spPr>
          <a:xfrm>
            <a:off x="1407130" y="3813752"/>
            <a:ext cx="1808922" cy="523220"/>
          </a:xfrm>
          <a:prstGeom prst="rect">
            <a:avLst/>
          </a:prstGeom>
          <a:noFill/>
        </p:spPr>
        <p:txBody>
          <a:bodyPr wrap="square" rtlCol="0">
            <a:spAutoFit/>
          </a:bodyPr>
          <a:lstStyle>
            <a:defPPr>
              <a:defRPr lang="en-US"/>
            </a:defPPr>
            <a:lvl1pPr algn="ctr">
              <a:defRPr>
                <a:solidFill>
                  <a:schemeClr val="bg1"/>
                </a:solidFill>
              </a:defRPr>
            </a:lvl1pPr>
          </a:lstStyle>
          <a:p>
            <a:r>
              <a:rPr lang="en-US" sz="1400" dirty="0">
                <a:solidFill>
                  <a:srgbClr val="FF0000"/>
                </a:solidFill>
                <a:latin typeface="Calibri" panose="020F0502020204030204" pitchFamily="34" charset="0"/>
                <a:cs typeface="Calibri" panose="020F0502020204030204" pitchFamily="34" charset="0"/>
              </a:rPr>
              <a:t>ITEC 610</a:t>
            </a:r>
            <a:br>
              <a:rPr lang="en-US" sz="1400" dirty="0">
                <a:solidFill>
                  <a:srgbClr val="FF0000"/>
                </a:solidFill>
                <a:latin typeface="Calibri" panose="020F0502020204030204" pitchFamily="34" charset="0"/>
                <a:cs typeface="Calibri" panose="020F0502020204030204" pitchFamily="34" charset="0"/>
              </a:rPr>
            </a:br>
            <a:r>
              <a:rPr lang="en-US" sz="1400" dirty="0">
                <a:solidFill>
                  <a:srgbClr val="FF0000"/>
                </a:solidFill>
                <a:latin typeface="Calibri" panose="020F0502020204030204" pitchFamily="34" charset="0"/>
                <a:cs typeface="Calibri" panose="020F0502020204030204" pitchFamily="34" charset="0"/>
              </a:rPr>
              <a:t>Managerial Statistics</a:t>
            </a:r>
          </a:p>
        </p:txBody>
      </p:sp>
      <p:sp>
        <p:nvSpPr>
          <p:cNvPr id="30" name="Oval 29"/>
          <p:cNvSpPr/>
          <p:nvPr/>
        </p:nvSpPr>
        <p:spPr>
          <a:xfrm>
            <a:off x="3523363" y="3866605"/>
            <a:ext cx="2429366" cy="71748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latin typeface="Calibri" panose="020F0502020204030204" pitchFamily="34" charset="0"/>
              <a:cs typeface="Calibri" panose="020F0502020204030204" pitchFamily="34" charset="0"/>
            </a:endParaRPr>
          </a:p>
        </p:txBody>
      </p:sp>
      <p:sp>
        <p:nvSpPr>
          <p:cNvPr id="31" name="TextBox 30"/>
          <p:cNvSpPr txBox="1"/>
          <p:nvPr/>
        </p:nvSpPr>
        <p:spPr>
          <a:xfrm>
            <a:off x="3664133" y="3966395"/>
            <a:ext cx="2177122" cy="523220"/>
          </a:xfrm>
          <a:prstGeom prst="rect">
            <a:avLst/>
          </a:prstGeom>
          <a:noFill/>
        </p:spPr>
        <p:txBody>
          <a:bodyPr wrap="square" rtlCol="0">
            <a:spAutoFit/>
          </a:bodyPr>
          <a:lstStyle>
            <a:defPPr>
              <a:defRPr lang="en-US"/>
            </a:defPPr>
            <a:lvl1pPr algn="ctr">
              <a:defRPr>
                <a:solidFill>
                  <a:schemeClr val="bg1"/>
                </a:solidFill>
              </a:defRPr>
            </a:lvl1pPr>
          </a:lstStyle>
          <a:p>
            <a:r>
              <a:rPr lang="en-US" sz="1400" dirty="0">
                <a:solidFill>
                  <a:srgbClr val="FF0000"/>
                </a:solidFill>
                <a:latin typeface="Calibri" panose="020F0502020204030204" pitchFamily="34" charset="0"/>
                <a:cs typeface="Calibri" panose="020F0502020204030204" pitchFamily="34" charset="0"/>
              </a:rPr>
              <a:t>ITEC 620 Business Insights Through Analytics</a:t>
            </a:r>
          </a:p>
        </p:txBody>
      </p:sp>
      <p:sp>
        <p:nvSpPr>
          <p:cNvPr id="38" name="Oval 37"/>
          <p:cNvSpPr/>
          <p:nvPr/>
        </p:nvSpPr>
        <p:spPr>
          <a:xfrm>
            <a:off x="6084619" y="3561805"/>
            <a:ext cx="1792988" cy="102340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latin typeface="Calibri" panose="020F0502020204030204" pitchFamily="34" charset="0"/>
              <a:cs typeface="Calibri" panose="020F0502020204030204" pitchFamily="34" charset="0"/>
            </a:endParaRPr>
          </a:p>
        </p:txBody>
      </p:sp>
      <p:sp>
        <p:nvSpPr>
          <p:cNvPr id="39" name="TextBox 38"/>
          <p:cNvSpPr txBox="1"/>
          <p:nvPr/>
        </p:nvSpPr>
        <p:spPr>
          <a:xfrm>
            <a:off x="6048807" y="3626436"/>
            <a:ext cx="1828800" cy="738664"/>
          </a:xfrm>
          <a:prstGeom prst="rect">
            <a:avLst/>
          </a:prstGeom>
          <a:noFill/>
        </p:spPr>
        <p:txBody>
          <a:bodyPr wrap="square" rtlCol="0">
            <a:spAutoFit/>
          </a:bodyPr>
          <a:lstStyle>
            <a:defPPr>
              <a:defRPr lang="en-US"/>
            </a:defPPr>
            <a:lvl1pPr algn="ctr">
              <a:defRPr>
                <a:solidFill>
                  <a:schemeClr val="bg1"/>
                </a:solidFill>
              </a:defRPr>
            </a:lvl1pPr>
          </a:lstStyle>
          <a:p>
            <a:r>
              <a:rPr lang="en-US" sz="1400" dirty="0">
                <a:solidFill>
                  <a:srgbClr val="FF0000"/>
                </a:solidFill>
                <a:latin typeface="Calibri" panose="020F0502020204030204" pitchFamily="34" charset="0"/>
                <a:cs typeface="Calibri" panose="020F0502020204030204" pitchFamily="34" charset="0"/>
              </a:rPr>
              <a:t>ITEC 621</a:t>
            </a:r>
            <a:br>
              <a:rPr lang="en-US" sz="1400" dirty="0">
                <a:solidFill>
                  <a:srgbClr val="FF0000"/>
                </a:solidFill>
                <a:latin typeface="Calibri" panose="020F0502020204030204" pitchFamily="34" charset="0"/>
                <a:cs typeface="Calibri" panose="020F0502020204030204" pitchFamily="34" charset="0"/>
              </a:rPr>
            </a:br>
            <a:r>
              <a:rPr lang="en-US" sz="1400" dirty="0">
                <a:solidFill>
                  <a:srgbClr val="FF0000"/>
                </a:solidFill>
                <a:latin typeface="Calibri" panose="020F0502020204030204" pitchFamily="34" charset="0"/>
                <a:cs typeface="Calibri" panose="020F0502020204030204" pitchFamily="34" charset="0"/>
              </a:rPr>
              <a:t>Predictive Analytics</a:t>
            </a:r>
            <a:br>
              <a:rPr lang="en-US" sz="1400" dirty="0">
                <a:solidFill>
                  <a:srgbClr val="FF0000"/>
                </a:solidFill>
                <a:latin typeface="Calibri" panose="020F0502020204030204" pitchFamily="34" charset="0"/>
                <a:cs typeface="Calibri" panose="020F0502020204030204" pitchFamily="34" charset="0"/>
              </a:rPr>
            </a:br>
            <a:r>
              <a:rPr lang="en-US" sz="1400" dirty="0">
                <a:solidFill>
                  <a:srgbClr val="FF0000"/>
                </a:solidFill>
                <a:latin typeface="Calibri" panose="020F0502020204030204" pitchFamily="34" charset="0"/>
                <a:cs typeface="Calibri" panose="020F0502020204030204" pitchFamily="34" charset="0"/>
              </a:rPr>
              <a:t>w/Machine Learning</a:t>
            </a:r>
          </a:p>
        </p:txBody>
      </p:sp>
      <p:sp>
        <p:nvSpPr>
          <p:cNvPr id="42" name="Rounded Rectangle 41"/>
          <p:cNvSpPr/>
          <p:nvPr/>
        </p:nvSpPr>
        <p:spPr>
          <a:xfrm>
            <a:off x="1172007" y="4738158"/>
            <a:ext cx="6963207" cy="1311894"/>
          </a:xfrm>
          <a:prstGeom prst="roundRect">
            <a:avLst>
              <a:gd name="adj" fmla="val 2174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C000"/>
              </a:solidFill>
              <a:latin typeface="Calibri" panose="020F0502020204030204" pitchFamily="34" charset="0"/>
              <a:cs typeface="Calibri" panose="020F0502020204030204" pitchFamily="34" charset="0"/>
            </a:endParaRPr>
          </a:p>
        </p:txBody>
      </p:sp>
      <p:sp>
        <p:nvSpPr>
          <p:cNvPr id="43" name="TextBox 42"/>
          <p:cNvSpPr txBox="1"/>
          <p:nvPr/>
        </p:nvSpPr>
        <p:spPr>
          <a:xfrm>
            <a:off x="2886507" y="4799652"/>
            <a:ext cx="3276600" cy="338554"/>
          </a:xfrm>
          <a:prstGeom prst="rect">
            <a:avLst/>
          </a:prstGeom>
          <a:noFill/>
        </p:spPr>
        <p:txBody>
          <a:bodyPr wrap="square" rtlCol="0">
            <a:spAutoFit/>
          </a:bodyPr>
          <a:lstStyle>
            <a:defPPr>
              <a:defRPr lang="en-US"/>
            </a:defPPr>
            <a:lvl1pPr algn="ctr">
              <a:defRPr>
                <a:solidFill>
                  <a:schemeClr val="bg1"/>
                </a:solidFill>
              </a:defRPr>
            </a:lvl1pPr>
          </a:lstStyle>
          <a:p>
            <a:r>
              <a:rPr lang="en-US" sz="1600" b="1" dirty="0">
                <a:solidFill>
                  <a:srgbClr val="FFC000"/>
                </a:solidFill>
                <a:latin typeface="Comic Sans MS" panose="030F0702030302020204" pitchFamily="66" charset="0"/>
              </a:rPr>
              <a:t>IT Core (9 </a:t>
            </a:r>
            <a:r>
              <a:rPr lang="en-US" sz="1600" b="1" dirty="0" err="1">
                <a:solidFill>
                  <a:srgbClr val="FFC000"/>
                </a:solidFill>
                <a:latin typeface="Comic Sans MS" panose="030F0702030302020204" pitchFamily="66" charset="0"/>
              </a:rPr>
              <a:t>cr</a:t>
            </a:r>
            <a:r>
              <a:rPr lang="en-US" sz="1600" b="1" dirty="0">
                <a:solidFill>
                  <a:srgbClr val="FFC000"/>
                </a:solidFill>
                <a:latin typeface="Comic Sans MS" panose="030F0702030302020204" pitchFamily="66" charset="0"/>
              </a:rPr>
              <a:t>)</a:t>
            </a:r>
          </a:p>
        </p:txBody>
      </p:sp>
      <p:sp>
        <p:nvSpPr>
          <p:cNvPr id="44" name="Oval 43"/>
          <p:cNvSpPr/>
          <p:nvPr/>
        </p:nvSpPr>
        <p:spPr>
          <a:xfrm>
            <a:off x="1214267" y="4781005"/>
            <a:ext cx="1786540" cy="102569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C000"/>
              </a:solidFill>
              <a:latin typeface="Calibri" panose="020F0502020204030204" pitchFamily="34" charset="0"/>
              <a:cs typeface="Calibri" panose="020F0502020204030204" pitchFamily="34" charset="0"/>
            </a:endParaRPr>
          </a:p>
        </p:txBody>
      </p:sp>
      <p:sp>
        <p:nvSpPr>
          <p:cNvPr id="45" name="TextBox 44"/>
          <p:cNvSpPr txBox="1"/>
          <p:nvPr/>
        </p:nvSpPr>
        <p:spPr>
          <a:xfrm>
            <a:off x="1172007" y="4899696"/>
            <a:ext cx="1871101" cy="738664"/>
          </a:xfrm>
          <a:prstGeom prst="rect">
            <a:avLst/>
          </a:prstGeom>
          <a:noFill/>
        </p:spPr>
        <p:txBody>
          <a:bodyPr wrap="square" rtlCol="0">
            <a:spAutoFit/>
          </a:bodyPr>
          <a:lstStyle>
            <a:defPPr>
              <a:defRPr lang="en-US"/>
            </a:defPPr>
            <a:lvl1pPr algn="ctr">
              <a:defRPr>
                <a:solidFill>
                  <a:schemeClr val="bg1"/>
                </a:solidFill>
              </a:defRPr>
            </a:lvl1pPr>
          </a:lstStyle>
          <a:p>
            <a:r>
              <a:rPr lang="en-US" sz="1400" dirty="0">
                <a:solidFill>
                  <a:srgbClr val="FFC000"/>
                </a:solidFill>
                <a:latin typeface="Calibri" panose="020F0502020204030204" pitchFamily="34" charset="0"/>
                <a:cs typeface="Calibri" panose="020F0502020204030204" pitchFamily="34" charset="0"/>
              </a:rPr>
              <a:t>ITEC 616</a:t>
            </a:r>
            <a:br>
              <a:rPr lang="en-US" sz="1400" dirty="0">
                <a:solidFill>
                  <a:srgbClr val="FFC000"/>
                </a:solidFill>
                <a:latin typeface="Calibri" panose="020F0502020204030204" pitchFamily="34" charset="0"/>
                <a:cs typeface="Calibri" panose="020F0502020204030204" pitchFamily="34" charset="0"/>
              </a:rPr>
            </a:br>
            <a:r>
              <a:rPr lang="en-US" sz="1400" dirty="0">
                <a:solidFill>
                  <a:srgbClr val="FFC000"/>
                </a:solidFill>
                <a:latin typeface="Calibri" panose="020F0502020204030204" pitchFamily="34" charset="0"/>
                <a:cs typeface="Calibri" panose="020F0502020204030204" pitchFamily="34" charset="0"/>
              </a:rPr>
              <a:t>Managing the Digital Organization</a:t>
            </a:r>
          </a:p>
        </p:txBody>
      </p:sp>
      <p:sp>
        <p:nvSpPr>
          <p:cNvPr id="46" name="Oval 45"/>
          <p:cNvSpPr/>
          <p:nvPr/>
        </p:nvSpPr>
        <p:spPr>
          <a:xfrm>
            <a:off x="2980928" y="5162005"/>
            <a:ext cx="1772477" cy="74869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C000"/>
              </a:solidFill>
              <a:latin typeface="Calibri" panose="020F0502020204030204" pitchFamily="34" charset="0"/>
              <a:cs typeface="Calibri" panose="020F0502020204030204" pitchFamily="34" charset="0"/>
            </a:endParaRPr>
          </a:p>
        </p:txBody>
      </p:sp>
      <p:sp>
        <p:nvSpPr>
          <p:cNvPr id="47" name="TextBox 46"/>
          <p:cNvSpPr txBox="1"/>
          <p:nvPr/>
        </p:nvSpPr>
        <p:spPr>
          <a:xfrm>
            <a:off x="2980929" y="5215173"/>
            <a:ext cx="1772478" cy="523220"/>
          </a:xfrm>
          <a:prstGeom prst="rect">
            <a:avLst/>
          </a:prstGeom>
          <a:noFill/>
        </p:spPr>
        <p:txBody>
          <a:bodyPr wrap="square" rtlCol="0">
            <a:spAutoFit/>
          </a:bodyPr>
          <a:lstStyle>
            <a:defPPr>
              <a:defRPr lang="en-US"/>
            </a:defPPr>
            <a:lvl1pPr algn="ctr">
              <a:defRPr>
                <a:solidFill>
                  <a:schemeClr val="bg1"/>
                </a:solidFill>
              </a:defRPr>
            </a:lvl1pPr>
          </a:lstStyle>
          <a:p>
            <a:r>
              <a:rPr lang="en-US" sz="1400" dirty="0">
                <a:solidFill>
                  <a:srgbClr val="FFC000"/>
                </a:solidFill>
                <a:latin typeface="Calibri" panose="020F0502020204030204" pitchFamily="34" charset="0"/>
                <a:cs typeface="Calibri" panose="020F0502020204030204" pitchFamily="34" charset="0"/>
              </a:rPr>
              <a:t>ITEC 670</a:t>
            </a:r>
            <a:br>
              <a:rPr lang="en-US" sz="1400" dirty="0">
                <a:solidFill>
                  <a:srgbClr val="FFC000"/>
                </a:solidFill>
                <a:latin typeface="Calibri" panose="020F0502020204030204" pitchFamily="34" charset="0"/>
                <a:cs typeface="Calibri" panose="020F0502020204030204" pitchFamily="34" charset="0"/>
              </a:rPr>
            </a:br>
            <a:r>
              <a:rPr lang="en-US" sz="1400" dirty="0">
                <a:solidFill>
                  <a:srgbClr val="FFC000"/>
                </a:solidFill>
                <a:latin typeface="Calibri" panose="020F0502020204030204" pitchFamily="34" charset="0"/>
                <a:cs typeface="Calibri" panose="020F0502020204030204" pitchFamily="34" charset="0"/>
              </a:rPr>
              <a:t>Database &amp; Big Data</a:t>
            </a:r>
          </a:p>
        </p:txBody>
      </p:sp>
      <p:sp>
        <p:nvSpPr>
          <p:cNvPr id="48" name="Oval 47"/>
          <p:cNvSpPr/>
          <p:nvPr/>
        </p:nvSpPr>
        <p:spPr>
          <a:xfrm>
            <a:off x="4811384" y="5314405"/>
            <a:ext cx="1709569" cy="6858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C000"/>
              </a:solidFill>
              <a:latin typeface="Calibri" panose="020F0502020204030204" pitchFamily="34" charset="0"/>
              <a:cs typeface="Calibri" panose="020F0502020204030204" pitchFamily="34" charset="0"/>
            </a:endParaRPr>
          </a:p>
        </p:txBody>
      </p:sp>
      <p:sp>
        <p:nvSpPr>
          <p:cNvPr id="49" name="TextBox 48"/>
          <p:cNvSpPr txBox="1"/>
          <p:nvPr/>
        </p:nvSpPr>
        <p:spPr>
          <a:xfrm>
            <a:off x="4773285" y="5340524"/>
            <a:ext cx="1808922" cy="523220"/>
          </a:xfrm>
          <a:prstGeom prst="rect">
            <a:avLst/>
          </a:prstGeom>
          <a:noFill/>
        </p:spPr>
        <p:txBody>
          <a:bodyPr wrap="square" rtlCol="0">
            <a:spAutoFit/>
          </a:bodyPr>
          <a:lstStyle>
            <a:defPPr>
              <a:defRPr lang="en-US"/>
            </a:defPPr>
            <a:lvl1pPr algn="ctr">
              <a:defRPr>
                <a:solidFill>
                  <a:schemeClr val="bg1"/>
                </a:solidFill>
              </a:defRPr>
            </a:lvl1pPr>
          </a:lstStyle>
          <a:p>
            <a:r>
              <a:rPr lang="en-US" sz="1400" dirty="0">
                <a:solidFill>
                  <a:srgbClr val="FFC000"/>
                </a:solidFill>
                <a:latin typeface="Calibri" panose="020F0502020204030204" pitchFamily="34" charset="0"/>
                <a:cs typeface="Calibri" panose="020F0502020204030204" pitchFamily="34" charset="0"/>
              </a:rPr>
              <a:t>ITEC 660</a:t>
            </a:r>
            <a:br>
              <a:rPr lang="en-US" sz="1400" dirty="0">
                <a:solidFill>
                  <a:srgbClr val="FFC000"/>
                </a:solidFill>
                <a:latin typeface="Calibri" panose="020F0502020204030204" pitchFamily="34" charset="0"/>
                <a:cs typeface="Calibri" panose="020F0502020204030204" pitchFamily="34" charset="0"/>
              </a:rPr>
            </a:br>
            <a:r>
              <a:rPr lang="en-US" sz="1400" dirty="0">
                <a:solidFill>
                  <a:srgbClr val="FFC000"/>
                </a:solidFill>
                <a:latin typeface="Calibri" panose="020F0502020204030204" pitchFamily="34" charset="0"/>
                <a:cs typeface="Calibri" panose="020F0502020204030204" pitchFamily="34" charset="0"/>
              </a:rPr>
              <a:t>Business Intelligence</a:t>
            </a:r>
          </a:p>
        </p:txBody>
      </p:sp>
      <p:sp>
        <p:nvSpPr>
          <p:cNvPr id="50" name="Oval 49"/>
          <p:cNvSpPr/>
          <p:nvPr/>
        </p:nvSpPr>
        <p:spPr>
          <a:xfrm>
            <a:off x="6392604" y="4851732"/>
            <a:ext cx="1551341" cy="84367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C000"/>
              </a:solidFill>
              <a:latin typeface="Calibri" panose="020F0502020204030204" pitchFamily="34" charset="0"/>
              <a:cs typeface="Calibri" panose="020F0502020204030204" pitchFamily="34" charset="0"/>
            </a:endParaRPr>
          </a:p>
        </p:txBody>
      </p:sp>
      <p:sp>
        <p:nvSpPr>
          <p:cNvPr id="51" name="TextBox 50"/>
          <p:cNvSpPr txBox="1"/>
          <p:nvPr/>
        </p:nvSpPr>
        <p:spPr>
          <a:xfrm>
            <a:off x="6277407" y="4851732"/>
            <a:ext cx="1709569" cy="738664"/>
          </a:xfrm>
          <a:prstGeom prst="rect">
            <a:avLst/>
          </a:prstGeom>
          <a:noFill/>
        </p:spPr>
        <p:txBody>
          <a:bodyPr wrap="square" rtlCol="0">
            <a:spAutoFit/>
          </a:bodyPr>
          <a:lstStyle>
            <a:defPPr>
              <a:defRPr lang="en-US"/>
            </a:defPPr>
            <a:lvl1pPr algn="ctr">
              <a:defRPr>
                <a:solidFill>
                  <a:schemeClr val="bg1"/>
                </a:solidFill>
              </a:defRPr>
            </a:lvl1pPr>
          </a:lstStyle>
          <a:p>
            <a:r>
              <a:rPr lang="en-US" sz="1400" dirty="0">
                <a:solidFill>
                  <a:srgbClr val="FFC000"/>
                </a:solidFill>
                <a:latin typeface="Calibri" panose="020F0502020204030204" pitchFamily="34" charset="0"/>
                <a:cs typeface="Calibri" panose="020F0502020204030204" pitchFamily="34" charset="0"/>
              </a:rPr>
              <a:t>Tools: </a:t>
            </a:r>
            <a:br>
              <a:rPr lang="en-US" sz="1400" dirty="0">
                <a:solidFill>
                  <a:srgbClr val="FFC000"/>
                </a:solidFill>
                <a:latin typeface="Calibri" panose="020F0502020204030204" pitchFamily="34" charset="0"/>
                <a:cs typeface="Calibri" panose="020F0502020204030204" pitchFamily="34" charset="0"/>
              </a:rPr>
            </a:br>
            <a:r>
              <a:rPr lang="en-US" sz="1400" dirty="0">
                <a:solidFill>
                  <a:srgbClr val="FFC000"/>
                </a:solidFill>
                <a:latin typeface="Calibri" panose="020F0502020204030204" pitchFamily="34" charset="0"/>
                <a:cs typeface="Calibri" panose="020F0502020204030204" pitchFamily="34" charset="0"/>
              </a:rPr>
              <a:t>KSB 999 R; </a:t>
            </a:r>
            <a:br>
              <a:rPr lang="en-US" sz="1400" dirty="0">
                <a:solidFill>
                  <a:srgbClr val="FFC000"/>
                </a:solidFill>
                <a:latin typeface="Calibri" panose="020F0502020204030204" pitchFamily="34" charset="0"/>
                <a:cs typeface="Calibri" panose="020F0502020204030204" pitchFamily="34" charset="0"/>
              </a:rPr>
            </a:br>
            <a:r>
              <a:rPr lang="en-US" sz="1400" dirty="0">
                <a:solidFill>
                  <a:srgbClr val="FFC000"/>
                </a:solidFill>
                <a:latin typeface="Calibri" panose="020F0502020204030204" pitchFamily="34" charset="0"/>
                <a:cs typeface="Calibri" panose="020F0502020204030204" pitchFamily="34" charset="0"/>
              </a:rPr>
              <a:t>ITEC 600 Python</a:t>
            </a:r>
          </a:p>
        </p:txBody>
      </p:sp>
      <p:sp>
        <p:nvSpPr>
          <p:cNvPr id="4" name="TextBox 3">
            <a:extLst>
              <a:ext uri="{FF2B5EF4-FFF2-40B4-BE49-F238E27FC236}">
                <a16:creationId xmlns:a16="http://schemas.microsoft.com/office/drawing/2014/main" id="{9537346F-5EF1-B32A-5568-0D6BB0565EF7}"/>
              </a:ext>
            </a:extLst>
          </p:cNvPr>
          <p:cNvSpPr txBox="1"/>
          <p:nvPr/>
        </p:nvSpPr>
        <p:spPr>
          <a:xfrm>
            <a:off x="1339464" y="1714308"/>
            <a:ext cx="3045594" cy="1600438"/>
          </a:xfrm>
          <a:prstGeom prst="rect">
            <a:avLst/>
          </a:prstGeom>
          <a:noFill/>
        </p:spPr>
        <p:txBody>
          <a:bodyPr wrap="square" rtlCol="0">
            <a:spAutoFit/>
          </a:bodyPr>
          <a:lstStyle/>
          <a:p>
            <a:pPr marL="115888" indent="-115888">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ITEC 643 Project Management</a:t>
            </a:r>
          </a:p>
          <a:p>
            <a:pPr marL="115888" indent="-115888">
              <a:buFont typeface="Arial" panose="020B0604020202020204" pitchFamily="34" charset="0"/>
              <a:buChar char="•"/>
            </a:pPr>
            <a:r>
              <a:rPr lang="en-US" sz="1400" dirty="0">
                <a:solidFill>
                  <a:schemeClr val="bg1"/>
                </a:solidFill>
                <a:latin typeface="Calibri" panose="020F0502020204030204" pitchFamily="34" charset="0"/>
                <a:cs typeface="Calibri" panose="020F0502020204030204" pitchFamily="34" charset="0"/>
              </a:rPr>
              <a:t>ITEC 630 Business Process Analysis</a:t>
            </a:r>
          </a:p>
          <a:p>
            <a:pPr marL="115888" indent="-115888">
              <a:buFont typeface="Arial" panose="020B0604020202020204" pitchFamily="34" charset="0"/>
              <a:buChar char="•"/>
            </a:pPr>
            <a:r>
              <a:rPr lang="en-US" sz="1400" dirty="0">
                <a:solidFill>
                  <a:srgbClr val="800000"/>
                </a:solidFill>
                <a:latin typeface="Calibri" panose="020F0502020204030204" pitchFamily="34" charset="0"/>
                <a:cs typeface="Calibri" panose="020F0502020204030204" pitchFamily="34" charset="0"/>
              </a:rPr>
              <a:t>ITEC 623 Organizational &amp; Social</a:t>
            </a:r>
            <a:br>
              <a:rPr lang="en-US" sz="1400" dirty="0">
                <a:solidFill>
                  <a:srgbClr val="800000"/>
                </a:solidFill>
                <a:latin typeface="Calibri" panose="020F0502020204030204" pitchFamily="34" charset="0"/>
                <a:cs typeface="Calibri" panose="020F0502020204030204" pitchFamily="34" charset="0"/>
              </a:rPr>
            </a:br>
            <a:r>
              <a:rPr lang="en-US" sz="1400" dirty="0">
                <a:solidFill>
                  <a:srgbClr val="800000"/>
                </a:solidFill>
                <a:latin typeface="Calibri" panose="020F0502020204030204" pitchFamily="34" charset="0"/>
                <a:cs typeface="Calibri" panose="020F0502020204030204" pitchFamily="34" charset="0"/>
              </a:rPr>
              <a:t>   Network Analytics</a:t>
            </a:r>
          </a:p>
          <a:p>
            <a:pPr marL="115888" indent="-115888">
              <a:buFont typeface="Arial" panose="020B0604020202020204" pitchFamily="34" charset="0"/>
              <a:buChar char="•"/>
            </a:pPr>
            <a:r>
              <a:rPr lang="en-US" sz="1400" dirty="0">
                <a:solidFill>
                  <a:srgbClr val="800000"/>
                </a:solidFill>
                <a:latin typeface="Calibri" panose="020F0502020204030204" pitchFamily="34" charset="0"/>
                <a:cs typeface="Calibri" panose="020F0502020204030204" pitchFamily="34" charset="0"/>
              </a:rPr>
              <a:t>ITEC 724 Advanced Text Analytics </a:t>
            </a:r>
            <a:br>
              <a:rPr lang="en-US" sz="1400" dirty="0">
                <a:solidFill>
                  <a:srgbClr val="800000"/>
                </a:solidFill>
                <a:latin typeface="Calibri" panose="020F0502020204030204" pitchFamily="34" charset="0"/>
                <a:cs typeface="Calibri" panose="020F0502020204030204" pitchFamily="34" charset="0"/>
              </a:rPr>
            </a:br>
            <a:r>
              <a:rPr lang="en-US" sz="1400" dirty="0">
                <a:solidFill>
                  <a:srgbClr val="800000"/>
                </a:solidFill>
                <a:latin typeface="Calibri" panose="020F0502020204030204" pitchFamily="34" charset="0"/>
                <a:cs typeface="Calibri" panose="020F0502020204030204" pitchFamily="34" charset="0"/>
              </a:rPr>
              <a:t>   w/AI and Machine Learning</a:t>
            </a:r>
          </a:p>
          <a:p>
            <a:pPr marL="115888" indent="-115888">
              <a:buFont typeface="Arial" panose="020B0604020202020204" pitchFamily="34" charset="0"/>
              <a:buChar char="•"/>
            </a:pPr>
            <a:r>
              <a:rPr lang="en-US" sz="1400" dirty="0">
                <a:solidFill>
                  <a:schemeClr val="bg1"/>
                </a:solidFill>
              </a:rPr>
              <a:t>ITEC 668 Cyber Security Analytics</a:t>
            </a:r>
            <a:endParaRPr lang="en-US" sz="1400"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B45588E-2EF9-26AE-BB5D-8A33A49ABFBD}"/>
              </a:ext>
            </a:extLst>
          </p:cNvPr>
          <p:cNvSpPr txBox="1"/>
          <p:nvPr/>
        </p:nvSpPr>
        <p:spPr>
          <a:xfrm>
            <a:off x="4638022" y="1751881"/>
            <a:ext cx="3239585" cy="1600438"/>
          </a:xfrm>
          <a:prstGeom prst="rect">
            <a:avLst/>
          </a:prstGeom>
          <a:noFill/>
        </p:spPr>
        <p:txBody>
          <a:bodyPr wrap="square" rtlCol="0">
            <a:spAutoFit/>
          </a:bodyPr>
          <a:lstStyle/>
          <a:p>
            <a:r>
              <a:rPr lang="en-US" sz="1400" dirty="0">
                <a:solidFill>
                  <a:schemeClr val="bg1"/>
                </a:solidFill>
              </a:rPr>
              <a:t>Plus, specializations in:</a:t>
            </a:r>
          </a:p>
          <a:p>
            <a:pPr marL="115888" indent="-115888">
              <a:buFont typeface="Arial" panose="020B0604020202020204" pitchFamily="34" charset="0"/>
              <a:buChar char="•"/>
            </a:pPr>
            <a:r>
              <a:rPr lang="en-US" sz="1400" dirty="0">
                <a:solidFill>
                  <a:schemeClr val="bg1"/>
                </a:solidFill>
              </a:rPr>
              <a:t>Cybersecurity</a:t>
            </a:r>
          </a:p>
          <a:p>
            <a:pPr marL="115888" indent="-115888">
              <a:buFont typeface="Arial" panose="020B0604020202020204" pitchFamily="34" charset="0"/>
              <a:buChar char="•"/>
            </a:pPr>
            <a:r>
              <a:rPr lang="en-US" sz="1400" dirty="0">
                <a:solidFill>
                  <a:schemeClr val="bg1"/>
                </a:solidFill>
              </a:rPr>
              <a:t>Accounting Forensics</a:t>
            </a:r>
          </a:p>
          <a:p>
            <a:pPr marL="115888" indent="-115888">
              <a:buFont typeface="Arial" panose="020B0604020202020204" pitchFamily="34" charset="0"/>
              <a:buChar char="•"/>
            </a:pPr>
            <a:r>
              <a:rPr lang="en-US" sz="1400" dirty="0">
                <a:solidFill>
                  <a:schemeClr val="bg1"/>
                </a:solidFill>
              </a:rPr>
              <a:t>Quantitative Financial Analysis I and II</a:t>
            </a:r>
          </a:p>
          <a:p>
            <a:pPr marL="115888" indent="-115888">
              <a:buFont typeface="Arial" panose="020B0604020202020204" pitchFamily="34" charset="0"/>
              <a:buChar char="•"/>
            </a:pPr>
            <a:r>
              <a:rPr lang="en-US" sz="1400" dirty="0">
                <a:solidFill>
                  <a:schemeClr val="bg1"/>
                </a:solidFill>
              </a:rPr>
              <a:t>Marketing</a:t>
            </a:r>
          </a:p>
          <a:p>
            <a:pPr marL="115888" indent="-115888">
              <a:buFont typeface="Arial" panose="020B0604020202020204" pitchFamily="34" charset="0"/>
              <a:buChar char="•"/>
            </a:pPr>
            <a:r>
              <a:rPr lang="en-US" sz="1400" dirty="0">
                <a:solidFill>
                  <a:schemeClr val="bg1"/>
                </a:solidFill>
              </a:rPr>
              <a:t>Accounting</a:t>
            </a:r>
          </a:p>
          <a:p>
            <a:pPr marL="115888" indent="-115888">
              <a:buFont typeface="Arial" panose="020B0604020202020204" pitchFamily="34" charset="0"/>
              <a:buChar char="•"/>
            </a:pPr>
            <a:r>
              <a:rPr lang="en-US" sz="1400" dirty="0">
                <a:solidFill>
                  <a:schemeClr val="bg1"/>
                </a:solidFill>
              </a:rPr>
              <a:t>Data Science, etc. </a:t>
            </a:r>
            <a:endParaRPr lang="en-US" dirty="0"/>
          </a:p>
        </p:txBody>
      </p:sp>
      <p:sp>
        <p:nvSpPr>
          <p:cNvPr id="2" name="TextBox 1">
            <a:extLst>
              <a:ext uri="{FF2B5EF4-FFF2-40B4-BE49-F238E27FC236}">
                <a16:creationId xmlns:a16="http://schemas.microsoft.com/office/drawing/2014/main" id="{28A75403-3271-D006-853D-16B42EE10929}"/>
              </a:ext>
            </a:extLst>
          </p:cNvPr>
          <p:cNvSpPr txBox="1"/>
          <p:nvPr/>
        </p:nvSpPr>
        <p:spPr>
          <a:xfrm>
            <a:off x="357403" y="6172200"/>
            <a:ext cx="8534400" cy="584775"/>
          </a:xfrm>
          <a:prstGeom prst="rect">
            <a:avLst/>
          </a:prstGeom>
          <a:noFill/>
        </p:spPr>
        <p:txBody>
          <a:bodyPr wrap="square" rtlCol="0">
            <a:spAutoFit/>
          </a:bodyPr>
          <a:lstStyle/>
          <a:p>
            <a:pPr algn="ctr"/>
            <a:r>
              <a:rPr lang="en-US" sz="1600" b="1" dirty="0">
                <a:solidFill>
                  <a:srgbClr val="C00000"/>
                </a:solidFill>
              </a:rPr>
              <a:t>BS/MS </a:t>
            </a:r>
            <a:r>
              <a:rPr lang="en-US" sz="1600" dirty="0">
                <a:solidFill>
                  <a:srgbClr val="0070C0"/>
                </a:solidFill>
              </a:rPr>
              <a:t>Option </a:t>
            </a:r>
            <a:r>
              <a:rPr lang="en-US" sz="1600" dirty="0">
                <a:solidFill>
                  <a:srgbClr val="0070C0"/>
                </a:solidFill>
                <a:sym typeface="Wingdings" panose="05000000000000000000" pitchFamily="2" charset="2"/>
              </a:rPr>
              <a:t> Double-count 9 credits</a:t>
            </a:r>
            <a:br>
              <a:rPr lang="en-US" sz="1600" dirty="0">
                <a:sym typeface="Wingdings" panose="05000000000000000000" pitchFamily="2" charset="2"/>
              </a:rPr>
            </a:br>
            <a:r>
              <a:rPr lang="en-US" sz="1600" dirty="0"/>
              <a:t>Further details: </a:t>
            </a:r>
            <a:r>
              <a:rPr lang="en-US" sz="1600" dirty="0">
                <a:hlinkClick r:id="rId4"/>
              </a:rPr>
              <a:t>https://jibe4fun.github.io/analytics/msanalytics.pdf</a:t>
            </a:r>
            <a:r>
              <a:rPr lang="en-US" sz="1600" dirty="0"/>
              <a:t> </a:t>
            </a:r>
          </a:p>
        </p:txBody>
      </p:sp>
      <p:pic>
        <p:nvPicPr>
          <p:cNvPr id="8" name="Snagit_PPT2640">
            <a:extLst>
              <a:ext uri="{FF2B5EF4-FFF2-40B4-BE49-F238E27FC236}">
                <a16:creationId xmlns:a16="http://schemas.microsoft.com/office/drawing/2014/main" id="{B40C9609-8581-34A1-4EB8-CCAE1C7DD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9849" y="6000205"/>
            <a:ext cx="771464" cy="771464"/>
          </a:xfrm>
          <a:prstGeom prst="rect">
            <a:avLst/>
          </a:prstGeom>
        </p:spPr>
      </p:pic>
    </p:spTree>
    <p:extLst>
      <p:ext uri="{BB962C8B-B14F-4D97-AF65-F5344CB8AC3E}">
        <p14:creationId xmlns:p14="http://schemas.microsoft.com/office/powerpoint/2010/main" val="12028529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Slide Number Placeholder 3"/>
          <p:cNvSpPr>
            <a:spLocks noGrp="1"/>
          </p:cNvSpPr>
          <p:nvPr>
            <p:ph type="sldNum" sz="quarter" idx="10"/>
          </p:nvPr>
        </p:nvSpPr>
        <p:spPr>
          <a:xfrm>
            <a:off x="8604827" y="65532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748371-444B-416F-903B-E818E40417C7}" type="slidenum">
              <a:rPr kumimoji="0" lang="en-US" altLang="en-US" sz="1400" smtClean="0">
                <a:latin typeface="Times New Roman" panose="02020603050405020304" pitchFamily="18" charset="0"/>
              </a:rPr>
              <a:pPr>
                <a:spcBef>
                  <a:spcPct val="0"/>
                </a:spcBef>
                <a:buClrTx/>
                <a:buFontTx/>
                <a:buNone/>
              </a:pPr>
              <a:t>32</a:t>
            </a:fld>
            <a:endParaRPr kumimoji="0" lang="en-US" altLang="en-US" sz="1400" dirty="0">
              <a:latin typeface="Times New Roman" panose="02020603050405020304" pitchFamily="18" charset="0"/>
            </a:endParaRPr>
          </a:p>
        </p:txBody>
      </p:sp>
      <p:sp>
        <p:nvSpPr>
          <p:cNvPr id="75779" name="Rectangle 2"/>
          <p:cNvSpPr>
            <a:spLocks noChangeArrowheads="1"/>
          </p:cNvSpPr>
          <p:nvPr/>
        </p:nvSpPr>
        <p:spPr bwMode="auto">
          <a:xfrm>
            <a:off x="35213" y="171301"/>
            <a:ext cx="9144000" cy="77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2800" b="1" dirty="0">
                <a:solidFill>
                  <a:srgbClr val="C00000"/>
                </a:solidFill>
                <a:latin typeface="Comic Sans MS" panose="030F0702030302020204" pitchFamily="66" charset="0"/>
              </a:rPr>
              <a:t>A Few Useful General AI Tools</a:t>
            </a:r>
            <a:endParaRPr lang="en-US" altLang="en-US" sz="1600" dirty="0">
              <a:solidFill>
                <a:schemeClr val="accent2"/>
              </a:solidFill>
              <a:latin typeface="Comic Sans MS" panose="030F0702030302020204" pitchFamily="66" charset="0"/>
            </a:endParaRPr>
          </a:p>
        </p:txBody>
      </p:sp>
      <p:sp>
        <p:nvSpPr>
          <p:cNvPr id="9" name="TextBox 8">
            <a:extLst>
              <a:ext uri="{FF2B5EF4-FFF2-40B4-BE49-F238E27FC236}">
                <a16:creationId xmlns:a16="http://schemas.microsoft.com/office/drawing/2014/main" id="{0C861033-44E3-FB03-EC7D-267E2E6FD812}"/>
              </a:ext>
            </a:extLst>
          </p:cNvPr>
          <p:cNvSpPr txBox="1"/>
          <p:nvPr/>
        </p:nvSpPr>
        <p:spPr>
          <a:xfrm>
            <a:off x="533400" y="937022"/>
            <a:ext cx="8147627" cy="5539978"/>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600" b="1" dirty="0" err="1">
                <a:solidFill>
                  <a:schemeClr val="accent5">
                    <a:lumMod val="50000"/>
                  </a:schemeClr>
                </a:solidFill>
                <a:latin typeface="+mn-lt"/>
              </a:rPr>
              <a:t>GhatGPT</a:t>
            </a:r>
            <a:r>
              <a:rPr lang="en-US" sz="1100" dirty="0">
                <a:solidFill>
                  <a:schemeClr val="accent5">
                    <a:lumMod val="50000"/>
                  </a:schemeClr>
                </a:solidFill>
                <a:latin typeface="+mn-lt"/>
              </a:rPr>
              <a:t> (</a:t>
            </a:r>
            <a:r>
              <a:rPr lang="en-US" sz="1100" dirty="0">
                <a:solidFill>
                  <a:schemeClr val="accent5">
                    <a:lumMod val="50000"/>
                  </a:schemeClr>
                </a:solidFill>
                <a:latin typeface="+mn-lt"/>
                <a:hlinkClick r:id="rId4"/>
              </a:rPr>
              <a:t>https://chatgpt.com/</a:t>
            </a:r>
            <a:r>
              <a:rPr lang="en-US" sz="1100" dirty="0">
                <a:solidFill>
                  <a:schemeClr val="accent5">
                    <a:lumMod val="50000"/>
                  </a:schemeClr>
                </a:solidFill>
                <a:latin typeface="+mn-lt"/>
              </a:rPr>
              <a:t>)</a:t>
            </a:r>
            <a:r>
              <a:rPr lang="en-US" sz="1600" b="1" dirty="0">
                <a:solidFill>
                  <a:schemeClr val="accent5">
                    <a:lumMod val="50000"/>
                  </a:schemeClr>
                </a:solidFill>
                <a:latin typeface="+mn-lt"/>
              </a:rPr>
              <a:t>:</a:t>
            </a:r>
            <a:r>
              <a:rPr lang="en-US" sz="1600" dirty="0">
                <a:latin typeface="+mn-lt"/>
              </a:rPr>
              <a:t> conversational </a:t>
            </a:r>
            <a:r>
              <a:rPr lang="en-US" sz="1600" b="1" dirty="0">
                <a:solidFill>
                  <a:schemeClr val="accent5">
                    <a:lumMod val="50000"/>
                  </a:schemeClr>
                </a:solidFill>
                <a:latin typeface="+mn-lt"/>
              </a:rPr>
              <a:t>G</a:t>
            </a:r>
            <a:r>
              <a:rPr lang="en-US" sz="1600" dirty="0">
                <a:latin typeface="+mn-lt"/>
              </a:rPr>
              <a:t>enerative </a:t>
            </a:r>
            <a:r>
              <a:rPr lang="en-US" sz="1600" b="1" dirty="0">
                <a:solidFill>
                  <a:schemeClr val="accent5">
                    <a:lumMod val="50000"/>
                  </a:schemeClr>
                </a:solidFill>
                <a:latin typeface="+mn-lt"/>
              </a:rPr>
              <a:t>P</a:t>
            </a:r>
            <a:r>
              <a:rPr lang="en-US" sz="1600" dirty="0">
                <a:latin typeface="+mn-lt"/>
              </a:rPr>
              <a:t>re-Trained </a:t>
            </a:r>
            <a:r>
              <a:rPr lang="en-US" sz="1600" b="1" dirty="0">
                <a:solidFill>
                  <a:schemeClr val="accent5">
                    <a:lumMod val="50000"/>
                  </a:schemeClr>
                </a:solidFill>
                <a:latin typeface="+mn-lt"/>
              </a:rPr>
              <a:t>T</a:t>
            </a:r>
            <a:r>
              <a:rPr lang="en-US" sz="1600" dirty="0">
                <a:latin typeface="+mn-lt"/>
              </a:rPr>
              <a:t>ransformer AI model. GPT-3.5 is free, ChatGPT Plus is $20/month.</a:t>
            </a:r>
          </a:p>
          <a:p>
            <a:pPr marL="171450" indent="-171450">
              <a:spcAft>
                <a:spcPts val="600"/>
              </a:spcAft>
              <a:buFont typeface="Arial" panose="020B0604020202020204" pitchFamily="34" charset="0"/>
              <a:buChar char="•"/>
            </a:pPr>
            <a:r>
              <a:rPr lang="en-US" sz="1600" b="1" dirty="0">
                <a:solidFill>
                  <a:schemeClr val="accent5">
                    <a:lumMod val="50000"/>
                  </a:schemeClr>
                </a:solidFill>
                <a:latin typeface="+mn-lt"/>
              </a:rPr>
              <a:t>Perplexity </a:t>
            </a:r>
            <a:r>
              <a:rPr lang="en-US" sz="1100" dirty="0">
                <a:solidFill>
                  <a:schemeClr val="accent5">
                    <a:lumMod val="50000"/>
                  </a:schemeClr>
                </a:solidFill>
                <a:latin typeface="+mn-lt"/>
              </a:rPr>
              <a:t>(</a:t>
            </a:r>
            <a:r>
              <a:rPr lang="en-US" sz="1100" dirty="0">
                <a:solidFill>
                  <a:schemeClr val="accent5">
                    <a:lumMod val="50000"/>
                  </a:schemeClr>
                </a:solidFill>
                <a:latin typeface="+mn-lt"/>
                <a:hlinkClick r:id="rId5"/>
              </a:rPr>
              <a:t>https://www.perplexity.ai/</a:t>
            </a:r>
            <a:r>
              <a:rPr lang="en-US" sz="1100" dirty="0">
                <a:solidFill>
                  <a:schemeClr val="accent5">
                    <a:lumMod val="50000"/>
                  </a:schemeClr>
                </a:solidFill>
                <a:latin typeface="+mn-lt"/>
              </a:rPr>
              <a:t>)</a:t>
            </a:r>
            <a:r>
              <a:rPr lang="en-US" sz="1600" b="1" dirty="0">
                <a:solidFill>
                  <a:schemeClr val="accent5">
                    <a:lumMod val="50000"/>
                  </a:schemeClr>
                </a:solidFill>
                <a:latin typeface="+mn-lt"/>
              </a:rPr>
              <a:t>: </a:t>
            </a:r>
            <a:r>
              <a:rPr lang="en-US" sz="1600" dirty="0">
                <a:latin typeface="+mn-lt"/>
              </a:rPr>
              <a:t>Conversational AI, similar to ChatGPT, but very accurate and yields useful citations</a:t>
            </a:r>
          </a:p>
          <a:p>
            <a:pPr marL="171450" indent="-171450">
              <a:spcAft>
                <a:spcPts val="600"/>
              </a:spcAft>
              <a:buFont typeface="Arial" panose="020B0604020202020204" pitchFamily="34" charset="0"/>
              <a:buChar char="•"/>
            </a:pPr>
            <a:r>
              <a:rPr lang="en-US" sz="1600" b="1" dirty="0">
                <a:solidFill>
                  <a:schemeClr val="accent5">
                    <a:lumMod val="50000"/>
                  </a:schemeClr>
                </a:solidFill>
                <a:latin typeface="+mn-lt"/>
              </a:rPr>
              <a:t>Copilot </a:t>
            </a:r>
            <a:r>
              <a:rPr lang="en-US" sz="1100" dirty="0">
                <a:solidFill>
                  <a:schemeClr val="accent5">
                    <a:lumMod val="50000"/>
                  </a:schemeClr>
                </a:solidFill>
                <a:latin typeface="+mn-lt"/>
              </a:rPr>
              <a:t>(</a:t>
            </a:r>
            <a:r>
              <a:rPr lang="en-US" sz="1100" dirty="0">
                <a:solidFill>
                  <a:schemeClr val="accent5">
                    <a:lumMod val="50000"/>
                  </a:schemeClr>
                </a:solidFill>
                <a:latin typeface="+mn-lt"/>
                <a:hlinkClick r:id="rId6"/>
              </a:rPr>
              <a:t>https://www.microsoft.com/en-us/microsoft-copilot/personal-ai-assistant</a:t>
            </a:r>
            <a:r>
              <a:rPr lang="en-US" sz="1100" dirty="0">
                <a:solidFill>
                  <a:schemeClr val="accent5">
                    <a:lumMod val="50000"/>
                  </a:schemeClr>
                </a:solidFill>
                <a:latin typeface="+mn-lt"/>
              </a:rPr>
              <a:t>)</a:t>
            </a:r>
            <a:r>
              <a:rPr lang="en-US" sz="1600" b="1" dirty="0">
                <a:solidFill>
                  <a:schemeClr val="accent5">
                    <a:lumMod val="50000"/>
                  </a:schemeClr>
                </a:solidFill>
                <a:latin typeface="+mn-lt"/>
              </a:rPr>
              <a:t>: </a:t>
            </a:r>
            <a:r>
              <a:rPr lang="en-US" sz="1600" dirty="0">
                <a:latin typeface="+mn-lt"/>
              </a:rPr>
              <a:t>Microsoft AI tool with free and paid versions. </a:t>
            </a:r>
          </a:p>
          <a:p>
            <a:pPr marL="171450" indent="-171450">
              <a:spcAft>
                <a:spcPts val="600"/>
              </a:spcAft>
              <a:buFont typeface="Arial" panose="020B0604020202020204" pitchFamily="34" charset="0"/>
              <a:buChar char="•"/>
            </a:pPr>
            <a:r>
              <a:rPr lang="en-US" sz="1600" b="1" dirty="0">
                <a:solidFill>
                  <a:srgbClr val="AACAE2">
                    <a:lumMod val="50000"/>
                  </a:srgbClr>
                </a:solidFill>
                <a:latin typeface="Arial"/>
              </a:rPr>
              <a:t>Gemini </a:t>
            </a:r>
            <a:r>
              <a:rPr lang="en-US" sz="1100" dirty="0">
                <a:solidFill>
                  <a:srgbClr val="AACAE2">
                    <a:lumMod val="50000"/>
                  </a:srgbClr>
                </a:solidFill>
                <a:latin typeface="Arial"/>
              </a:rPr>
              <a:t>(</a:t>
            </a:r>
            <a:r>
              <a:rPr lang="en-US" sz="1100" dirty="0">
                <a:solidFill>
                  <a:srgbClr val="AACAE2">
                    <a:lumMod val="50000"/>
                  </a:srgbClr>
                </a:solidFill>
                <a:latin typeface="Arial"/>
                <a:hlinkClick r:id="rId7"/>
              </a:rPr>
              <a:t>https://gemini.google.com/app</a:t>
            </a:r>
            <a:r>
              <a:rPr lang="en-US" sz="1100" dirty="0">
                <a:solidFill>
                  <a:srgbClr val="AACAE2">
                    <a:lumMod val="50000"/>
                  </a:srgbClr>
                </a:solidFill>
                <a:latin typeface="Arial"/>
              </a:rPr>
              <a:t>)</a:t>
            </a:r>
            <a:r>
              <a:rPr lang="en-US" sz="1600" b="1" dirty="0">
                <a:solidFill>
                  <a:srgbClr val="AACAE2">
                    <a:lumMod val="50000"/>
                  </a:srgbClr>
                </a:solidFill>
                <a:latin typeface="Arial"/>
              </a:rPr>
              <a:t>: </a:t>
            </a:r>
            <a:r>
              <a:rPr lang="en-US" sz="1600" dirty="0">
                <a:solidFill>
                  <a:srgbClr val="000000"/>
                </a:solidFill>
                <a:latin typeface="Arial"/>
              </a:rPr>
              <a:t>Google AI tool with free and paid versions.</a:t>
            </a:r>
            <a:endParaRPr lang="en-US" sz="1600" dirty="0">
              <a:latin typeface="+mn-lt"/>
            </a:endParaRPr>
          </a:p>
          <a:p>
            <a:pPr marL="171450" indent="-171450">
              <a:spcAft>
                <a:spcPts val="600"/>
              </a:spcAft>
              <a:buFont typeface="Arial" panose="020B0604020202020204" pitchFamily="34" charset="0"/>
              <a:buChar char="•"/>
            </a:pPr>
            <a:r>
              <a:rPr lang="en-US" sz="1600" b="1" dirty="0">
                <a:solidFill>
                  <a:schemeClr val="accent5">
                    <a:lumMod val="50000"/>
                  </a:schemeClr>
                </a:solidFill>
                <a:latin typeface="+mn-lt"/>
              </a:rPr>
              <a:t>Dall-E </a:t>
            </a:r>
            <a:r>
              <a:rPr lang="en-US" sz="1100" dirty="0">
                <a:solidFill>
                  <a:schemeClr val="accent5">
                    <a:lumMod val="50000"/>
                  </a:schemeClr>
                </a:solidFill>
                <a:latin typeface="+mn-lt"/>
              </a:rPr>
              <a:t>(</a:t>
            </a:r>
            <a:r>
              <a:rPr lang="en-US" sz="1100" dirty="0">
                <a:solidFill>
                  <a:schemeClr val="accent5">
                    <a:lumMod val="50000"/>
                  </a:schemeClr>
                </a:solidFill>
                <a:latin typeface="+mn-lt"/>
                <a:hlinkClick r:id="rId8">
                  <a:extLst>
                    <a:ext uri="{A12FA001-AC4F-418D-AE19-62706E023703}">
                      <ahyp:hlinkClr xmlns:ahyp="http://schemas.microsoft.com/office/drawing/2018/hyperlinkcolor" val="tx"/>
                    </a:ext>
                  </a:extLst>
                </a:hlinkClick>
              </a:rPr>
              <a:t>https://openai.com/index/dall-e-3/</a:t>
            </a:r>
            <a:r>
              <a:rPr lang="en-US" sz="1100" dirty="0">
                <a:solidFill>
                  <a:schemeClr val="accent5">
                    <a:lumMod val="50000"/>
                  </a:schemeClr>
                </a:solidFill>
                <a:latin typeface="+mn-lt"/>
              </a:rPr>
              <a:t>)</a:t>
            </a:r>
            <a:r>
              <a:rPr lang="en-US" sz="1600" b="1" dirty="0">
                <a:solidFill>
                  <a:schemeClr val="accent5">
                    <a:lumMod val="50000"/>
                  </a:schemeClr>
                </a:solidFill>
                <a:latin typeface="+mn-lt"/>
              </a:rPr>
              <a:t>:</a:t>
            </a:r>
            <a:r>
              <a:rPr lang="en-US" sz="1600" dirty="0">
                <a:latin typeface="+mn-lt"/>
              </a:rPr>
              <a:t> generates graphs in ChatGPT</a:t>
            </a:r>
          </a:p>
          <a:p>
            <a:pPr marL="171450" indent="-171450">
              <a:spcAft>
                <a:spcPts val="600"/>
              </a:spcAft>
              <a:buFont typeface="Arial" panose="020B0604020202020204" pitchFamily="34" charset="0"/>
              <a:buChar char="•"/>
            </a:pPr>
            <a:r>
              <a:rPr lang="en-US" sz="1600" b="1" dirty="0" err="1">
                <a:solidFill>
                  <a:schemeClr val="accent5">
                    <a:lumMod val="50000"/>
                  </a:schemeClr>
                </a:solidFill>
                <a:latin typeface="+mn-lt"/>
              </a:rPr>
              <a:t>MidJourney</a:t>
            </a:r>
            <a:r>
              <a:rPr lang="en-US" sz="1600" b="1" dirty="0">
                <a:solidFill>
                  <a:schemeClr val="accent5">
                    <a:lumMod val="50000"/>
                  </a:schemeClr>
                </a:solidFill>
                <a:latin typeface="+mn-lt"/>
              </a:rPr>
              <a:t> </a:t>
            </a:r>
            <a:r>
              <a:rPr lang="en-US" sz="1100" dirty="0">
                <a:solidFill>
                  <a:schemeClr val="accent5">
                    <a:lumMod val="50000"/>
                  </a:schemeClr>
                </a:solidFill>
                <a:latin typeface="+mn-lt"/>
              </a:rPr>
              <a:t>(</a:t>
            </a:r>
            <a:r>
              <a:rPr lang="en-US" sz="1100" dirty="0">
                <a:solidFill>
                  <a:schemeClr val="accent5">
                    <a:lumMod val="50000"/>
                  </a:schemeClr>
                </a:solidFill>
                <a:latin typeface="+mn-lt"/>
                <a:hlinkClick r:id="rId9"/>
              </a:rPr>
              <a:t>https://www.midjourney.com/home</a:t>
            </a:r>
            <a:r>
              <a:rPr lang="en-US" sz="1100" dirty="0">
                <a:solidFill>
                  <a:schemeClr val="accent5">
                    <a:lumMod val="50000"/>
                  </a:schemeClr>
                </a:solidFill>
                <a:latin typeface="+mn-lt"/>
              </a:rPr>
              <a:t>)</a:t>
            </a:r>
            <a:r>
              <a:rPr lang="en-US" sz="1600" b="1" dirty="0">
                <a:solidFill>
                  <a:schemeClr val="accent5">
                    <a:lumMod val="50000"/>
                  </a:schemeClr>
                </a:solidFill>
                <a:latin typeface="+mn-lt"/>
              </a:rPr>
              <a:t>:</a:t>
            </a:r>
            <a:r>
              <a:rPr lang="en-US" sz="1600" dirty="0">
                <a:latin typeface="+mn-lt"/>
              </a:rPr>
              <a:t> Generates images from text.</a:t>
            </a:r>
          </a:p>
          <a:p>
            <a:pPr marL="171450" indent="-171450">
              <a:spcAft>
                <a:spcPts val="600"/>
              </a:spcAft>
              <a:buFont typeface="Arial" panose="020B0604020202020204" pitchFamily="34" charset="0"/>
              <a:buChar char="•"/>
            </a:pPr>
            <a:r>
              <a:rPr lang="en-US" sz="1600" b="1" dirty="0">
                <a:solidFill>
                  <a:schemeClr val="accent5">
                    <a:lumMod val="50000"/>
                  </a:schemeClr>
                </a:solidFill>
                <a:latin typeface="+mn-lt"/>
              </a:rPr>
              <a:t>Pearl.ai, AI Code Editor, Claude, Cursor: </a:t>
            </a:r>
            <a:r>
              <a:rPr lang="en-US" sz="1600" dirty="0">
                <a:latin typeface="+mn-lt"/>
              </a:rPr>
              <a:t>generative AI tools with advanced features for software programming. </a:t>
            </a:r>
          </a:p>
          <a:p>
            <a:pPr marL="171450" indent="-171450">
              <a:spcAft>
                <a:spcPts val="600"/>
              </a:spcAft>
              <a:buFont typeface="Arial" panose="020B0604020202020204" pitchFamily="34" charset="0"/>
              <a:buChar char="•"/>
            </a:pPr>
            <a:r>
              <a:rPr lang="en-US" sz="1600" b="1" dirty="0">
                <a:solidFill>
                  <a:schemeClr val="accent5">
                    <a:lumMod val="50000"/>
                  </a:schemeClr>
                </a:solidFill>
                <a:latin typeface="+mn-lt"/>
              </a:rPr>
              <a:t>Notebook LM </a:t>
            </a:r>
            <a:r>
              <a:rPr lang="en-US" sz="1100" dirty="0">
                <a:solidFill>
                  <a:schemeClr val="accent5">
                    <a:lumMod val="50000"/>
                  </a:schemeClr>
                </a:solidFill>
                <a:latin typeface="+mn-lt"/>
              </a:rPr>
              <a:t>(</a:t>
            </a:r>
            <a:r>
              <a:rPr lang="en-US" sz="1100" dirty="0">
                <a:solidFill>
                  <a:schemeClr val="accent5">
                    <a:lumMod val="50000"/>
                  </a:schemeClr>
                </a:solidFill>
                <a:latin typeface="+mn-lt"/>
                <a:hlinkClick r:id="rId10"/>
              </a:rPr>
              <a:t>https://notebooklm.google.com/</a:t>
            </a:r>
            <a:r>
              <a:rPr lang="en-US" sz="1100" dirty="0">
                <a:solidFill>
                  <a:schemeClr val="accent5">
                    <a:lumMod val="50000"/>
                  </a:schemeClr>
                </a:solidFill>
                <a:latin typeface="+mn-lt"/>
              </a:rPr>
              <a:t>)</a:t>
            </a:r>
            <a:r>
              <a:rPr lang="en-US" sz="1600" b="1" dirty="0">
                <a:solidFill>
                  <a:schemeClr val="accent5">
                    <a:lumMod val="50000"/>
                  </a:schemeClr>
                </a:solidFill>
                <a:latin typeface="+mn-lt"/>
              </a:rPr>
              <a:t>: </a:t>
            </a:r>
            <a:r>
              <a:rPr lang="en-US" sz="1600" dirty="0">
                <a:latin typeface="+mn-lt"/>
              </a:rPr>
              <a:t>By Google, for generative AI on local documents like Word, </a:t>
            </a:r>
            <a:r>
              <a:rPr lang="en-US" sz="1600" dirty="0" err="1">
                <a:latin typeface="+mn-lt"/>
              </a:rPr>
              <a:t>Powerpoint</a:t>
            </a:r>
            <a:r>
              <a:rPr lang="en-US" sz="1600" dirty="0">
                <a:latin typeface="+mn-lt"/>
              </a:rPr>
              <a:t> and PDF.</a:t>
            </a:r>
          </a:p>
          <a:p>
            <a:pPr marL="171450" indent="-171450">
              <a:spcAft>
                <a:spcPts val="600"/>
              </a:spcAft>
              <a:buFont typeface="Arial" panose="020B0604020202020204" pitchFamily="34" charset="0"/>
              <a:buChar char="•"/>
            </a:pPr>
            <a:r>
              <a:rPr lang="en-US" sz="1600" b="1" dirty="0">
                <a:solidFill>
                  <a:schemeClr val="accent5">
                    <a:lumMod val="50000"/>
                  </a:schemeClr>
                </a:solidFill>
                <a:latin typeface="+mn-lt"/>
              </a:rPr>
              <a:t>Poe </a:t>
            </a:r>
            <a:r>
              <a:rPr lang="en-US" sz="1100" dirty="0">
                <a:solidFill>
                  <a:schemeClr val="accent5">
                    <a:lumMod val="50000"/>
                  </a:schemeClr>
                </a:solidFill>
                <a:latin typeface="+mn-lt"/>
              </a:rPr>
              <a:t>(</a:t>
            </a:r>
            <a:r>
              <a:rPr lang="en-US" sz="1100" dirty="0">
                <a:solidFill>
                  <a:schemeClr val="accent5">
                    <a:lumMod val="50000"/>
                  </a:schemeClr>
                </a:solidFill>
                <a:latin typeface="+mn-lt"/>
                <a:hlinkClick r:id="rId11"/>
              </a:rPr>
              <a:t>https://poe.com/</a:t>
            </a:r>
            <a:r>
              <a:rPr lang="en-US" sz="1100" dirty="0">
                <a:solidFill>
                  <a:schemeClr val="accent5">
                    <a:lumMod val="50000"/>
                  </a:schemeClr>
                </a:solidFill>
                <a:latin typeface="+mn-lt"/>
              </a:rPr>
              <a:t>)</a:t>
            </a:r>
            <a:r>
              <a:rPr lang="en-US" sz="1600" b="1" dirty="0">
                <a:solidFill>
                  <a:schemeClr val="accent5">
                    <a:lumMod val="50000"/>
                  </a:schemeClr>
                </a:solidFill>
                <a:latin typeface="+mn-lt"/>
              </a:rPr>
              <a:t>: </a:t>
            </a:r>
            <a:r>
              <a:rPr lang="en-US" sz="1600" dirty="0">
                <a:latin typeface="+mn-lt"/>
              </a:rPr>
              <a:t>Great to run generative AI over local documents like Word, PowerPoint, and PDF files and render useful summaries.</a:t>
            </a:r>
            <a:br>
              <a:rPr lang="en-US" sz="1600" dirty="0">
                <a:latin typeface="+mn-lt"/>
              </a:rPr>
            </a:br>
            <a:r>
              <a:rPr lang="en-US" sz="1600" dirty="0">
                <a:latin typeface="+mn-lt"/>
              </a:rPr>
              <a:t>See my Chatbot on Predictive Analytics: </a:t>
            </a:r>
            <a:r>
              <a:rPr lang="en-US" sz="1100" dirty="0">
                <a:solidFill>
                  <a:schemeClr val="accent5">
                    <a:lumMod val="50000"/>
                  </a:schemeClr>
                </a:solidFill>
                <a:latin typeface="+mn-lt"/>
                <a:hlinkClick r:id="rId12"/>
              </a:rPr>
              <a:t>https://poe.com/ITEC-621</a:t>
            </a:r>
            <a:endParaRPr lang="en-US" sz="1100" dirty="0">
              <a:solidFill>
                <a:schemeClr val="accent5">
                  <a:lumMod val="50000"/>
                </a:schemeClr>
              </a:solidFill>
              <a:latin typeface="+mn-lt"/>
            </a:endParaRPr>
          </a:p>
          <a:p>
            <a:pPr marL="171450" indent="-171450">
              <a:spcAft>
                <a:spcPts val="600"/>
              </a:spcAft>
              <a:buFont typeface="Arial" panose="020B0604020202020204" pitchFamily="34" charset="0"/>
              <a:buChar char="•"/>
            </a:pPr>
            <a:r>
              <a:rPr lang="en-US" sz="1600" b="1" dirty="0" err="1">
                <a:solidFill>
                  <a:schemeClr val="accent5">
                    <a:lumMod val="50000"/>
                  </a:schemeClr>
                </a:solidFill>
                <a:latin typeface="+mn-lt"/>
              </a:rPr>
              <a:t>DeepL</a:t>
            </a:r>
            <a:r>
              <a:rPr lang="en-US" sz="1600" b="1" dirty="0">
                <a:solidFill>
                  <a:schemeClr val="accent5">
                    <a:lumMod val="50000"/>
                  </a:schemeClr>
                </a:solidFill>
                <a:latin typeface="+mn-lt"/>
              </a:rPr>
              <a:t> Translate </a:t>
            </a:r>
            <a:r>
              <a:rPr lang="en-US" sz="1100" dirty="0">
                <a:solidFill>
                  <a:schemeClr val="accent5">
                    <a:lumMod val="50000"/>
                  </a:schemeClr>
                </a:solidFill>
                <a:latin typeface="+mn-lt"/>
              </a:rPr>
              <a:t>(</a:t>
            </a:r>
            <a:r>
              <a:rPr lang="en-US" sz="1100" dirty="0">
                <a:solidFill>
                  <a:schemeClr val="accent5">
                    <a:lumMod val="50000"/>
                  </a:schemeClr>
                </a:solidFill>
                <a:latin typeface="+mn-lt"/>
                <a:hlinkClick r:id="rId13"/>
              </a:rPr>
              <a:t>https://www.deepl.com/en/translator</a:t>
            </a:r>
            <a:r>
              <a:rPr lang="en-US" sz="1100" dirty="0">
                <a:solidFill>
                  <a:schemeClr val="accent5">
                    <a:lumMod val="50000"/>
                  </a:schemeClr>
                </a:solidFill>
                <a:latin typeface="+mn-lt"/>
              </a:rPr>
              <a:t>)</a:t>
            </a:r>
            <a:r>
              <a:rPr lang="en-US" sz="1600" b="1" dirty="0">
                <a:solidFill>
                  <a:schemeClr val="accent5">
                    <a:lumMod val="50000"/>
                  </a:schemeClr>
                </a:solidFill>
                <a:latin typeface="+mn-lt"/>
              </a:rPr>
              <a:t>: </a:t>
            </a:r>
            <a:r>
              <a:rPr lang="en-US" sz="1600" dirty="0">
                <a:latin typeface="+mn-lt"/>
              </a:rPr>
              <a:t>for accurate translation between multiple languages</a:t>
            </a:r>
          </a:p>
          <a:p>
            <a:pPr marL="171450" indent="-171450">
              <a:spcAft>
                <a:spcPts val="600"/>
              </a:spcAft>
              <a:buFont typeface="Arial" panose="020B0604020202020204" pitchFamily="34" charset="0"/>
              <a:buChar char="•"/>
            </a:pPr>
            <a:r>
              <a:rPr lang="en-US" sz="1600" b="1" dirty="0">
                <a:solidFill>
                  <a:schemeClr val="accent5">
                    <a:lumMod val="50000"/>
                  </a:schemeClr>
                </a:solidFill>
                <a:latin typeface="+mn-lt"/>
              </a:rPr>
              <a:t>Grammarly</a:t>
            </a:r>
            <a:r>
              <a:rPr lang="en-US" sz="1600" dirty="0">
                <a:latin typeface="+mn-lt"/>
              </a:rPr>
              <a:t> </a:t>
            </a:r>
            <a:r>
              <a:rPr lang="en-US" sz="1100" dirty="0">
                <a:solidFill>
                  <a:schemeClr val="accent5">
                    <a:lumMod val="50000"/>
                  </a:schemeClr>
                </a:solidFill>
                <a:latin typeface="+mn-lt"/>
              </a:rPr>
              <a:t>(</a:t>
            </a:r>
            <a:r>
              <a:rPr lang="en-US" sz="1100" dirty="0">
                <a:solidFill>
                  <a:schemeClr val="accent5">
                    <a:lumMod val="50000"/>
                  </a:schemeClr>
                </a:solidFill>
                <a:latin typeface="+mn-lt"/>
                <a:hlinkClick r:id="rId14"/>
              </a:rPr>
              <a:t>https://www.grammarly.com/</a:t>
            </a:r>
            <a:r>
              <a:rPr lang="en-US" sz="1100" dirty="0">
                <a:solidFill>
                  <a:schemeClr val="accent5">
                    <a:lumMod val="50000"/>
                  </a:schemeClr>
                </a:solidFill>
                <a:latin typeface="+mn-lt"/>
              </a:rPr>
              <a:t>)</a:t>
            </a:r>
            <a:r>
              <a:rPr lang="en-US" sz="1600" dirty="0">
                <a:latin typeface="+mn-lt"/>
              </a:rPr>
              <a:t>: Excellent AI writing tool</a:t>
            </a:r>
            <a:endParaRPr lang="en-US" sz="2000" dirty="0">
              <a:latin typeface="+mn-lt"/>
            </a:endParaRPr>
          </a:p>
        </p:txBody>
      </p:sp>
    </p:spTree>
    <p:extLst>
      <p:ext uri="{BB962C8B-B14F-4D97-AF65-F5344CB8AC3E}">
        <p14:creationId xmlns:p14="http://schemas.microsoft.com/office/powerpoint/2010/main" val="273464997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Slide Number Placeholder 3"/>
          <p:cNvSpPr>
            <a:spLocks noGrp="1"/>
          </p:cNvSpPr>
          <p:nvPr>
            <p:ph type="sldNum" sz="quarter" idx="10"/>
          </p:nvPr>
        </p:nvSpPr>
        <p:spPr>
          <a:xfrm>
            <a:off x="8604827" y="65532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748371-444B-416F-903B-E818E40417C7}" type="slidenum">
              <a:rPr kumimoji="0" lang="en-US" altLang="en-US" sz="1400" smtClean="0">
                <a:latin typeface="Times New Roman" panose="02020603050405020304" pitchFamily="18" charset="0"/>
              </a:rPr>
              <a:pPr>
                <a:spcBef>
                  <a:spcPct val="0"/>
                </a:spcBef>
                <a:buClrTx/>
                <a:buFontTx/>
                <a:buNone/>
              </a:pPr>
              <a:t>33</a:t>
            </a:fld>
            <a:endParaRPr kumimoji="0" lang="en-US" altLang="en-US" sz="1400" dirty="0">
              <a:latin typeface="Times New Roman" panose="02020603050405020304" pitchFamily="18" charset="0"/>
            </a:endParaRPr>
          </a:p>
        </p:txBody>
      </p:sp>
      <p:sp>
        <p:nvSpPr>
          <p:cNvPr id="75779" name="Rectangle 2"/>
          <p:cNvSpPr>
            <a:spLocks noChangeArrowheads="1"/>
          </p:cNvSpPr>
          <p:nvPr/>
        </p:nvSpPr>
        <p:spPr bwMode="auto">
          <a:xfrm>
            <a:off x="35213" y="301010"/>
            <a:ext cx="9144000" cy="77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2800" b="1" dirty="0">
                <a:solidFill>
                  <a:srgbClr val="C00000"/>
                </a:solidFill>
                <a:latin typeface="Comic Sans MS" panose="030F0702030302020204" pitchFamily="66" charset="0"/>
              </a:rPr>
              <a:t>Artificial Intelligence (AI) &amp; </a:t>
            </a:r>
            <a:br>
              <a:rPr lang="en-US" altLang="en-US" sz="2800" b="1" dirty="0">
                <a:solidFill>
                  <a:srgbClr val="C00000"/>
                </a:solidFill>
                <a:latin typeface="Comic Sans MS" panose="030F0702030302020204" pitchFamily="66" charset="0"/>
              </a:rPr>
            </a:br>
            <a:r>
              <a:rPr lang="en-US" altLang="en-US" sz="2800" b="1" dirty="0">
                <a:solidFill>
                  <a:srgbClr val="C00000"/>
                </a:solidFill>
                <a:latin typeface="Comic Sans MS" panose="030F0702030302020204" pitchFamily="66" charset="0"/>
              </a:rPr>
              <a:t>Machine Learning Applications by Industry</a:t>
            </a:r>
            <a:endParaRPr lang="en-US" altLang="en-US" sz="1600" dirty="0">
              <a:solidFill>
                <a:schemeClr val="accent2"/>
              </a:solidFill>
              <a:latin typeface="Comic Sans MS" panose="030F0702030302020204" pitchFamily="66" charset="0"/>
            </a:endParaRPr>
          </a:p>
        </p:txBody>
      </p:sp>
      <p:sp>
        <p:nvSpPr>
          <p:cNvPr id="9" name="TextBox 8">
            <a:extLst>
              <a:ext uri="{FF2B5EF4-FFF2-40B4-BE49-F238E27FC236}">
                <a16:creationId xmlns:a16="http://schemas.microsoft.com/office/drawing/2014/main" id="{0C861033-44E3-FB03-EC7D-267E2E6FD812}"/>
              </a:ext>
            </a:extLst>
          </p:cNvPr>
          <p:cNvSpPr txBox="1"/>
          <p:nvPr/>
        </p:nvSpPr>
        <p:spPr>
          <a:xfrm>
            <a:off x="609600" y="1227177"/>
            <a:ext cx="7995227" cy="5478423"/>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2000" b="1" dirty="0">
                <a:solidFill>
                  <a:schemeClr val="accent5">
                    <a:lumMod val="50000"/>
                  </a:schemeClr>
                </a:solidFill>
                <a:latin typeface="+mn-lt"/>
              </a:rPr>
              <a:t>Healthcare:</a:t>
            </a:r>
            <a:r>
              <a:rPr lang="en-US" sz="2000" dirty="0">
                <a:latin typeface="+mn-lt"/>
              </a:rPr>
              <a:t> diagnostics, personalized treatment, robotic surgery, AI-driven diagnostic tools, drug discovery, predictive analytics for patient management.</a:t>
            </a:r>
          </a:p>
          <a:p>
            <a:pPr marL="171450" indent="-171450">
              <a:spcAft>
                <a:spcPts val="600"/>
              </a:spcAft>
              <a:buFont typeface="Arial" panose="020B0604020202020204" pitchFamily="34" charset="0"/>
              <a:buChar char="•"/>
            </a:pPr>
            <a:r>
              <a:rPr lang="en-US" sz="2000" b="1" dirty="0">
                <a:solidFill>
                  <a:schemeClr val="accent5">
                    <a:lumMod val="50000"/>
                  </a:schemeClr>
                </a:solidFill>
                <a:latin typeface="+mn-lt"/>
              </a:rPr>
              <a:t>Finance &amp; Accounting: </a:t>
            </a:r>
            <a:r>
              <a:rPr lang="en-US" sz="2000" dirty="0">
                <a:latin typeface="+mn-lt"/>
              </a:rPr>
              <a:t>risk management, fraud detection, accounting forensics, algorithmic trading, personalized banking services, and AI-driven compliance.</a:t>
            </a:r>
          </a:p>
          <a:p>
            <a:pPr marL="171450" indent="-171450">
              <a:spcAft>
                <a:spcPts val="600"/>
              </a:spcAft>
              <a:buFont typeface="Arial" panose="020B0604020202020204" pitchFamily="34" charset="0"/>
              <a:buChar char="•"/>
            </a:pPr>
            <a:r>
              <a:rPr lang="en-US" sz="2000" b="1" dirty="0">
                <a:solidFill>
                  <a:schemeClr val="accent5">
                    <a:lumMod val="50000"/>
                  </a:schemeClr>
                </a:solidFill>
                <a:latin typeface="+mn-lt"/>
              </a:rPr>
              <a:t>Retail: </a:t>
            </a:r>
            <a:r>
              <a:rPr lang="en-US" sz="2000" dirty="0">
                <a:latin typeface="+mn-lt"/>
              </a:rPr>
              <a:t>personalized marketing, inventory management, sales forecasting, e-commerce, chatbots, recommendation engines.</a:t>
            </a:r>
          </a:p>
          <a:p>
            <a:pPr marL="171450" indent="-171450">
              <a:spcAft>
                <a:spcPts val="600"/>
              </a:spcAft>
              <a:buFont typeface="Arial" panose="020B0604020202020204" pitchFamily="34" charset="0"/>
              <a:buChar char="•"/>
            </a:pPr>
            <a:r>
              <a:rPr lang="en-US" sz="2000" b="1" dirty="0">
                <a:solidFill>
                  <a:schemeClr val="accent5">
                    <a:lumMod val="50000"/>
                  </a:schemeClr>
                </a:solidFill>
                <a:latin typeface="+mn-lt"/>
              </a:rPr>
              <a:t>Manufacturing: </a:t>
            </a:r>
            <a:r>
              <a:rPr lang="en-US" sz="2000" dirty="0">
                <a:latin typeface="+mn-lt"/>
              </a:rPr>
              <a:t>production line optimization, predictive maintenance, quality control, automation.</a:t>
            </a:r>
          </a:p>
          <a:p>
            <a:pPr marL="171450" indent="-171450">
              <a:spcAft>
                <a:spcPts val="600"/>
              </a:spcAft>
              <a:buFont typeface="Arial" panose="020B0604020202020204" pitchFamily="34" charset="0"/>
              <a:buChar char="•"/>
            </a:pPr>
            <a:r>
              <a:rPr lang="en-US" sz="2000" b="1" dirty="0">
                <a:solidFill>
                  <a:schemeClr val="accent5">
                    <a:lumMod val="50000"/>
                  </a:schemeClr>
                </a:solidFill>
                <a:latin typeface="+mn-lt"/>
              </a:rPr>
              <a:t>Transportation: </a:t>
            </a:r>
            <a:r>
              <a:rPr lang="en-US" sz="2000" dirty="0">
                <a:latin typeface="+mn-lt"/>
              </a:rPr>
              <a:t>self-driving cars, route optimization, logistics, traffic management, autonomous systems.</a:t>
            </a:r>
          </a:p>
          <a:p>
            <a:pPr marL="171450" indent="-171450">
              <a:spcAft>
                <a:spcPts val="600"/>
              </a:spcAft>
              <a:buFont typeface="Arial" panose="020B0604020202020204" pitchFamily="34" charset="0"/>
              <a:buChar char="•"/>
            </a:pPr>
            <a:r>
              <a:rPr lang="en-US" sz="2000" b="1" dirty="0">
                <a:solidFill>
                  <a:schemeClr val="accent5">
                    <a:lumMod val="50000"/>
                  </a:schemeClr>
                </a:solidFill>
                <a:latin typeface="+mn-lt"/>
              </a:rPr>
              <a:t>Energy: </a:t>
            </a:r>
            <a:r>
              <a:rPr lang="en-US" sz="2000" dirty="0">
                <a:latin typeface="+mn-lt"/>
              </a:rPr>
              <a:t>energy use optimization, predicting equipment failure, managing grids, efficient energy consumption.</a:t>
            </a:r>
          </a:p>
          <a:p>
            <a:pPr marL="171450" indent="-171450">
              <a:spcAft>
                <a:spcPts val="600"/>
              </a:spcAft>
              <a:buFont typeface="Arial" panose="020B0604020202020204" pitchFamily="34" charset="0"/>
              <a:buChar char="•"/>
            </a:pPr>
            <a:r>
              <a:rPr lang="en-US" sz="2000" b="1" dirty="0">
                <a:solidFill>
                  <a:schemeClr val="accent5">
                    <a:lumMod val="50000"/>
                  </a:schemeClr>
                </a:solidFill>
                <a:latin typeface="+mn-lt"/>
              </a:rPr>
              <a:t>Advertising &amp; Media: </a:t>
            </a:r>
            <a:r>
              <a:rPr lang="en-US" sz="2000" dirty="0">
                <a:latin typeface="+mn-lt"/>
              </a:rPr>
              <a:t>content creation, targeted advertising, media analytics</a:t>
            </a:r>
          </a:p>
        </p:txBody>
      </p:sp>
    </p:spTree>
    <p:extLst>
      <p:ext uri="{BB962C8B-B14F-4D97-AF65-F5344CB8AC3E}">
        <p14:creationId xmlns:p14="http://schemas.microsoft.com/office/powerpoint/2010/main" val="2361985052"/>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9" name="Rectangle 3"/>
          <p:cNvSpPr>
            <a:spLocks noGrp="1" noChangeArrowheads="1"/>
          </p:cNvSpPr>
          <p:nvPr>
            <p:ph type="title" idx="4294967295"/>
          </p:nvPr>
        </p:nvSpPr>
        <p:spPr>
          <a:xfrm>
            <a:off x="1238250" y="304800"/>
            <a:ext cx="6667500" cy="685800"/>
          </a:xfr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p>
            <a:pPr algn="ctr"/>
            <a:r>
              <a:rPr lang="en-US" altLang="en-US" b="1" dirty="0">
                <a:solidFill>
                  <a:srgbClr val="0070C0"/>
                </a:solidFill>
                <a:latin typeface="Comic Sans MS" panose="030F0702030302020204" pitchFamily="66" charset="0"/>
                <a:cs typeface="Arial" panose="020B0604020202020204" pitchFamily="34" charset="0"/>
              </a:rPr>
              <a:t>Popular Uses of Generative AI</a:t>
            </a:r>
          </a:p>
        </p:txBody>
      </p:sp>
      <p:sp>
        <p:nvSpPr>
          <p:cNvPr id="31750" name="Rectangle 3"/>
          <p:cNvSpPr txBox="1">
            <a:spLocks noChangeArrowheads="1"/>
          </p:cNvSpPr>
          <p:nvPr/>
        </p:nvSpPr>
        <p:spPr bwMode="auto">
          <a:xfrm>
            <a:off x="266700" y="1181595"/>
            <a:ext cx="8610600" cy="5285879"/>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marL="287338" indent="-169863" eaLnBrk="1" hangingPunct="1">
              <a:spcAft>
                <a:spcPts val="600"/>
              </a:spcAft>
              <a:buClr>
                <a:schemeClr val="tx1"/>
              </a:buClr>
            </a:pPr>
            <a:r>
              <a:rPr kumimoji="1" lang="en-US" altLang="en-US" sz="2000" dirty="0">
                <a:solidFill>
                  <a:srgbClr val="C00000"/>
                </a:solidFill>
              </a:rPr>
              <a:t>Research</a:t>
            </a:r>
            <a:r>
              <a:rPr kumimoji="1" lang="en-US" altLang="en-US" sz="2000" dirty="0"/>
              <a:t> </a:t>
            </a:r>
            <a:r>
              <a:rPr kumimoji="1" lang="en-US" altLang="en-US" sz="2000" dirty="0">
                <a:sym typeface="Wingdings" panose="05000000000000000000" pitchFamily="2" charset="2"/>
              </a:rPr>
              <a:t> Search papers, summarize articles, find citations, etc.</a:t>
            </a:r>
          </a:p>
          <a:p>
            <a:pPr marL="287338" indent="-169863" eaLnBrk="1" hangingPunct="1">
              <a:spcAft>
                <a:spcPts val="600"/>
              </a:spcAft>
              <a:buClr>
                <a:schemeClr val="tx1"/>
              </a:buClr>
            </a:pPr>
            <a:r>
              <a:rPr kumimoji="1" lang="en-US" altLang="en-US" sz="2000" dirty="0">
                <a:solidFill>
                  <a:srgbClr val="C00000"/>
                </a:solidFill>
              </a:rPr>
              <a:t>Writing </a:t>
            </a:r>
            <a:r>
              <a:rPr kumimoji="1" lang="en-US" altLang="en-US" sz="2000" dirty="0">
                <a:sym typeface="Wingdings" panose="05000000000000000000" pitchFamily="2" charset="2"/>
              </a:rPr>
              <a:t> Write first drafts, edit writing, change styles (e.g., academic)</a:t>
            </a:r>
            <a:endParaRPr kumimoji="1" lang="en-US" altLang="en-US" sz="2000" dirty="0"/>
          </a:p>
          <a:p>
            <a:pPr marL="287338" indent="-169863" eaLnBrk="1" hangingPunct="1">
              <a:spcAft>
                <a:spcPts val="600"/>
              </a:spcAft>
              <a:buClr>
                <a:schemeClr val="tx1"/>
              </a:buClr>
            </a:pPr>
            <a:r>
              <a:rPr kumimoji="1" lang="en-US" altLang="en-US" sz="2000" dirty="0">
                <a:solidFill>
                  <a:srgbClr val="C00000"/>
                </a:solidFill>
              </a:rPr>
              <a:t>Local Knowledge Base </a:t>
            </a:r>
            <a:r>
              <a:rPr kumimoji="1" lang="en-US" altLang="en-US" sz="2000" dirty="0">
                <a:sym typeface="Wingdings" panose="05000000000000000000" pitchFamily="2" charset="2"/>
              </a:rPr>
              <a:t> Chat and generate from your own materials</a:t>
            </a:r>
          </a:p>
          <a:p>
            <a:pPr marL="287338" indent="-169863" eaLnBrk="1" hangingPunct="1">
              <a:spcAft>
                <a:spcPts val="600"/>
              </a:spcAft>
              <a:buClr>
                <a:schemeClr val="tx1"/>
              </a:buClr>
            </a:pPr>
            <a:r>
              <a:rPr kumimoji="1" lang="en-US" altLang="en-US" sz="2000" dirty="0">
                <a:solidFill>
                  <a:srgbClr val="C00000"/>
                </a:solidFill>
                <a:sym typeface="Wingdings" panose="05000000000000000000" pitchFamily="2" charset="2"/>
              </a:rPr>
              <a:t>Local Coach/Tutor </a:t>
            </a:r>
            <a:r>
              <a:rPr kumimoji="1" lang="en-US" altLang="en-US" sz="2000" dirty="0">
                <a:sym typeface="Wingdings" panose="05000000000000000000" pitchFamily="2" charset="2"/>
              </a:rPr>
              <a:t> Support learning and content creation</a:t>
            </a:r>
            <a:endParaRPr kumimoji="1" lang="en-US" altLang="en-US" sz="2000" dirty="0"/>
          </a:p>
          <a:p>
            <a:pPr marL="287338" indent="-169863" eaLnBrk="1" hangingPunct="1">
              <a:spcAft>
                <a:spcPts val="600"/>
              </a:spcAft>
              <a:buClr>
                <a:schemeClr val="tx1"/>
              </a:buClr>
            </a:pPr>
            <a:r>
              <a:rPr kumimoji="1" lang="en-US" altLang="en-US" sz="2000" dirty="0">
                <a:solidFill>
                  <a:srgbClr val="C00000"/>
                </a:solidFill>
              </a:rPr>
              <a:t>Advanced Searches </a:t>
            </a:r>
            <a:r>
              <a:rPr kumimoji="1" lang="en-US" altLang="en-US" sz="2000" dirty="0">
                <a:sym typeface="Wingdings" panose="05000000000000000000" pitchFamily="2" charset="2"/>
              </a:rPr>
              <a:t> Generate content, not just website links</a:t>
            </a:r>
          </a:p>
          <a:p>
            <a:pPr marL="287338" indent="-169863" eaLnBrk="1" hangingPunct="1">
              <a:spcAft>
                <a:spcPts val="600"/>
              </a:spcAft>
              <a:buClr>
                <a:schemeClr val="tx1"/>
              </a:buClr>
            </a:pPr>
            <a:r>
              <a:rPr kumimoji="1" lang="en-US" altLang="en-US" sz="2000" dirty="0">
                <a:solidFill>
                  <a:srgbClr val="C00000"/>
                </a:solidFill>
                <a:sym typeface="Wingdings" panose="05000000000000000000" pitchFamily="2" charset="2"/>
              </a:rPr>
              <a:t>Create Presentations </a:t>
            </a:r>
            <a:r>
              <a:rPr kumimoji="1" lang="en-US" altLang="en-US" sz="2000" dirty="0">
                <a:sym typeface="Wingdings" panose="05000000000000000000" pitchFamily="2" charset="2"/>
              </a:rPr>
              <a:t> Generate slides and graphics</a:t>
            </a:r>
          </a:p>
          <a:p>
            <a:pPr marL="287338" indent="-169863" eaLnBrk="1" hangingPunct="1">
              <a:spcAft>
                <a:spcPts val="600"/>
              </a:spcAft>
              <a:buClr>
                <a:schemeClr val="tx1"/>
              </a:buClr>
            </a:pPr>
            <a:r>
              <a:rPr kumimoji="1" lang="en-US" altLang="en-US" sz="2000" dirty="0">
                <a:solidFill>
                  <a:srgbClr val="C00000"/>
                </a:solidFill>
                <a:sym typeface="Wingdings" panose="05000000000000000000" pitchFamily="2" charset="2"/>
              </a:rPr>
              <a:t>Generate Creative Content </a:t>
            </a:r>
            <a:r>
              <a:rPr kumimoji="1" lang="en-US" altLang="en-US" sz="2000" dirty="0">
                <a:sym typeface="Wingdings" panose="05000000000000000000" pitchFamily="2" charset="2"/>
              </a:rPr>
              <a:t> Images, Music, Video, etc.</a:t>
            </a:r>
          </a:p>
          <a:p>
            <a:pPr marL="287338" indent="-169863" eaLnBrk="1" hangingPunct="1">
              <a:spcAft>
                <a:spcPts val="600"/>
              </a:spcAft>
              <a:buClr>
                <a:schemeClr val="tx1"/>
              </a:buClr>
            </a:pPr>
            <a:r>
              <a:rPr kumimoji="1" lang="en-US" altLang="en-US" sz="2000" dirty="0">
                <a:solidFill>
                  <a:srgbClr val="C00000"/>
                </a:solidFill>
                <a:sym typeface="Wingdings" panose="05000000000000000000" pitchFamily="2" charset="2"/>
              </a:rPr>
              <a:t>Software Programming </a:t>
            </a:r>
            <a:r>
              <a:rPr kumimoji="1" lang="en-US" altLang="en-US" sz="2000" dirty="0">
                <a:sym typeface="Wingdings" panose="05000000000000000000" pitchFamily="2" charset="2"/>
              </a:rPr>
              <a:t> Learn how to code, generate code, etc.</a:t>
            </a:r>
          </a:p>
          <a:p>
            <a:pPr marL="287338" indent="-169863" eaLnBrk="1" hangingPunct="1">
              <a:spcAft>
                <a:spcPts val="600"/>
              </a:spcAft>
              <a:buClr>
                <a:schemeClr val="tx1"/>
              </a:buClr>
            </a:pPr>
            <a:r>
              <a:rPr kumimoji="1" lang="en-US" altLang="en-US" sz="2000" dirty="0">
                <a:solidFill>
                  <a:srgbClr val="C00000"/>
                </a:solidFill>
                <a:sym typeface="Wingdings" panose="05000000000000000000" pitchFamily="2" charset="2"/>
              </a:rPr>
              <a:t>Language Translation </a:t>
            </a:r>
            <a:r>
              <a:rPr kumimoji="1" lang="en-US" altLang="en-US" sz="2000" dirty="0">
                <a:sym typeface="Wingdings" panose="05000000000000000000" pitchFamily="2" charset="2"/>
              </a:rPr>
              <a:t> Text or audio from/to any language</a:t>
            </a:r>
          </a:p>
          <a:p>
            <a:pPr marL="287338" indent="-169863" eaLnBrk="1" hangingPunct="1">
              <a:spcAft>
                <a:spcPts val="600"/>
              </a:spcAft>
              <a:buClr>
                <a:schemeClr val="tx1"/>
              </a:buClr>
            </a:pPr>
            <a:r>
              <a:rPr kumimoji="1" lang="en-US" altLang="en-US" sz="2000" dirty="0">
                <a:solidFill>
                  <a:srgbClr val="C00000"/>
                </a:solidFill>
                <a:sym typeface="Wingdings" panose="05000000000000000000" pitchFamily="2" charset="2"/>
              </a:rPr>
              <a:t>Power Computer User </a:t>
            </a:r>
            <a:r>
              <a:rPr kumimoji="1" lang="en-US" altLang="en-US" sz="2000" dirty="0">
                <a:sym typeface="Wingdings" panose="05000000000000000000" pitchFamily="2" charset="2"/>
              </a:rPr>
              <a:t> Tools (ex., Copilot for Excel, PowerPoint)</a:t>
            </a:r>
          </a:p>
          <a:p>
            <a:pPr marL="287338" indent="-169863" eaLnBrk="1" hangingPunct="1">
              <a:spcAft>
                <a:spcPts val="600"/>
              </a:spcAft>
              <a:buClr>
                <a:schemeClr val="tx1"/>
              </a:buClr>
            </a:pPr>
            <a:r>
              <a:rPr kumimoji="1" lang="en-US" altLang="en-US" sz="2000" dirty="0">
                <a:solidFill>
                  <a:srgbClr val="C00000"/>
                </a:solidFill>
                <a:sym typeface="Wingdings" panose="05000000000000000000" pitchFamily="2" charset="2"/>
              </a:rPr>
              <a:t>Voice Applications </a:t>
            </a:r>
            <a:r>
              <a:rPr kumimoji="1" lang="en-US" altLang="en-US" sz="2000" dirty="0">
                <a:sym typeface="Wingdings" panose="05000000000000000000" pitchFamily="2" charset="2"/>
              </a:rPr>
              <a:t> Voice assistants, transcriptions</a:t>
            </a:r>
          </a:p>
          <a:p>
            <a:pPr marL="287338" indent="-169863" eaLnBrk="1" hangingPunct="1">
              <a:spcAft>
                <a:spcPts val="600"/>
              </a:spcAft>
              <a:buClr>
                <a:schemeClr val="tx1"/>
              </a:buClr>
            </a:pPr>
            <a:r>
              <a:rPr kumimoji="1" lang="en-US" altLang="en-US" sz="2000" dirty="0">
                <a:solidFill>
                  <a:srgbClr val="C00000"/>
                </a:solidFill>
                <a:sym typeface="Wingdings" panose="05000000000000000000" pitchFamily="2" charset="2"/>
              </a:rPr>
              <a:t>Face Recognition </a:t>
            </a:r>
            <a:r>
              <a:rPr kumimoji="1" lang="en-US" altLang="en-US" sz="2000" dirty="0">
                <a:sym typeface="Wingdings" panose="05000000000000000000" pitchFamily="2" charset="2"/>
              </a:rPr>
              <a:t> Tagging photos, device security, etc.</a:t>
            </a:r>
          </a:p>
          <a:p>
            <a:pPr marL="287338" indent="-169863" eaLnBrk="1" hangingPunct="1">
              <a:spcAft>
                <a:spcPts val="600"/>
              </a:spcAft>
              <a:buClr>
                <a:schemeClr val="tx1"/>
              </a:buClr>
            </a:pPr>
            <a:endParaRPr kumimoji="1" lang="en-US" altLang="en-US" sz="2000" dirty="0">
              <a:sym typeface="Wingdings" panose="05000000000000000000" pitchFamily="2" charset="2"/>
            </a:endParaRPr>
          </a:p>
          <a:p>
            <a:pPr marL="287338" indent="-169863" eaLnBrk="1" hangingPunct="1">
              <a:spcAft>
                <a:spcPts val="600"/>
              </a:spcAft>
              <a:buClr>
                <a:schemeClr val="tx1"/>
              </a:buClr>
            </a:pPr>
            <a:endParaRPr kumimoji="1" lang="en-US" altLang="en-US" sz="2000" dirty="0">
              <a:sym typeface="Wingdings" panose="05000000000000000000" pitchFamily="2" charset="2"/>
            </a:endParaRPr>
          </a:p>
        </p:txBody>
      </p:sp>
      <p:sp>
        <p:nvSpPr>
          <p:cNvPr id="7" name="Slide Number Placeholder 3"/>
          <p:cNvSpPr txBox="1">
            <a:spLocks noGrp="1"/>
          </p:cNvSpPr>
          <p:nvPr/>
        </p:nvSpPr>
        <p:spPr bwMode="auto">
          <a:xfrm>
            <a:off x="8509986" y="6467475"/>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fld id="{D40FE0F8-31FA-4325-A80F-5BF4D9DDCB8F}" type="slidenum">
              <a:rPr lang="en-US" altLang="en-US" sz="1200">
                <a:latin typeface="Arial" panose="020B0604020202020204" pitchFamily="34" charset="0"/>
              </a:rPr>
              <a:pPr algn="ctr" eaLnBrk="1" hangingPunct="1">
                <a:spcBef>
                  <a:spcPct val="0"/>
                </a:spcBef>
              </a:pPr>
              <a:t>34</a:t>
            </a:fld>
            <a:endParaRPr lang="en-US" altLang="en-US" sz="1200" dirty="0">
              <a:latin typeface="Arial" panose="020B0604020202020204" pitchFamily="34" charset="0"/>
            </a:endParaRPr>
          </a:p>
        </p:txBody>
      </p:sp>
    </p:spTree>
    <p:extLst>
      <p:ext uri="{BB962C8B-B14F-4D97-AF65-F5344CB8AC3E}">
        <p14:creationId xmlns:p14="http://schemas.microsoft.com/office/powerpoint/2010/main" val="4128174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Title 1"/>
          <p:cNvSpPr>
            <a:spLocks noGrp="1"/>
          </p:cNvSpPr>
          <p:nvPr>
            <p:ph type="ctrTitle" sz="quarter"/>
          </p:nvPr>
        </p:nvSpPr>
        <p:spPr>
          <a:xfrm>
            <a:off x="1143000" y="2133600"/>
            <a:ext cx="6858000" cy="2387600"/>
          </a:xfrm>
        </p:spPr>
        <p:txBody>
          <a:bodyPr/>
          <a:lstStyle/>
          <a:p>
            <a:pPr algn="ctr"/>
            <a:r>
              <a:rPr lang="en-US" altLang="en-US" sz="4800" dirty="0">
                <a:solidFill>
                  <a:srgbClr val="0070C0"/>
                </a:solidFill>
                <a:latin typeface="Comic Sans MS" panose="030F0702030302020204" pitchFamily="66" charset="0"/>
              </a:rPr>
              <a:t>Backup Slides</a:t>
            </a:r>
          </a:p>
        </p:txBody>
      </p:sp>
    </p:spTree>
    <p:extLst>
      <p:ext uri="{BB962C8B-B14F-4D97-AF65-F5344CB8AC3E}">
        <p14:creationId xmlns:p14="http://schemas.microsoft.com/office/powerpoint/2010/main" val="157565883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Title 1"/>
          <p:cNvSpPr>
            <a:spLocks noGrp="1"/>
          </p:cNvSpPr>
          <p:nvPr>
            <p:ph type="title"/>
          </p:nvPr>
        </p:nvSpPr>
        <p:spPr>
          <a:xfrm>
            <a:off x="152400" y="375505"/>
            <a:ext cx="2590800" cy="1300895"/>
          </a:xfrm>
        </p:spPr>
        <p:txBody>
          <a:bodyPr/>
          <a:lstStyle/>
          <a:p>
            <a:pPr algn="ctr"/>
            <a:r>
              <a:rPr lang="en-US" altLang="en-US" sz="3600" dirty="0">
                <a:solidFill>
                  <a:srgbClr val="C00000"/>
                </a:solidFill>
                <a:latin typeface="Comic Sans MS" panose="030F0702030302020204" pitchFamily="66" charset="0"/>
              </a:rPr>
              <a:t>CRISP-DM</a:t>
            </a:r>
            <a:br>
              <a:rPr lang="en-US" altLang="en-US" sz="3600" dirty="0">
                <a:solidFill>
                  <a:srgbClr val="C00000"/>
                </a:solidFill>
                <a:latin typeface="Comic Sans MS" panose="030F0702030302020204" pitchFamily="66" charset="0"/>
              </a:rPr>
            </a:br>
            <a:r>
              <a:rPr lang="en-US" altLang="en-US" sz="2000" dirty="0">
                <a:solidFill>
                  <a:srgbClr val="C00000"/>
                </a:solidFill>
                <a:latin typeface="Comic Sans MS" panose="030F0702030302020204" pitchFamily="66" charset="0"/>
              </a:rPr>
              <a:t>Cross-Industry Standard Process for Data Mining</a:t>
            </a:r>
            <a:endParaRPr lang="en-US" altLang="en-US" sz="4000" dirty="0">
              <a:solidFill>
                <a:srgbClr val="C00000"/>
              </a:solidFill>
              <a:latin typeface="Comic Sans MS" panose="030F0702030302020204" pitchFamily="66" charset="0"/>
            </a:endParaRPr>
          </a:p>
        </p:txBody>
      </p:sp>
      <p:sp>
        <p:nvSpPr>
          <p:cNvPr id="3" name="Rounded Rectangle 2"/>
          <p:cNvSpPr/>
          <p:nvPr/>
        </p:nvSpPr>
        <p:spPr bwMode="auto">
          <a:xfrm>
            <a:off x="3294185" y="1333500"/>
            <a:ext cx="1752600" cy="647700"/>
          </a:xfrm>
          <a:prstGeom prst="roundRect">
            <a:avLst/>
          </a:prstGeom>
          <a:solidFill>
            <a:srgbClr val="0070C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a:r>
              <a:rPr lang="en-US" sz="1800" dirty="0">
                <a:solidFill>
                  <a:schemeClr val="bg1"/>
                </a:solidFill>
                <a:latin typeface="+mn-lt"/>
              </a:rPr>
              <a:t>Business Understanding</a:t>
            </a:r>
          </a:p>
        </p:txBody>
      </p:sp>
      <p:sp>
        <p:nvSpPr>
          <p:cNvPr id="4" name="Oval 3" descr="CRISP-DM diagram"/>
          <p:cNvSpPr/>
          <p:nvPr/>
        </p:nvSpPr>
        <p:spPr bwMode="auto">
          <a:xfrm>
            <a:off x="2203938" y="228600"/>
            <a:ext cx="6559062" cy="6424246"/>
          </a:xfrm>
          <a:prstGeom prst="ellipse">
            <a:avLst/>
          </a:prstGeom>
          <a:noFill/>
          <a:ln w="76200" cap="sq"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Rounded Rectangle 16"/>
          <p:cNvSpPr/>
          <p:nvPr/>
        </p:nvSpPr>
        <p:spPr bwMode="auto">
          <a:xfrm>
            <a:off x="5981700" y="1333500"/>
            <a:ext cx="1758462" cy="647700"/>
          </a:xfrm>
          <a:prstGeom prst="roundRect">
            <a:avLst/>
          </a:prstGeom>
          <a:solidFill>
            <a:srgbClr val="0070C0"/>
          </a:solidFill>
          <a:ln w="12700" cap="sq"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bg1"/>
                </a:solidFill>
                <a:latin typeface="+mn-lt"/>
              </a:rPr>
              <a:t>Data</a:t>
            </a:r>
            <a:br>
              <a:rPr lang="en-US" sz="1800" dirty="0">
                <a:solidFill>
                  <a:schemeClr val="bg1"/>
                </a:solidFill>
                <a:latin typeface="+mn-lt"/>
              </a:rPr>
            </a:br>
            <a:r>
              <a:rPr lang="en-US" sz="1800" dirty="0">
                <a:solidFill>
                  <a:schemeClr val="bg1"/>
                </a:solidFill>
                <a:latin typeface="+mn-lt"/>
              </a:rPr>
              <a:t>Understanding</a:t>
            </a:r>
          </a:p>
        </p:txBody>
      </p:sp>
      <p:sp>
        <p:nvSpPr>
          <p:cNvPr id="5" name="Flowchart: Magnetic Disk 4"/>
          <p:cNvSpPr/>
          <p:nvPr/>
        </p:nvSpPr>
        <p:spPr bwMode="auto">
          <a:xfrm>
            <a:off x="4889988" y="2918404"/>
            <a:ext cx="1186962" cy="1036210"/>
          </a:xfrm>
          <a:prstGeom prst="flowChartMagneticDisk">
            <a:avLst/>
          </a:prstGeom>
          <a:solidFill>
            <a:srgbClr val="C00000"/>
          </a:solidFill>
          <a:ln w="12700" cap="sq"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bg1"/>
                </a:solidFill>
                <a:latin typeface="+mn-lt"/>
              </a:rPr>
              <a:t>Data</a:t>
            </a:r>
          </a:p>
        </p:txBody>
      </p:sp>
      <p:sp>
        <p:nvSpPr>
          <p:cNvPr id="19" name="Rounded Rectangle 18"/>
          <p:cNvSpPr/>
          <p:nvPr/>
        </p:nvSpPr>
        <p:spPr bwMode="auto">
          <a:xfrm>
            <a:off x="6591300" y="2709130"/>
            <a:ext cx="1790700" cy="647700"/>
          </a:xfrm>
          <a:prstGeom prst="roundRect">
            <a:avLst/>
          </a:prstGeom>
          <a:solidFill>
            <a:srgbClr val="0070C0"/>
          </a:solidFill>
          <a:ln w="12700" cap="sq"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solidFill>
                  <a:schemeClr val="bg1"/>
                </a:solidFill>
                <a:latin typeface="+mn-lt"/>
              </a:rPr>
              <a:t>Data</a:t>
            </a:r>
            <a:br>
              <a:rPr lang="en-US" sz="1800" dirty="0">
                <a:solidFill>
                  <a:schemeClr val="bg1"/>
                </a:solidFill>
                <a:latin typeface="+mn-lt"/>
              </a:rPr>
            </a:br>
            <a:r>
              <a:rPr lang="en-US" sz="1800" dirty="0">
                <a:solidFill>
                  <a:schemeClr val="bg1"/>
                </a:solidFill>
                <a:latin typeface="+mn-lt"/>
              </a:rPr>
              <a:t>Preparation</a:t>
            </a:r>
          </a:p>
        </p:txBody>
      </p:sp>
      <p:sp>
        <p:nvSpPr>
          <p:cNvPr id="20" name="Rounded Rectangle 19"/>
          <p:cNvSpPr/>
          <p:nvPr/>
        </p:nvSpPr>
        <p:spPr bwMode="auto">
          <a:xfrm>
            <a:off x="6582508" y="4000500"/>
            <a:ext cx="1799492" cy="647700"/>
          </a:xfrm>
          <a:prstGeom prst="roundRect">
            <a:avLst/>
          </a:prstGeom>
          <a:solidFill>
            <a:srgbClr val="0070C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a:r>
              <a:rPr lang="en-US" sz="1800" dirty="0">
                <a:solidFill>
                  <a:schemeClr val="bg1"/>
                </a:solidFill>
                <a:latin typeface="+mn-lt"/>
              </a:rPr>
              <a:t>Modeling</a:t>
            </a:r>
          </a:p>
        </p:txBody>
      </p:sp>
      <p:sp>
        <p:nvSpPr>
          <p:cNvPr id="21" name="Rounded Rectangle 20"/>
          <p:cNvSpPr/>
          <p:nvPr/>
        </p:nvSpPr>
        <p:spPr bwMode="auto">
          <a:xfrm>
            <a:off x="4686300" y="5067300"/>
            <a:ext cx="1714500" cy="647700"/>
          </a:xfrm>
          <a:prstGeom prst="roundRect">
            <a:avLst/>
          </a:prstGeom>
          <a:solidFill>
            <a:srgbClr val="0070C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a:r>
              <a:rPr lang="en-US" sz="1800" dirty="0">
                <a:solidFill>
                  <a:schemeClr val="bg1"/>
                </a:solidFill>
                <a:latin typeface="+mn-lt"/>
              </a:rPr>
              <a:t>Evaluation</a:t>
            </a:r>
          </a:p>
        </p:txBody>
      </p:sp>
      <p:sp>
        <p:nvSpPr>
          <p:cNvPr id="22" name="Rounded Rectangle 21"/>
          <p:cNvSpPr/>
          <p:nvPr/>
        </p:nvSpPr>
        <p:spPr bwMode="auto">
          <a:xfrm>
            <a:off x="2590800" y="3810000"/>
            <a:ext cx="1600200" cy="647700"/>
          </a:xfrm>
          <a:prstGeom prst="roundRect">
            <a:avLst/>
          </a:prstGeom>
          <a:solidFill>
            <a:srgbClr val="0070C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a:r>
              <a:rPr lang="en-US" sz="1800" dirty="0">
                <a:solidFill>
                  <a:schemeClr val="bg1"/>
                </a:solidFill>
                <a:latin typeface="+mn-lt"/>
              </a:rPr>
              <a:t>Deployment</a:t>
            </a:r>
          </a:p>
        </p:txBody>
      </p:sp>
      <p:cxnSp>
        <p:nvCxnSpPr>
          <p:cNvPr id="23" name="Straight Arrow Connector 22"/>
          <p:cNvCxnSpPr/>
          <p:nvPr/>
        </p:nvCxnSpPr>
        <p:spPr bwMode="auto">
          <a:xfrm>
            <a:off x="5438775" y="228600"/>
            <a:ext cx="200025" cy="0"/>
          </a:xfrm>
          <a:prstGeom prst="straightConnector1">
            <a:avLst/>
          </a:prstGeom>
          <a:solidFill>
            <a:schemeClr val="accent1"/>
          </a:solidFill>
          <a:ln w="76200" cap="sq" cmpd="sng" algn="ctr">
            <a:solidFill>
              <a:srgbClr val="0070C0"/>
            </a:solidFill>
            <a:prstDash val="solid"/>
            <a:round/>
            <a:headEnd type="none" w="med" len="med"/>
            <a:tailEnd type="triangle" w="med" len="med"/>
          </a:ln>
          <a:effectLst/>
        </p:spPr>
      </p:cxnSp>
      <p:cxnSp>
        <p:nvCxnSpPr>
          <p:cNvPr id="32" name="Straight Arrow Connector 31"/>
          <p:cNvCxnSpPr/>
          <p:nvPr/>
        </p:nvCxnSpPr>
        <p:spPr bwMode="auto">
          <a:xfrm flipH="1">
            <a:off x="5333267" y="6652846"/>
            <a:ext cx="104775" cy="0"/>
          </a:xfrm>
          <a:prstGeom prst="straightConnector1">
            <a:avLst/>
          </a:prstGeom>
          <a:solidFill>
            <a:schemeClr val="accent1"/>
          </a:solidFill>
          <a:ln w="76200" cap="sq" cmpd="sng" algn="ctr">
            <a:solidFill>
              <a:srgbClr val="0070C0"/>
            </a:solidFill>
            <a:prstDash val="solid"/>
            <a:round/>
            <a:headEnd type="none" w="med" len="med"/>
            <a:tailEnd type="triangle" w="med" len="med"/>
          </a:ln>
          <a:effectLst/>
        </p:spPr>
      </p:cxnSp>
      <p:cxnSp>
        <p:nvCxnSpPr>
          <p:cNvPr id="35" name="Straight Arrow Connector 34"/>
          <p:cNvCxnSpPr/>
          <p:nvPr/>
        </p:nvCxnSpPr>
        <p:spPr bwMode="auto">
          <a:xfrm>
            <a:off x="8757138" y="3436510"/>
            <a:ext cx="0" cy="228600"/>
          </a:xfrm>
          <a:prstGeom prst="straightConnector1">
            <a:avLst/>
          </a:prstGeom>
          <a:solidFill>
            <a:schemeClr val="accent1"/>
          </a:solidFill>
          <a:ln w="76200" cap="sq" cmpd="sng" algn="ctr">
            <a:solidFill>
              <a:srgbClr val="0070C0"/>
            </a:solidFill>
            <a:prstDash val="solid"/>
            <a:round/>
            <a:headEnd type="none" w="med" len="med"/>
            <a:tailEnd type="triangle" w="med" len="med"/>
          </a:ln>
          <a:effectLst/>
        </p:spPr>
      </p:cxnSp>
      <p:cxnSp>
        <p:nvCxnSpPr>
          <p:cNvPr id="37" name="Straight Arrow Connector 36"/>
          <p:cNvCxnSpPr/>
          <p:nvPr/>
        </p:nvCxnSpPr>
        <p:spPr bwMode="auto">
          <a:xfrm flipV="1">
            <a:off x="2203938" y="3323858"/>
            <a:ext cx="0" cy="225303"/>
          </a:xfrm>
          <a:prstGeom prst="straightConnector1">
            <a:avLst/>
          </a:prstGeom>
          <a:solidFill>
            <a:schemeClr val="accent1"/>
          </a:solidFill>
          <a:ln w="76200" cap="sq" cmpd="sng" algn="ctr">
            <a:solidFill>
              <a:srgbClr val="0070C0"/>
            </a:solidFill>
            <a:prstDash val="solid"/>
            <a:round/>
            <a:headEnd type="none" w="med" len="med"/>
            <a:tailEnd type="triangle" w="med" len="med"/>
          </a:ln>
          <a:effectLst/>
        </p:spPr>
      </p:cxnSp>
      <p:cxnSp>
        <p:nvCxnSpPr>
          <p:cNvPr id="39" name="Straight Arrow Connector 38"/>
          <p:cNvCxnSpPr/>
          <p:nvPr/>
        </p:nvCxnSpPr>
        <p:spPr bwMode="auto">
          <a:xfrm>
            <a:off x="5192773" y="1485900"/>
            <a:ext cx="692027" cy="0"/>
          </a:xfrm>
          <a:prstGeom prst="straightConnector1">
            <a:avLst/>
          </a:prstGeom>
          <a:solidFill>
            <a:schemeClr val="accent1"/>
          </a:solidFill>
          <a:ln w="101600" cap="sq" cmpd="sng" algn="ctr">
            <a:solidFill>
              <a:srgbClr val="0070C0"/>
            </a:solidFill>
            <a:prstDash val="solid"/>
            <a:round/>
            <a:headEnd type="none" w="med" len="med"/>
            <a:tailEnd type="triangle" w="med" len="med"/>
          </a:ln>
          <a:effectLst/>
        </p:spPr>
      </p:cxnSp>
      <p:cxnSp>
        <p:nvCxnSpPr>
          <p:cNvPr id="41" name="Straight Arrow Connector 40"/>
          <p:cNvCxnSpPr/>
          <p:nvPr/>
        </p:nvCxnSpPr>
        <p:spPr bwMode="auto">
          <a:xfrm flipH="1">
            <a:off x="5079024" y="1790700"/>
            <a:ext cx="744414" cy="0"/>
          </a:xfrm>
          <a:prstGeom prst="straightConnector1">
            <a:avLst/>
          </a:prstGeom>
          <a:solidFill>
            <a:schemeClr val="accent1"/>
          </a:solidFill>
          <a:ln w="101600" cap="sq" cmpd="sng" algn="ctr">
            <a:solidFill>
              <a:srgbClr val="0070C0"/>
            </a:solidFill>
            <a:prstDash val="solid"/>
            <a:round/>
            <a:headEnd type="none" w="med" len="med"/>
            <a:tailEnd type="triangle" w="med" len="med"/>
          </a:ln>
          <a:effectLst/>
        </p:spPr>
      </p:cxnSp>
      <p:cxnSp>
        <p:nvCxnSpPr>
          <p:cNvPr id="44" name="Straight Arrow Connector 43"/>
          <p:cNvCxnSpPr/>
          <p:nvPr/>
        </p:nvCxnSpPr>
        <p:spPr bwMode="auto">
          <a:xfrm>
            <a:off x="7010400" y="2163276"/>
            <a:ext cx="304800" cy="493101"/>
          </a:xfrm>
          <a:prstGeom prst="straightConnector1">
            <a:avLst/>
          </a:prstGeom>
          <a:solidFill>
            <a:schemeClr val="accent1"/>
          </a:solidFill>
          <a:ln w="101600" cap="sq" cmpd="sng" algn="ctr">
            <a:solidFill>
              <a:srgbClr val="0070C0"/>
            </a:solidFill>
            <a:prstDash val="solid"/>
            <a:round/>
            <a:headEnd type="none" w="med" len="med"/>
            <a:tailEnd type="triangle" w="med" len="med"/>
          </a:ln>
          <a:effectLst/>
        </p:spPr>
      </p:cxnSp>
      <p:cxnSp>
        <p:nvCxnSpPr>
          <p:cNvPr id="47" name="Straight Arrow Connector 46"/>
          <p:cNvCxnSpPr/>
          <p:nvPr/>
        </p:nvCxnSpPr>
        <p:spPr bwMode="auto">
          <a:xfrm flipH="1">
            <a:off x="7391400" y="3467558"/>
            <a:ext cx="1" cy="502902"/>
          </a:xfrm>
          <a:prstGeom prst="straightConnector1">
            <a:avLst/>
          </a:prstGeom>
          <a:solidFill>
            <a:schemeClr val="accent1"/>
          </a:solidFill>
          <a:ln w="101600" cap="sq" cmpd="sng" algn="ctr">
            <a:solidFill>
              <a:srgbClr val="0070C0"/>
            </a:solidFill>
            <a:prstDash val="solid"/>
            <a:round/>
            <a:headEnd type="none" w="med" len="med"/>
            <a:tailEnd type="triangle" w="med" len="med"/>
          </a:ln>
          <a:effectLst/>
        </p:spPr>
      </p:cxnSp>
      <p:cxnSp>
        <p:nvCxnSpPr>
          <p:cNvPr id="56" name="Straight Arrow Connector 55"/>
          <p:cNvCxnSpPr/>
          <p:nvPr/>
        </p:nvCxnSpPr>
        <p:spPr bwMode="auto">
          <a:xfrm flipH="1">
            <a:off x="7772399" y="3400242"/>
            <a:ext cx="1" cy="502902"/>
          </a:xfrm>
          <a:prstGeom prst="straightConnector1">
            <a:avLst/>
          </a:prstGeom>
          <a:solidFill>
            <a:schemeClr val="accent1"/>
          </a:solidFill>
          <a:ln w="101600" cap="sq" cmpd="sng" algn="ctr">
            <a:solidFill>
              <a:srgbClr val="0070C0"/>
            </a:solidFill>
            <a:prstDash val="solid"/>
            <a:round/>
            <a:headEnd type="triangle" w="med" len="med"/>
            <a:tailEnd type="none" w="med" len="med"/>
          </a:ln>
          <a:effectLst/>
        </p:spPr>
      </p:cxnSp>
      <p:cxnSp>
        <p:nvCxnSpPr>
          <p:cNvPr id="57" name="Straight Arrow Connector 56"/>
          <p:cNvCxnSpPr/>
          <p:nvPr/>
        </p:nvCxnSpPr>
        <p:spPr bwMode="auto">
          <a:xfrm flipH="1">
            <a:off x="6477000" y="4830276"/>
            <a:ext cx="756138" cy="503724"/>
          </a:xfrm>
          <a:prstGeom prst="straightConnector1">
            <a:avLst/>
          </a:prstGeom>
          <a:solidFill>
            <a:schemeClr val="accent1"/>
          </a:solidFill>
          <a:ln w="101600" cap="sq" cmpd="sng" algn="ctr">
            <a:solidFill>
              <a:srgbClr val="0070C0"/>
            </a:solidFill>
            <a:prstDash val="solid"/>
            <a:round/>
            <a:headEnd type="none" w="med" len="med"/>
            <a:tailEnd type="triangle" w="med" len="med"/>
          </a:ln>
          <a:effectLst/>
        </p:spPr>
      </p:cxnSp>
      <p:cxnSp>
        <p:nvCxnSpPr>
          <p:cNvPr id="60" name="Straight Arrow Connector 59"/>
          <p:cNvCxnSpPr/>
          <p:nvPr/>
        </p:nvCxnSpPr>
        <p:spPr bwMode="auto">
          <a:xfrm flipH="1" flipV="1">
            <a:off x="3581402" y="4572001"/>
            <a:ext cx="990598" cy="685799"/>
          </a:xfrm>
          <a:prstGeom prst="straightConnector1">
            <a:avLst/>
          </a:prstGeom>
          <a:solidFill>
            <a:schemeClr val="accent1"/>
          </a:solidFill>
          <a:ln w="101600" cap="sq" cmpd="sng" algn="ctr">
            <a:solidFill>
              <a:srgbClr val="0070C0"/>
            </a:solidFill>
            <a:prstDash val="solid"/>
            <a:round/>
            <a:headEnd type="none" w="med" len="med"/>
            <a:tailEnd type="triangle" w="med" len="med"/>
          </a:ln>
          <a:effectLst/>
        </p:spPr>
      </p:cxnSp>
      <p:sp>
        <p:nvSpPr>
          <p:cNvPr id="63" name="Freeform 62"/>
          <p:cNvSpPr/>
          <p:nvPr/>
        </p:nvSpPr>
        <p:spPr bwMode="auto">
          <a:xfrm>
            <a:off x="4114799" y="2095501"/>
            <a:ext cx="1390651" cy="2781300"/>
          </a:xfrm>
          <a:custGeom>
            <a:avLst/>
            <a:gdLst>
              <a:gd name="connsiteX0" fmla="*/ 1362126 w 1362126"/>
              <a:gd name="connsiteY0" fmla="*/ 2508739 h 2508739"/>
              <a:gd name="connsiteX1" fmla="*/ 72587 w 1362126"/>
              <a:gd name="connsiteY1" fmla="*/ 1172308 h 2508739"/>
              <a:gd name="connsiteX2" fmla="*/ 224987 w 1362126"/>
              <a:gd name="connsiteY2" fmla="*/ 0 h 2508739"/>
            </a:gdLst>
            <a:ahLst/>
            <a:cxnLst>
              <a:cxn ang="0">
                <a:pos x="connsiteX0" y="connsiteY0"/>
              </a:cxn>
              <a:cxn ang="0">
                <a:pos x="connsiteX1" y="connsiteY1"/>
              </a:cxn>
              <a:cxn ang="0">
                <a:pos x="connsiteX2" y="connsiteY2"/>
              </a:cxn>
            </a:cxnLst>
            <a:rect l="l" t="t" r="r" b="b"/>
            <a:pathLst>
              <a:path w="1362126" h="2508739">
                <a:moveTo>
                  <a:pt x="1362126" y="2508739"/>
                </a:moveTo>
                <a:cubicBezTo>
                  <a:pt x="812118" y="2049585"/>
                  <a:pt x="262110" y="1590431"/>
                  <a:pt x="72587" y="1172308"/>
                </a:cubicBezTo>
                <a:cubicBezTo>
                  <a:pt x="-116936" y="754185"/>
                  <a:pt x="111664" y="183661"/>
                  <a:pt x="224987" y="0"/>
                </a:cubicBezTo>
              </a:path>
            </a:pathLst>
          </a:custGeom>
          <a:noFill/>
          <a:ln w="101600" cap="sq" cmpd="sng" algn="ctr">
            <a:solidFill>
              <a:srgbClr val="0070C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 name="TextBox 1">
            <a:extLst>
              <a:ext uri="{FF2B5EF4-FFF2-40B4-BE49-F238E27FC236}">
                <a16:creationId xmlns:a16="http://schemas.microsoft.com/office/drawing/2014/main" id="{8EB9676D-FF85-4FD4-B65D-1E7999B1927E}"/>
              </a:ext>
            </a:extLst>
          </p:cNvPr>
          <p:cNvSpPr txBox="1"/>
          <p:nvPr/>
        </p:nvSpPr>
        <p:spPr>
          <a:xfrm>
            <a:off x="3833447" y="1025952"/>
            <a:ext cx="781964" cy="307777"/>
          </a:xfrm>
          <a:prstGeom prst="rect">
            <a:avLst/>
          </a:prstGeom>
          <a:noFill/>
        </p:spPr>
        <p:txBody>
          <a:bodyPr wrap="square" rtlCol="0">
            <a:spAutoFit/>
          </a:bodyPr>
          <a:lstStyle/>
          <a:p>
            <a:r>
              <a:rPr lang="en-US" sz="1400" b="1" dirty="0"/>
              <a:t>CDM-1</a:t>
            </a:r>
          </a:p>
        </p:txBody>
      </p:sp>
      <p:sp>
        <p:nvSpPr>
          <p:cNvPr id="25" name="TextBox 24">
            <a:extLst>
              <a:ext uri="{FF2B5EF4-FFF2-40B4-BE49-F238E27FC236}">
                <a16:creationId xmlns:a16="http://schemas.microsoft.com/office/drawing/2014/main" id="{40160286-A0F2-42E7-8EE3-F54E19736639}"/>
              </a:ext>
            </a:extLst>
          </p:cNvPr>
          <p:cNvSpPr txBox="1"/>
          <p:nvPr/>
        </p:nvSpPr>
        <p:spPr>
          <a:xfrm>
            <a:off x="6559062" y="1025951"/>
            <a:ext cx="756138" cy="307777"/>
          </a:xfrm>
          <a:prstGeom prst="rect">
            <a:avLst/>
          </a:prstGeom>
          <a:noFill/>
        </p:spPr>
        <p:txBody>
          <a:bodyPr wrap="square" rtlCol="0">
            <a:spAutoFit/>
          </a:bodyPr>
          <a:lstStyle/>
          <a:p>
            <a:r>
              <a:rPr lang="en-US" sz="1400" b="1" dirty="0"/>
              <a:t>CDM-2</a:t>
            </a:r>
          </a:p>
        </p:txBody>
      </p:sp>
      <p:sp>
        <p:nvSpPr>
          <p:cNvPr id="26" name="TextBox 25">
            <a:extLst>
              <a:ext uri="{FF2B5EF4-FFF2-40B4-BE49-F238E27FC236}">
                <a16:creationId xmlns:a16="http://schemas.microsoft.com/office/drawing/2014/main" id="{31CD32A9-4415-47DA-94DD-0685A3B64EB4}"/>
              </a:ext>
            </a:extLst>
          </p:cNvPr>
          <p:cNvSpPr txBox="1"/>
          <p:nvPr/>
        </p:nvSpPr>
        <p:spPr>
          <a:xfrm>
            <a:off x="7357966" y="2406324"/>
            <a:ext cx="770522" cy="307777"/>
          </a:xfrm>
          <a:prstGeom prst="rect">
            <a:avLst/>
          </a:prstGeom>
          <a:noFill/>
        </p:spPr>
        <p:txBody>
          <a:bodyPr wrap="square" rtlCol="0">
            <a:spAutoFit/>
          </a:bodyPr>
          <a:lstStyle/>
          <a:p>
            <a:r>
              <a:rPr lang="en-US" sz="1400" b="1" dirty="0"/>
              <a:t>CDM-3</a:t>
            </a:r>
          </a:p>
        </p:txBody>
      </p:sp>
      <p:sp>
        <p:nvSpPr>
          <p:cNvPr id="27" name="TextBox 26">
            <a:extLst>
              <a:ext uri="{FF2B5EF4-FFF2-40B4-BE49-F238E27FC236}">
                <a16:creationId xmlns:a16="http://schemas.microsoft.com/office/drawing/2014/main" id="{392EB34C-86C0-4AD8-9CBC-5857A44BAEB9}"/>
              </a:ext>
            </a:extLst>
          </p:cNvPr>
          <p:cNvSpPr txBox="1"/>
          <p:nvPr/>
        </p:nvSpPr>
        <p:spPr>
          <a:xfrm>
            <a:off x="6470405" y="3644045"/>
            <a:ext cx="756138" cy="307777"/>
          </a:xfrm>
          <a:prstGeom prst="rect">
            <a:avLst/>
          </a:prstGeom>
          <a:noFill/>
        </p:spPr>
        <p:txBody>
          <a:bodyPr wrap="square" rtlCol="0">
            <a:spAutoFit/>
          </a:bodyPr>
          <a:lstStyle/>
          <a:p>
            <a:r>
              <a:rPr lang="en-US" sz="1400" b="1" dirty="0"/>
              <a:t>CDM-4</a:t>
            </a:r>
          </a:p>
        </p:txBody>
      </p:sp>
      <p:sp>
        <p:nvSpPr>
          <p:cNvPr id="28" name="TextBox 27">
            <a:extLst>
              <a:ext uri="{FF2B5EF4-FFF2-40B4-BE49-F238E27FC236}">
                <a16:creationId xmlns:a16="http://schemas.microsoft.com/office/drawing/2014/main" id="{9218E064-EB1B-456F-A3BA-7D9E3166B333}"/>
              </a:ext>
            </a:extLst>
          </p:cNvPr>
          <p:cNvSpPr txBox="1"/>
          <p:nvPr/>
        </p:nvSpPr>
        <p:spPr>
          <a:xfrm>
            <a:off x="5644661" y="4737929"/>
            <a:ext cx="825743" cy="307777"/>
          </a:xfrm>
          <a:prstGeom prst="rect">
            <a:avLst/>
          </a:prstGeom>
          <a:noFill/>
        </p:spPr>
        <p:txBody>
          <a:bodyPr wrap="square" rtlCol="0">
            <a:spAutoFit/>
          </a:bodyPr>
          <a:lstStyle/>
          <a:p>
            <a:r>
              <a:rPr lang="en-US" sz="1400" b="1" dirty="0"/>
              <a:t>CDM-5</a:t>
            </a:r>
          </a:p>
        </p:txBody>
      </p:sp>
      <p:sp>
        <p:nvSpPr>
          <p:cNvPr id="29" name="TextBox 28">
            <a:extLst>
              <a:ext uri="{FF2B5EF4-FFF2-40B4-BE49-F238E27FC236}">
                <a16:creationId xmlns:a16="http://schemas.microsoft.com/office/drawing/2014/main" id="{EF1E4EFA-C0EE-46B7-BDDC-26A760883BBE}"/>
              </a:ext>
            </a:extLst>
          </p:cNvPr>
          <p:cNvSpPr txBox="1"/>
          <p:nvPr/>
        </p:nvSpPr>
        <p:spPr>
          <a:xfrm>
            <a:off x="3037740" y="3482457"/>
            <a:ext cx="861643" cy="307777"/>
          </a:xfrm>
          <a:prstGeom prst="rect">
            <a:avLst/>
          </a:prstGeom>
          <a:noFill/>
        </p:spPr>
        <p:txBody>
          <a:bodyPr wrap="square" rtlCol="0">
            <a:spAutoFit/>
          </a:bodyPr>
          <a:lstStyle/>
          <a:p>
            <a:r>
              <a:rPr lang="en-US" sz="1400" b="1" dirty="0"/>
              <a:t>CDM-6</a:t>
            </a:r>
          </a:p>
        </p:txBody>
      </p:sp>
      <p:sp>
        <p:nvSpPr>
          <p:cNvPr id="30" name="Slide Number Placeholder 3">
            <a:extLst>
              <a:ext uri="{FF2B5EF4-FFF2-40B4-BE49-F238E27FC236}">
                <a16:creationId xmlns:a16="http://schemas.microsoft.com/office/drawing/2014/main" id="{5748C3CC-A69E-49C7-ABDC-2EC8375CA57E}"/>
              </a:ext>
            </a:extLst>
          </p:cNvPr>
          <p:cNvSpPr txBox="1">
            <a:spLocks/>
          </p:cNvSpPr>
          <p:nvPr/>
        </p:nvSpPr>
        <p:spPr>
          <a:xfrm>
            <a:off x="8610600" y="6553200"/>
            <a:ext cx="5334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20000"/>
              </a:spcBef>
              <a:spcAft>
                <a:spcPct val="0"/>
              </a:spcAft>
              <a:buClr>
                <a:schemeClr val="tx1"/>
              </a:buClr>
              <a:buChar char="•"/>
              <a:defRPr kumimoji="1" sz="24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SzPct val="60000"/>
              <a:buChar char="o"/>
              <a:defRPr kumimoji="1"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SzPct val="70000"/>
              <a:buFont typeface="Wingdings" panose="05000000000000000000" pitchFamily="2" charset="2"/>
              <a:buChar char="§"/>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ClrTx/>
              <a:buFontTx/>
              <a:buNone/>
            </a:pPr>
            <a:fld id="{59E6B309-BE6D-4C94-BC80-4DBDC81E7F1E}" type="slidenum">
              <a:rPr kumimoji="0" lang="en-US" altLang="en-US" sz="1400" smtClean="0">
                <a:latin typeface="Times New Roman" panose="02020603050405020304" pitchFamily="18" charset="0"/>
              </a:rPr>
              <a:pPr>
                <a:spcBef>
                  <a:spcPct val="0"/>
                </a:spcBef>
                <a:buClrTx/>
                <a:buFontTx/>
                <a:buNone/>
              </a:pPr>
              <a:t>36</a:t>
            </a:fld>
            <a:endParaRPr kumimoji="0" lang="en-US" altLang="en-US" sz="1400" dirty="0">
              <a:latin typeface="Times New Roman" panose="02020603050405020304" pitchFamily="18" charset="0"/>
            </a:endParaRPr>
          </a:p>
        </p:txBody>
      </p:sp>
    </p:spTree>
    <p:extLst>
      <p:ext uri="{BB962C8B-B14F-4D97-AF65-F5344CB8AC3E}">
        <p14:creationId xmlns:p14="http://schemas.microsoft.com/office/powerpoint/2010/main" val="392280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F76BB463-BC65-45D8-BDB7-00CAA04A1D7C}" type="slidenum">
              <a:rPr kumimoji="0" lang="en-US" altLang="en-US" sz="1400" smtClean="0">
                <a:latin typeface="Times New Roman" panose="02020603050405020304" pitchFamily="18" charset="0"/>
              </a:rPr>
              <a:pPr>
                <a:spcBef>
                  <a:spcPct val="0"/>
                </a:spcBef>
                <a:buClrTx/>
                <a:buFontTx/>
                <a:buNone/>
              </a:pPr>
              <a:t>37</a:t>
            </a:fld>
            <a:endParaRPr kumimoji="0" lang="en-US" altLang="en-US" sz="1400">
              <a:latin typeface="Times New Roman" panose="02020603050405020304" pitchFamily="18" charset="0"/>
            </a:endParaRPr>
          </a:p>
        </p:txBody>
      </p:sp>
      <p:sp>
        <p:nvSpPr>
          <p:cNvPr id="32771" name="Rectangle 3"/>
          <p:cNvSpPr>
            <a:spLocks noChangeArrowheads="1"/>
          </p:cNvSpPr>
          <p:nvPr/>
        </p:nvSpPr>
        <p:spPr bwMode="auto">
          <a:xfrm>
            <a:off x="1905000" y="762000"/>
            <a:ext cx="525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Aft>
                <a:spcPts val="1200"/>
              </a:spcAft>
              <a:buFontTx/>
              <a:buNone/>
            </a:pPr>
            <a:r>
              <a:rPr lang="en-US" altLang="en-US" sz="3200" b="1" dirty="0">
                <a:solidFill>
                  <a:schemeClr val="accent2"/>
                </a:solidFill>
                <a:latin typeface="Comic Sans MS" panose="030F0702030302020204" pitchFamily="66" charset="0"/>
              </a:rPr>
              <a:t>Model </a:t>
            </a:r>
            <a:r>
              <a:rPr lang="en-US" altLang="en-US" sz="3200" b="1" dirty="0" err="1">
                <a:solidFill>
                  <a:schemeClr val="accent2"/>
                </a:solidFill>
                <a:latin typeface="Comic Sans MS" panose="030F0702030302020204" pitchFamily="66" charset="0"/>
              </a:rPr>
              <a:t>Explainability</a:t>
            </a:r>
            <a:endParaRPr lang="en-US" altLang="en-US" sz="3200" b="1" dirty="0">
              <a:solidFill>
                <a:schemeClr val="accent2"/>
              </a:solidFill>
              <a:latin typeface="Comic Sans MS" panose="030F0702030302020204" pitchFamily="66" charset="0"/>
            </a:endParaRPr>
          </a:p>
        </p:txBody>
      </p:sp>
      <p:sp>
        <p:nvSpPr>
          <p:cNvPr id="32772" name="TextBox 1"/>
          <p:cNvSpPr txBox="1">
            <a:spLocks noChangeArrowheads="1"/>
          </p:cNvSpPr>
          <p:nvPr/>
        </p:nvSpPr>
        <p:spPr bwMode="auto">
          <a:xfrm>
            <a:off x="609600" y="1600200"/>
            <a:ext cx="8267700"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5425" indent="-225425">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indent="0">
              <a:spcBef>
                <a:spcPts val="1200"/>
              </a:spcBef>
              <a:spcAft>
                <a:spcPts val="600"/>
              </a:spcAft>
              <a:buClrTx/>
              <a:buNone/>
            </a:pPr>
            <a:r>
              <a:rPr kumimoji="0" lang="en-US" altLang="en-US" b="1" dirty="0">
                <a:solidFill>
                  <a:srgbClr val="C00000"/>
                </a:solidFill>
                <a:latin typeface="+mn-lt"/>
              </a:rPr>
              <a:t>Interpretable Models</a:t>
            </a:r>
          </a:p>
          <a:p>
            <a:pPr marL="0" indent="0">
              <a:spcBef>
                <a:spcPts val="1200"/>
              </a:spcBef>
              <a:spcAft>
                <a:spcPts val="1200"/>
              </a:spcAft>
              <a:buClrTx/>
              <a:buNone/>
            </a:pPr>
            <a:r>
              <a:rPr kumimoji="0" lang="en-US" altLang="en-US" b="1" dirty="0">
                <a:solidFill>
                  <a:srgbClr val="0070C0"/>
                </a:solidFill>
                <a:latin typeface="+mn-lt"/>
              </a:rPr>
              <a:t>Explain </a:t>
            </a:r>
            <a:r>
              <a:rPr kumimoji="0" lang="en-US" altLang="en-US" dirty="0">
                <a:latin typeface="+mn-lt"/>
              </a:rPr>
              <a:t>how the model works and what the results </a:t>
            </a:r>
            <a:r>
              <a:rPr kumimoji="0" lang="en-US" altLang="en-US" b="1" dirty="0">
                <a:solidFill>
                  <a:srgbClr val="0070C0"/>
                </a:solidFill>
                <a:latin typeface="+mn-lt"/>
              </a:rPr>
              <a:t>mean</a:t>
            </a:r>
            <a:r>
              <a:rPr kumimoji="0" lang="en-US" altLang="en-US" dirty="0">
                <a:latin typeface="+mn-lt"/>
              </a:rPr>
              <a:t> </a:t>
            </a:r>
            <a:br>
              <a:rPr kumimoji="0" lang="en-US" altLang="en-US" dirty="0">
                <a:latin typeface="+mn-lt"/>
              </a:rPr>
            </a:br>
            <a:r>
              <a:rPr kumimoji="0" lang="en-US" altLang="en-US" dirty="0">
                <a:latin typeface="+mn-lt"/>
                <a:sym typeface="Wingdings" panose="05000000000000000000" pitchFamily="2" charset="2"/>
              </a:rPr>
              <a:t> e.g., </a:t>
            </a:r>
            <a:r>
              <a:rPr kumimoji="0" lang="en-US" altLang="en-US" dirty="0">
                <a:solidFill>
                  <a:srgbClr val="C00000"/>
                </a:solidFill>
                <a:latin typeface="+mn-lt"/>
                <a:sym typeface="Wingdings" panose="05000000000000000000" pitchFamily="2" charset="2"/>
              </a:rPr>
              <a:t>OLS regression, logistic regression, decision trees </a:t>
            </a:r>
            <a:br>
              <a:rPr kumimoji="0" lang="en-US" altLang="en-US" dirty="0">
                <a:solidFill>
                  <a:srgbClr val="C00000"/>
                </a:solidFill>
                <a:latin typeface="+mn-lt"/>
                <a:sym typeface="Wingdings" panose="05000000000000000000" pitchFamily="2" charset="2"/>
              </a:rPr>
            </a:br>
            <a:r>
              <a:rPr kumimoji="0" lang="en-US" altLang="en-US" dirty="0">
                <a:solidFill>
                  <a:srgbClr val="C00000"/>
                </a:solidFill>
                <a:latin typeface="+mn-lt"/>
                <a:sym typeface="Wingdings" panose="05000000000000000000" pitchFamily="2" charset="2"/>
              </a:rPr>
              <a:t>    </a:t>
            </a:r>
            <a:r>
              <a:rPr kumimoji="0" lang="en-US" altLang="en-US" dirty="0">
                <a:latin typeface="+mn-lt"/>
                <a:sym typeface="Wingdings" panose="05000000000000000000" pitchFamily="2" charset="2"/>
              </a:rPr>
              <a:t> good for </a:t>
            </a:r>
            <a:r>
              <a:rPr kumimoji="0" lang="en-US" altLang="en-US" b="1" dirty="0">
                <a:solidFill>
                  <a:srgbClr val="0070C0"/>
                </a:solidFill>
                <a:latin typeface="+mn-lt"/>
                <a:sym typeface="Wingdings" panose="05000000000000000000" pitchFamily="2" charset="2"/>
              </a:rPr>
              <a:t>interpretability</a:t>
            </a:r>
            <a:r>
              <a:rPr kumimoji="0" lang="en-US" altLang="en-US" dirty="0">
                <a:latin typeface="+mn-lt"/>
                <a:sym typeface="Wingdings" panose="05000000000000000000" pitchFamily="2" charset="2"/>
              </a:rPr>
              <a:t> and </a:t>
            </a:r>
            <a:r>
              <a:rPr kumimoji="0" lang="en-US" altLang="en-US" b="1" dirty="0">
                <a:solidFill>
                  <a:srgbClr val="0070C0"/>
                </a:solidFill>
                <a:latin typeface="+mn-lt"/>
                <a:sym typeface="Wingdings" panose="05000000000000000000" pitchFamily="2" charset="2"/>
              </a:rPr>
              <a:t>inference</a:t>
            </a:r>
            <a:endParaRPr kumimoji="0" lang="en-US" altLang="en-US" b="1" dirty="0">
              <a:solidFill>
                <a:srgbClr val="0070C0"/>
              </a:solidFill>
              <a:latin typeface="+mn-lt"/>
            </a:endParaRPr>
          </a:p>
          <a:p>
            <a:pPr marL="0" indent="0">
              <a:spcBef>
                <a:spcPts val="1200"/>
              </a:spcBef>
              <a:spcAft>
                <a:spcPts val="600"/>
              </a:spcAft>
              <a:buClrTx/>
              <a:buNone/>
            </a:pPr>
            <a:r>
              <a:rPr kumimoji="0" lang="en-US" altLang="en-US" b="1" dirty="0">
                <a:solidFill>
                  <a:srgbClr val="C00000"/>
                </a:solidFill>
                <a:latin typeface="+mn-lt"/>
              </a:rPr>
              <a:t>Black Box Models (non-interpretable)</a:t>
            </a:r>
          </a:p>
          <a:p>
            <a:pPr marL="0" indent="0">
              <a:spcBef>
                <a:spcPts val="1200"/>
              </a:spcBef>
              <a:spcAft>
                <a:spcPts val="1200"/>
              </a:spcAft>
              <a:buClrTx/>
              <a:buNone/>
            </a:pPr>
            <a:r>
              <a:rPr kumimoji="0" lang="en-US" altLang="en-US" dirty="0">
                <a:latin typeface="+mn-lt"/>
              </a:rPr>
              <a:t>The complexities of the internal model are </a:t>
            </a:r>
            <a:br>
              <a:rPr kumimoji="0" lang="en-US" altLang="en-US" dirty="0">
                <a:latin typeface="+mn-lt"/>
              </a:rPr>
            </a:br>
            <a:r>
              <a:rPr kumimoji="0" lang="en-US" altLang="en-US" b="1" dirty="0">
                <a:solidFill>
                  <a:srgbClr val="0070C0"/>
                </a:solidFill>
                <a:latin typeface="+mn-lt"/>
              </a:rPr>
              <a:t>difficult</a:t>
            </a:r>
            <a:r>
              <a:rPr kumimoji="0" lang="en-US" altLang="en-US" dirty="0">
                <a:latin typeface="+mn-lt"/>
              </a:rPr>
              <a:t> to explain </a:t>
            </a:r>
            <a:br>
              <a:rPr kumimoji="0" lang="en-US" altLang="en-US" dirty="0">
                <a:latin typeface="+mn-lt"/>
              </a:rPr>
            </a:br>
            <a:r>
              <a:rPr kumimoji="0" lang="en-US" altLang="en-US" dirty="0">
                <a:latin typeface="+mn-lt"/>
                <a:sym typeface="Wingdings" panose="05000000000000000000" pitchFamily="2" charset="2"/>
              </a:rPr>
              <a:t> e.g., </a:t>
            </a:r>
            <a:r>
              <a:rPr kumimoji="0" lang="en-US" altLang="en-US" dirty="0">
                <a:solidFill>
                  <a:srgbClr val="C00000"/>
                </a:solidFill>
                <a:latin typeface="+mn-lt"/>
                <a:sym typeface="Wingdings" panose="05000000000000000000" pitchFamily="2" charset="2"/>
              </a:rPr>
              <a:t>neural networks, deep learning </a:t>
            </a:r>
            <a:br>
              <a:rPr kumimoji="0" lang="en-US" altLang="en-US" dirty="0">
                <a:solidFill>
                  <a:srgbClr val="C00000"/>
                </a:solidFill>
                <a:latin typeface="+mn-lt"/>
                <a:sym typeface="Wingdings" panose="05000000000000000000" pitchFamily="2" charset="2"/>
              </a:rPr>
            </a:br>
            <a:r>
              <a:rPr kumimoji="0" lang="en-US" altLang="en-US" dirty="0">
                <a:solidFill>
                  <a:srgbClr val="C00000"/>
                </a:solidFill>
                <a:latin typeface="+mn-lt"/>
                <a:sym typeface="Wingdings" panose="05000000000000000000" pitchFamily="2" charset="2"/>
              </a:rPr>
              <a:t>      </a:t>
            </a:r>
            <a:r>
              <a:rPr kumimoji="0" lang="en-US" altLang="en-US" dirty="0">
                <a:latin typeface="+mn-lt"/>
                <a:sym typeface="Wingdings" panose="05000000000000000000" pitchFamily="2" charset="2"/>
              </a:rPr>
              <a:t> good for </a:t>
            </a:r>
            <a:r>
              <a:rPr kumimoji="0" lang="en-US" altLang="en-US" b="1" dirty="0">
                <a:solidFill>
                  <a:srgbClr val="0070C0"/>
                </a:solidFill>
                <a:latin typeface="+mn-lt"/>
                <a:sym typeface="Wingdings" panose="05000000000000000000" pitchFamily="2" charset="2"/>
              </a:rPr>
              <a:t>predictive accuracy </a:t>
            </a:r>
          </a:p>
        </p:txBody>
      </p:sp>
      <p:pic>
        <p:nvPicPr>
          <p:cNvPr id="2" name="Snagit_SNG84F">
            <a:extLst>
              <a:ext uri="{FF2B5EF4-FFF2-40B4-BE49-F238E27FC236}">
                <a16:creationId xmlns:a16="http://schemas.microsoft.com/office/drawing/2014/main" id="{34BA3F00-ADE4-856F-0875-11CDAA68B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8159" y="4191000"/>
            <a:ext cx="865741" cy="660649"/>
          </a:xfrm>
          <a:prstGeom prst="rect">
            <a:avLst/>
          </a:prstGeom>
        </p:spPr>
      </p:pic>
      <p:sp>
        <p:nvSpPr>
          <p:cNvPr id="3" name="TextBox 2">
            <a:extLst>
              <a:ext uri="{FF2B5EF4-FFF2-40B4-BE49-F238E27FC236}">
                <a16:creationId xmlns:a16="http://schemas.microsoft.com/office/drawing/2014/main" id="{2DA84D48-8C21-322D-7859-A2594F7A6929}"/>
              </a:ext>
            </a:extLst>
          </p:cNvPr>
          <p:cNvSpPr txBox="1"/>
          <p:nvPr/>
        </p:nvSpPr>
        <p:spPr>
          <a:xfrm>
            <a:off x="7391400" y="4851649"/>
            <a:ext cx="1180214" cy="338554"/>
          </a:xfrm>
          <a:prstGeom prst="rect">
            <a:avLst/>
          </a:prstGeom>
          <a:noFill/>
        </p:spPr>
        <p:txBody>
          <a:bodyPr wrap="square" rtlCol="0">
            <a:spAutoFit/>
          </a:bodyPr>
          <a:lstStyle/>
          <a:p>
            <a:pPr algn="ctr"/>
            <a:r>
              <a:rPr lang="en-US" sz="1600" dirty="0">
                <a:solidFill>
                  <a:srgbClr val="7030A0"/>
                </a:solidFill>
                <a:latin typeface="+mn-lt"/>
              </a:rPr>
              <a:t>Stop?</a:t>
            </a:r>
          </a:p>
        </p:txBody>
      </p:sp>
      <p:sp>
        <p:nvSpPr>
          <p:cNvPr id="4" name="TextBox 3">
            <a:extLst>
              <a:ext uri="{FF2B5EF4-FFF2-40B4-BE49-F238E27FC236}">
                <a16:creationId xmlns:a16="http://schemas.microsoft.com/office/drawing/2014/main" id="{B78AF637-F8C6-A39E-98B6-3BD2B7C208BA}"/>
              </a:ext>
            </a:extLst>
          </p:cNvPr>
          <p:cNvSpPr txBox="1"/>
          <p:nvPr/>
        </p:nvSpPr>
        <p:spPr>
          <a:xfrm>
            <a:off x="4800600" y="1643640"/>
            <a:ext cx="3810000" cy="338554"/>
          </a:xfrm>
          <a:prstGeom prst="rect">
            <a:avLst/>
          </a:prstGeom>
          <a:noFill/>
        </p:spPr>
        <p:txBody>
          <a:bodyPr wrap="square" rtlCol="0">
            <a:spAutoFit/>
          </a:bodyPr>
          <a:lstStyle/>
          <a:p>
            <a:pPr algn="r"/>
            <a:r>
              <a:rPr lang="en-US" sz="1600" dirty="0">
                <a:solidFill>
                  <a:schemeClr val="accent5">
                    <a:lumMod val="50000"/>
                  </a:schemeClr>
                </a:solidFill>
                <a:latin typeface="Cambria Math" panose="02040503050406030204" pitchFamily="18" charset="0"/>
                <a:ea typeface="Cambria Math" panose="02040503050406030204" pitchFamily="18" charset="0"/>
              </a:rPr>
              <a:t>Sales ~ Ad Spending + Store Size</a:t>
            </a:r>
          </a:p>
        </p:txBody>
      </p:sp>
    </p:spTree>
    <p:extLst>
      <p:ext uri="{BB962C8B-B14F-4D97-AF65-F5344CB8AC3E}">
        <p14:creationId xmlns:p14="http://schemas.microsoft.com/office/powerpoint/2010/main" val="1241829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772">
                                            <p:txEl>
                                              <p:pRg st="2" end="2"/>
                                            </p:txEl>
                                          </p:spTgt>
                                        </p:tgtEl>
                                        <p:attrNameLst>
                                          <p:attrName>style.visibility</p:attrName>
                                        </p:attrNameLst>
                                      </p:cBhvr>
                                      <p:to>
                                        <p:strVal val="visible"/>
                                      </p:to>
                                    </p:set>
                                    <p:animEffect transition="in" filter="fade">
                                      <p:cBhvr>
                                        <p:cTn id="25" dur="1500"/>
                                        <p:tgtEl>
                                          <p:spTgt spid="32772">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2772">
                                            <p:txEl>
                                              <p:pRg st="3" end="3"/>
                                            </p:txEl>
                                          </p:spTgt>
                                        </p:tgtEl>
                                        <p:attrNameLst>
                                          <p:attrName>style.visibility</p:attrName>
                                        </p:attrNameLst>
                                      </p:cBhvr>
                                      <p:to>
                                        <p:strVal val="visible"/>
                                      </p:to>
                                    </p:set>
                                    <p:animEffect transition="in" filter="fade">
                                      <p:cBhvr>
                                        <p:cTn id="28" dur="1500"/>
                                        <p:tgtEl>
                                          <p:spTgt spid="3277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down)">
                                      <p:cBhvr>
                                        <p:cTn id="33" dur="580">
                                          <p:stCondLst>
                                            <p:cond delay="0"/>
                                          </p:stCondLst>
                                        </p:cTn>
                                        <p:tgtEl>
                                          <p:spTgt spid="2"/>
                                        </p:tgtEl>
                                      </p:cBhvr>
                                    </p:animEffect>
                                    <p:anim calcmode="lin" valueType="num">
                                      <p:cBhvr>
                                        <p:cTn id="3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9" dur="26">
                                          <p:stCondLst>
                                            <p:cond delay="650"/>
                                          </p:stCondLst>
                                        </p:cTn>
                                        <p:tgtEl>
                                          <p:spTgt spid="2"/>
                                        </p:tgtEl>
                                      </p:cBhvr>
                                      <p:to x="100000" y="60000"/>
                                    </p:animScale>
                                    <p:animScale>
                                      <p:cBhvr>
                                        <p:cTn id="40" dur="166" decel="50000">
                                          <p:stCondLst>
                                            <p:cond delay="676"/>
                                          </p:stCondLst>
                                        </p:cTn>
                                        <p:tgtEl>
                                          <p:spTgt spid="2"/>
                                        </p:tgtEl>
                                      </p:cBhvr>
                                      <p:to x="100000" y="100000"/>
                                    </p:animScale>
                                    <p:animScale>
                                      <p:cBhvr>
                                        <p:cTn id="41" dur="26">
                                          <p:stCondLst>
                                            <p:cond delay="1312"/>
                                          </p:stCondLst>
                                        </p:cTn>
                                        <p:tgtEl>
                                          <p:spTgt spid="2"/>
                                        </p:tgtEl>
                                      </p:cBhvr>
                                      <p:to x="100000" y="80000"/>
                                    </p:animScale>
                                    <p:animScale>
                                      <p:cBhvr>
                                        <p:cTn id="42" dur="166" decel="50000">
                                          <p:stCondLst>
                                            <p:cond delay="1338"/>
                                          </p:stCondLst>
                                        </p:cTn>
                                        <p:tgtEl>
                                          <p:spTgt spid="2"/>
                                        </p:tgtEl>
                                      </p:cBhvr>
                                      <p:to x="100000" y="100000"/>
                                    </p:animScale>
                                    <p:animScale>
                                      <p:cBhvr>
                                        <p:cTn id="43" dur="26">
                                          <p:stCondLst>
                                            <p:cond delay="1642"/>
                                          </p:stCondLst>
                                        </p:cTn>
                                        <p:tgtEl>
                                          <p:spTgt spid="2"/>
                                        </p:tgtEl>
                                      </p:cBhvr>
                                      <p:to x="100000" y="90000"/>
                                    </p:animScale>
                                    <p:animScale>
                                      <p:cBhvr>
                                        <p:cTn id="44" dur="166" decel="50000">
                                          <p:stCondLst>
                                            <p:cond delay="1668"/>
                                          </p:stCondLst>
                                        </p:cTn>
                                        <p:tgtEl>
                                          <p:spTgt spid="2"/>
                                        </p:tgtEl>
                                      </p:cBhvr>
                                      <p:to x="100000" y="100000"/>
                                    </p:animScale>
                                    <p:animScale>
                                      <p:cBhvr>
                                        <p:cTn id="45" dur="26">
                                          <p:stCondLst>
                                            <p:cond delay="1808"/>
                                          </p:stCondLst>
                                        </p:cTn>
                                        <p:tgtEl>
                                          <p:spTgt spid="2"/>
                                        </p:tgtEl>
                                      </p:cBhvr>
                                      <p:to x="100000" y="95000"/>
                                    </p:animScale>
                                    <p:animScale>
                                      <p:cBhvr>
                                        <p:cTn id="46" dur="166" decel="50000">
                                          <p:stCondLst>
                                            <p:cond delay="1834"/>
                                          </p:stCondLst>
                                        </p:cTn>
                                        <p:tgtEl>
                                          <p:spTgt spid="2"/>
                                        </p:tgtEl>
                                      </p:cBhvr>
                                      <p:to x="100000" y="100000"/>
                                    </p:animScale>
                                  </p:childTnLst>
                                </p:cTn>
                              </p:par>
                              <p:par>
                                <p:cTn id="47" presetID="26"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80">
                                          <p:stCondLst>
                                            <p:cond delay="0"/>
                                          </p:stCondLst>
                                        </p:cTn>
                                        <p:tgtEl>
                                          <p:spTgt spid="3"/>
                                        </p:tgtEl>
                                      </p:cBhvr>
                                    </p:animEffect>
                                    <p:anim calcmode="lin" valueType="num">
                                      <p:cBhvr>
                                        <p:cTn id="5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gtEl>
                                      </p:cBhvr>
                                      <p:to x="100000" y="60000"/>
                                    </p:animScale>
                                    <p:animScale>
                                      <p:cBhvr>
                                        <p:cTn id="56" dur="166" decel="50000">
                                          <p:stCondLst>
                                            <p:cond delay="676"/>
                                          </p:stCondLst>
                                        </p:cTn>
                                        <p:tgtEl>
                                          <p:spTgt spid="3"/>
                                        </p:tgtEl>
                                      </p:cBhvr>
                                      <p:to x="100000" y="100000"/>
                                    </p:animScale>
                                    <p:animScale>
                                      <p:cBhvr>
                                        <p:cTn id="57" dur="26">
                                          <p:stCondLst>
                                            <p:cond delay="1312"/>
                                          </p:stCondLst>
                                        </p:cTn>
                                        <p:tgtEl>
                                          <p:spTgt spid="3"/>
                                        </p:tgtEl>
                                      </p:cBhvr>
                                      <p:to x="100000" y="80000"/>
                                    </p:animScale>
                                    <p:animScale>
                                      <p:cBhvr>
                                        <p:cTn id="58" dur="166" decel="50000">
                                          <p:stCondLst>
                                            <p:cond delay="1338"/>
                                          </p:stCondLst>
                                        </p:cTn>
                                        <p:tgtEl>
                                          <p:spTgt spid="3"/>
                                        </p:tgtEl>
                                      </p:cBhvr>
                                      <p:to x="100000" y="100000"/>
                                    </p:animScale>
                                    <p:animScale>
                                      <p:cBhvr>
                                        <p:cTn id="59" dur="26">
                                          <p:stCondLst>
                                            <p:cond delay="1642"/>
                                          </p:stCondLst>
                                        </p:cTn>
                                        <p:tgtEl>
                                          <p:spTgt spid="3"/>
                                        </p:tgtEl>
                                      </p:cBhvr>
                                      <p:to x="100000" y="90000"/>
                                    </p:animScale>
                                    <p:animScale>
                                      <p:cBhvr>
                                        <p:cTn id="60" dur="166" decel="50000">
                                          <p:stCondLst>
                                            <p:cond delay="1668"/>
                                          </p:stCondLst>
                                        </p:cTn>
                                        <p:tgtEl>
                                          <p:spTgt spid="3"/>
                                        </p:tgtEl>
                                      </p:cBhvr>
                                      <p:to x="100000" y="100000"/>
                                    </p:animScale>
                                    <p:animScale>
                                      <p:cBhvr>
                                        <p:cTn id="61" dur="26">
                                          <p:stCondLst>
                                            <p:cond delay="1808"/>
                                          </p:stCondLst>
                                        </p:cTn>
                                        <p:tgtEl>
                                          <p:spTgt spid="3"/>
                                        </p:tgtEl>
                                      </p:cBhvr>
                                      <p:to x="100000" y="95000"/>
                                    </p:animScale>
                                    <p:animScale>
                                      <p:cBhvr>
                                        <p:cTn id="62"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3B4792-FF1C-4EB0-AF94-F8D718D83036}"/>
              </a:ext>
            </a:extLst>
          </p:cNvPr>
          <p:cNvSpPr/>
          <p:nvPr/>
        </p:nvSpPr>
        <p:spPr bwMode="auto">
          <a:xfrm>
            <a:off x="347949" y="914399"/>
            <a:ext cx="8491252" cy="5676405"/>
          </a:xfrm>
          <a:prstGeom prst="rect">
            <a:avLst/>
          </a:prstGeom>
          <a:no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434" name="Title 4"/>
          <p:cNvSpPr>
            <a:spLocks noGrp="1"/>
          </p:cNvSpPr>
          <p:nvPr>
            <p:ph type="title"/>
          </p:nvPr>
        </p:nvSpPr>
        <p:spPr>
          <a:xfrm>
            <a:off x="1676400" y="76200"/>
            <a:ext cx="5334000" cy="914400"/>
          </a:xfrm>
        </p:spPr>
        <p:txBody>
          <a:bodyPr/>
          <a:lstStyle/>
          <a:p>
            <a:pPr algn="ctr" eaLnBrk="1" hangingPunct="1"/>
            <a:r>
              <a:rPr lang="en-US" altLang="en-US" b="1" dirty="0">
                <a:solidFill>
                  <a:srgbClr val="0070C0"/>
                </a:solidFill>
                <a:latin typeface="Comic Sans MS" panose="030F0702030302020204" pitchFamily="66" charset="0"/>
                <a:cs typeface="Arial" panose="020B0604020202020204" pitchFamily="34" charset="0"/>
              </a:rPr>
              <a:t>Analytics Types</a:t>
            </a:r>
          </a:p>
        </p:txBody>
      </p:sp>
      <p:sp>
        <p:nvSpPr>
          <p:cNvPr id="30721" name="Content Placeholder 1"/>
          <p:cNvSpPr>
            <a:spLocks noGrp="1"/>
          </p:cNvSpPr>
          <p:nvPr>
            <p:ph idx="1"/>
          </p:nvPr>
        </p:nvSpPr>
        <p:spPr>
          <a:xfrm>
            <a:off x="381000" y="914399"/>
            <a:ext cx="8458200" cy="5176391"/>
          </a:xfrm>
          <a:noFill/>
        </p:spPr>
        <p:txBody>
          <a:bodyPr/>
          <a:lstStyle/>
          <a:p>
            <a:pPr marL="344488" indent="-225425" eaLnBrk="1" hangingPunct="1">
              <a:spcAft>
                <a:spcPts val="1200"/>
              </a:spcAft>
              <a:buFont typeface="Arial" panose="020B0604020202020204" pitchFamily="34" charset="0"/>
              <a:buChar char="•"/>
              <a:defRPr/>
            </a:pPr>
            <a:r>
              <a:rPr lang="en-US" sz="2400" b="1" dirty="0">
                <a:solidFill>
                  <a:srgbClr val="C00000"/>
                </a:solidFill>
              </a:rPr>
              <a:t>Descriptive: </a:t>
            </a:r>
            <a:r>
              <a:rPr lang="en-US" sz="2400" dirty="0"/>
              <a:t>getting meaning from the data – e.g., descriptive statistics, data mining, cluster analysis, market basket analysis, etc.</a:t>
            </a:r>
            <a:endParaRPr lang="en-US" sz="2400" dirty="0">
              <a:solidFill>
                <a:srgbClr val="0070C0"/>
              </a:solidFill>
            </a:endParaRPr>
          </a:p>
          <a:p>
            <a:pPr marL="344488" indent="-225425" eaLnBrk="1" hangingPunct="1">
              <a:spcAft>
                <a:spcPts val="1200"/>
              </a:spcAft>
              <a:buFont typeface="Arial" panose="020B0604020202020204" pitchFamily="34" charset="0"/>
              <a:buChar char="•"/>
              <a:defRPr/>
            </a:pPr>
            <a:r>
              <a:rPr lang="en-US" sz="2400" b="1" dirty="0">
                <a:solidFill>
                  <a:srgbClr val="C00000"/>
                </a:solidFill>
              </a:rPr>
              <a:t>Predictive: </a:t>
            </a:r>
            <a:r>
              <a:rPr lang="en-US" sz="2400" dirty="0"/>
              <a:t>using some data to predict outcomes (quantitative or classification) – e.g., projecting sales/profits, decease survival prognosis, probability of losing/gaining a client, probability of a security breach, etc.</a:t>
            </a:r>
            <a:endParaRPr lang="en-US" sz="2400" dirty="0">
              <a:solidFill>
                <a:srgbClr val="0070C0"/>
              </a:solidFill>
            </a:endParaRPr>
          </a:p>
          <a:p>
            <a:pPr marL="344488" indent="-225425" eaLnBrk="1" hangingPunct="1">
              <a:buFont typeface="Arial" panose="020B0604020202020204" pitchFamily="34" charset="0"/>
              <a:buChar char="•"/>
              <a:defRPr/>
            </a:pPr>
            <a:r>
              <a:rPr lang="en-US" sz="2400" b="1" dirty="0">
                <a:solidFill>
                  <a:srgbClr val="C00000"/>
                </a:solidFill>
              </a:rPr>
              <a:t>Prescriptive: </a:t>
            </a:r>
            <a:r>
              <a:rPr lang="en-US" sz="2400" dirty="0"/>
              <a:t>decision models </a:t>
            </a:r>
            <a:br>
              <a:rPr lang="en-US" sz="2400" dirty="0"/>
            </a:br>
            <a:r>
              <a:rPr lang="en-US" sz="2400" dirty="0"/>
              <a:t>that use predictive models to </a:t>
            </a:r>
            <a:br>
              <a:rPr lang="en-US" sz="2400" dirty="0"/>
            </a:br>
            <a:r>
              <a:rPr lang="en-US" sz="2400" dirty="0"/>
              <a:t>make/automate recommendations</a:t>
            </a:r>
            <a:br>
              <a:rPr lang="en-US" sz="2400" dirty="0"/>
            </a:br>
            <a:r>
              <a:rPr lang="en-US" sz="2400" dirty="0"/>
              <a:t>– e.g., optimal pricing, where to </a:t>
            </a:r>
            <a:br>
              <a:rPr lang="en-US" sz="2400" dirty="0"/>
            </a:br>
            <a:r>
              <a:rPr lang="en-US" sz="2400" dirty="0"/>
              <a:t>drill for oil, selecting job </a:t>
            </a:r>
            <a:br>
              <a:rPr lang="en-US" sz="2400" dirty="0"/>
            </a:br>
            <a:r>
              <a:rPr lang="en-US" sz="2400" dirty="0"/>
              <a:t>applicants, market products based</a:t>
            </a:r>
            <a:br>
              <a:rPr lang="en-US" sz="2400" dirty="0"/>
            </a:br>
            <a:r>
              <a:rPr lang="en-US" sz="2400" dirty="0"/>
              <a:t>on purchase history, etc.</a:t>
            </a:r>
          </a:p>
        </p:txBody>
      </p:sp>
      <p:sp>
        <p:nvSpPr>
          <p:cNvPr id="4" name="Slide Number Placeholder 3"/>
          <p:cNvSpPr txBox="1">
            <a:spLocks noGrp="1"/>
          </p:cNvSpPr>
          <p:nvPr/>
        </p:nvSpPr>
        <p:spPr bwMode="auto">
          <a:xfrm>
            <a:off x="8458200" y="6286004"/>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fld id="{D40FE0F8-31FA-4325-A80F-5BF4D9DDCB8F}" type="slidenum">
              <a:rPr lang="en-US" altLang="en-US" sz="1200">
                <a:latin typeface="Arial" panose="020B0604020202020204" pitchFamily="34" charset="0"/>
              </a:rPr>
              <a:pPr algn="ctr" eaLnBrk="1" hangingPunct="1">
                <a:spcBef>
                  <a:spcPct val="0"/>
                </a:spcBef>
              </a:pPr>
              <a:t>38</a:t>
            </a:fld>
            <a:endParaRPr lang="en-US" altLang="en-US" sz="1200" dirty="0">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5486400" y="4053806"/>
            <a:ext cx="3276600" cy="2308399"/>
          </a:xfrm>
          <a:prstGeom prst="rect">
            <a:avLst/>
          </a:prstGeom>
        </p:spPr>
      </p:pic>
    </p:spTree>
    <p:extLst>
      <p:ext uri="{BB962C8B-B14F-4D97-AF65-F5344CB8AC3E}">
        <p14:creationId xmlns:p14="http://schemas.microsoft.com/office/powerpoint/2010/main" val="19486470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par>
                                <p:cTn id="7" presetID="0" presetClass="path" presetSubtype="0" accel="50000" decel="50000" fill="hold" nodeType="withEffect">
                                  <p:stCondLst>
                                    <p:cond delay="0"/>
                                  </p:stCondLst>
                                  <p:childTnLst>
                                    <p:animMotion origin="layout" path="M -0.04375 -0.01204 L -0.26806 -0.2544 " pathEditMode="relative" ptsTypes="AA">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69D965-AE81-490D-9131-9B9BB9BF4ADE}"/>
              </a:ext>
            </a:extLst>
          </p:cNvPr>
          <p:cNvSpPr/>
          <p:nvPr/>
        </p:nvSpPr>
        <p:spPr bwMode="auto">
          <a:xfrm>
            <a:off x="347949" y="1600200"/>
            <a:ext cx="8491252" cy="4990604"/>
          </a:xfrm>
          <a:prstGeom prst="rect">
            <a:avLst/>
          </a:prstGeom>
          <a:no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434" name="Title 4"/>
          <p:cNvSpPr>
            <a:spLocks noGrp="1"/>
          </p:cNvSpPr>
          <p:nvPr>
            <p:ph type="title"/>
          </p:nvPr>
        </p:nvSpPr>
        <p:spPr>
          <a:xfrm>
            <a:off x="304799" y="381000"/>
            <a:ext cx="8412047" cy="914400"/>
          </a:xfrm>
        </p:spPr>
        <p:txBody>
          <a:bodyPr/>
          <a:lstStyle/>
          <a:p>
            <a:pPr algn="ctr" eaLnBrk="1" hangingPunct="1"/>
            <a:r>
              <a:rPr lang="en-US" altLang="en-US" b="1" dirty="0">
                <a:solidFill>
                  <a:srgbClr val="0070C0"/>
                </a:solidFill>
                <a:latin typeface="Comic Sans MS" panose="030F0702030302020204" pitchFamily="66" charset="0"/>
                <a:cs typeface="Arial" panose="020B0604020202020204" pitchFamily="34" charset="0"/>
              </a:rPr>
              <a:t>Predictive Analytics Question </a:t>
            </a:r>
            <a:r>
              <a:rPr lang="en-US" altLang="en-US" b="1" dirty="0">
                <a:solidFill>
                  <a:srgbClr val="0070C0"/>
                </a:solidFill>
                <a:latin typeface="Comic Sans MS" panose="030F0702030302020204" pitchFamily="66" charset="0"/>
                <a:cs typeface="Arial" panose="020B0604020202020204" pitchFamily="34" charset="0"/>
                <a:sym typeface="Wingdings" panose="05000000000000000000" pitchFamily="2" charset="2"/>
              </a:rPr>
              <a:t> </a:t>
            </a:r>
            <a:br>
              <a:rPr lang="en-US" altLang="en-US" b="1" dirty="0">
                <a:solidFill>
                  <a:srgbClr val="0070C0"/>
                </a:solidFill>
                <a:latin typeface="Comic Sans MS" panose="030F0702030302020204" pitchFamily="66" charset="0"/>
                <a:cs typeface="Arial" panose="020B0604020202020204" pitchFamily="34" charset="0"/>
                <a:sym typeface="Wingdings" panose="05000000000000000000" pitchFamily="2" charset="2"/>
              </a:rPr>
            </a:br>
            <a:r>
              <a:rPr lang="en-US" altLang="en-US" sz="2800" dirty="0">
                <a:solidFill>
                  <a:srgbClr val="C00000"/>
                </a:solidFill>
                <a:latin typeface="Comic Sans MS" panose="030F0702030302020204" pitchFamily="66" charset="0"/>
                <a:cs typeface="Arial" panose="020B0604020202020204" pitchFamily="34" charset="0"/>
                <a:sym typeface="Wingdings" panose="05000000000000000000" pitchFamily="2" charset="2"/>
              </a:rPr>
              <a:t>Outcome  What are you predicting?</a:t>
            </a:r>
            <a:endParaRPr lang="en-US" altLang="en-US" sz="2800" dirty="0">
              <a:solidFill>
                <a:srgbClr val="C00000"/>
              </a:solidFill>
              <a:latin typeface="Comic Sans MS" panose="030F0702030302020204" pitchFamily="66" charset="0"/>
              <a:cs typeface="Arial" panose="020B0604020202020204" pitchFamily="34" charset="0"/>
            </a:endParaRPr>
          </a:p>
        </p:txBody>
      </p:sp>
      <p:sp>
        <p:nvSpPr>
          <p:cNvPr id="30721" name="Content Placeholder 1"/>
          <p:cNvSpPr>
            <a:spLocks noGrp="1"/>
          </p:cNvSpPr>
          <p:nvPr>
            <p:ph idx="1"/>
          </p:nvPr>
        </p:nvSpPr>
        <p:spPr>
          <a:xfrm>
            <a:off x="347949" y="1714897"/>
            <a:ext cx="6132120" cy="4690169"/>
          </a:xfrm>
        </p:spPr>
        <p:txBody>
          <a:bodyPr/>
          <a:lstStyle/>
          <a:p>
            <a:pPr marL="344488" indent="-225425" eaLnBrk="1" hangingPunct="1">
              <a:spcAft>
                <a:spcPts val="1200"/>
              </a:spcAft>
              <a:buFont typeface="Arial" panose="020B0604020202020204" pitchFamily="34" charset="0"/>
              <a:buChar char="•"/>
              <a:defRPr/>
            </a:pPr>
            <a:r>
              <a:rPr lang="en-US" sz="2200" b="1" dirty="0">
                <a:solidFill>
                  <a:srgbClr val="C00000"/>
                </a:solidFill>
              </a:rPr>
              <a:t>Values: </a:t>
            </a:r>
            <a:r>
              <a:rPr lang="en-US" sz="2200" dirty="0">
                <a:sym typeface="Wingdings" panose="05000000000000000000" pitchFamily="2" charset="2"/>
              </a:rPr>
              <a:t> predict </a:t>
            </a:r>
            <a:r>
              <a:rPr lang="en-US" sz="2200" b="1" dirty="0">
                <a:solidFill>
                  <a:srgbClr val="0070C0"/>
                </a:solidFill>
                <a:sym typeface="Wingdings" panose="05000000000000000000" pitchFamily="2" charset="2"/>
              </a:rPr>
              <a:t>quantitative</a:t>
            </a:r>
            <a:r>
              <a:rPr lang="en-US" sz="2200" dirty="0">
                <a:sym typeface="Wingdings" panose="05000000000000000000" pitchFamily="2" charset="2"/>
              </a:rPr>
              <a:t> outcomes </a:t>
            </a:r>
            <a:r>
              <a:rPr lang="en-US" sz="2200" dirty="0"/>
              <a:t>– e.g., how much does annual income increase with each year of additional university education; how much sales increase for each additional dollar of advertising expenditures?</a:t>
            </a:r>
            <a:r>
              <a:rPr lang="en-US" sz="2200" dirty="0">
                <a:solidFill>
                  <a:srgbClr val="0070C0"/>
                </a:solidFill>
              </a:rPr>
              <a:t> </a:t>
            </a:r>
          </a:p>
          <a:p>
            <a:pPr marL="344488" indent="-225425" eaLnBrk="1" hangingPunct="1">
              <a:spcAft>
                <a:spcPts val="600"/>
              </a:spcAft>
              <a:buFont typeface="Arial" panose="020B0604020202020204" pitchFamily="34" charset="0"/>
              <a:buChar char="•"/>
              <a:defRPr/>
            </a:pPr>
            <a:r>
              <a:rPr lang="en-US" sz="2200" b="1" dirty="0">
                <a:solidFill>
                  <a:srgbClr val="C00000"/>
                </a:solidFill>
              </a:rPr>
              <a:t>Classification: </a:t>
            </a:r>
            <a:r>
              <a:rPr lang="en-US" sz="2200" dirty="0"/>
              <a:t>predict </a:t>
            </a:r>
            <a:r>
              <a:rPr lang="en-US" sz="2200" b="1" dirty="0">
                <a:solidFill>
                  <a:srgbClr val="0070C0"/>
                </a:solidFill>
              </a:rPr>
              <a:t>categorical</a:t>
            </a:r>
            <a:r>
              <a:rPr lang="en-US" sz="2200" dirty="0"/>
              <a:t> outcomes or the likelihood that an observation will fall in a particular class – e.g., yes/no, positive/negative illness diagnosis, loan default/no-default, cyber security breach/no-breach, etc.</a:t>
            </a:r>
            <a:endParaRPr lang="en-US" sz="2200" dirty="0">
              <a:solidFill>
                <a:srgbClr val="0070C0"/>
              </a:solidFill>
            </a:endParaRPr>
          </a:p>
        </p:txBody>
      </p:sp>
      <p:sp>
        <p:nvSpPr>
          <p:cNvPr id="4" name="Slide Number Placeholder 3"/>
          <p:cNvSpPr txBox="1">
            <a:spLocks noGrp="1"/>
          </p:cNvSpPr>
          <p:nvPr/>
        </p:nvSpPr>
        <p:spPr bwMode="auto">
          <a:xfrm>
            <a:off x="8458200" y="6286004"/>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fld id="{D40FE0F8-31FA-4325-A80F-5BF4D9DDCB8F}" type="slidenum">
              <a:rPr lang="en-US" altLang="en-US" sz="1200">
                <a:latin typeface="Arial" panose="020B0604020202020204" pitchFamily="34" charset="0"/>
              </a:rPr>
              <a:pPr algn="ctr" eaLnBrk="1" hangingPunct="1">
                <a:spcBef>
                  <a:spcPct val="0"/>
                </a:spcBef>
              </a:pPr>
              <a:t>39</a:t>
            </a:fld>
            <a:endParaRPr lang="en-US" altLang="en-US" sz="1200" dirty="0">
              <a:latin typeface="Arial" panose="020B0604020202020204" pitchFamily="34" charset="0"/>
            </a:endParaRPr>
          </a:p>
        </p:txBody>
      </p:sp>
      <p:pic>
        <p:nvPicPr>
          <p:cNvPr id="2" name="Picture 1"/>
          <p:cNvPicPr>
            <a:picLocks noChangeAspect="1"/>
          </p:cNvPicPr>
          <p:nvPr/>
        </p:nvPicPr>
        <p:blipFill>
          <a:blip r:embed="rId4"/>
          <a:stretch>
            <a:fillRect/>
          </a:stretch>
        </p:blipFill>
        <p:spPr>
          <a:xfrm>
            <a:off x="6473259" y="1757760"/>
            <a:ext cx="2170190" cy="1581884"/>
          </a:xfrm>
          <a:prstGeom prst="rect">
            <a:avLst/>
          </a:prstGeom>
        </p:spPr>
      </p:pic>
      <p:pic>
        <p:nvPicPr>
          <p:cNvPr id="3" name="Picture 2"/>
          <p:cNvPicPr>
            <a:picLocks noChangeAspect="1"/>
          </p:cNvPicPr>
          <p:nvPr/>
        </p:nvPicPr>
        <p:blipFill>
          <a:blip r:embed="rId5"/>
          <a:stretch>
            <a:fillRect/>
          </a:stretch>
        </p:blipFill>
        <p:spPr>
          <a:xfrm>
            <a:off x="6473258" y="4054519"/>
            <a:ext cx="2170189" cy="1968736"/>
          </a:xfrm>
          <a:prstGeom prst="rect">
            <a:avLst/>
          </a:prstGeom>
        </p:spPr>
      </p:pic>
    </p:spTree>
    <p:extLst>
      <p:ext uri="{BB962C8B-B14F-4D97-AF65-F5344CB8AC3E}">
        <p14:creationId xmlns:p14="http://schemas.microsoft.com/office/powerpoint/2010/main" val="3256143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1">
                                            <p:txEl>
                                              <p:pRg st="1" end="1"/>
                                            </p:txEl>
                                          </p:spTgt>
                                        </p:tgtEl>
                                        <p:attrNameLst>
                                          <p:attrName>style.visibility</p:attrName>
                                        </p:attrNameLst>
                                      </p:cBhvr>
                                      <p:to>
                                        <p:strVal val="visible"/>
                                      </p:to>
                                    </p:set>
                                    <p:animEffect transition="in" filter="fade">
                                      <p:cBhvr>
                                        <p:cTn id="7" dur="1500"/>
                                        <p:tgtEl>
                                          <p:spTgt spid="3072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Slide Number Placeholder 3"/>
          <p:cNvSpPr>
            <a:spLocks noGrp="1"/>
          </p:cNvSpPr>
          <p:nvPr>
            <p:ph type="sldNum" sz="quarter" idx="10"/>
          </p:nvPr>
        </p:nvSpPr>
        <p:spPr>
          <a:xfrm>
            <a:off x="8610600" y="64770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5748371-444B-416F-903B-E818E40417C7}"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779" name="Rectangle 2"/>
          <p:cNvSpPr>
            <a:spLocks noChangeArrowheads="1"/>
          </p:cNvSpPr>
          <p:nvPr/>
        </p:nvSpPr>
        <p:spPr bwMode="auto">
          <a:xfrm>
            <a:off x="342901" y="243330"/>
            <a:ext cx="8305798" cy="103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2800" b="1" dirty="0">
                <a:solidFill>
                  <a:schemeClr val="accent2"/>
                </a:solidFill>
                <a:latin typeface="Comic Sans MS" pitchFamily="66" charset="0"/>
              </a:rPr>
              <a:t>Main Branches of AI</a:t>
            </a:r>
            <a:endParaRPr kumimoji="1" lang="en-US" altLang="en-US" sz="16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endParaRPr>
          </a:p>
        </p:txBody>
      </p:sp>
      <p:sp>
        <p:nvSpPr>
          <p:cNvPr id="6" name="TextBox 5">
            <a:extLst>
              <a:ext uri="{FF2B5EF4-FFF2-40B4-BE49-F238E27FC236}">
                <a16:creationId xmlns:a16="http://schemas.microsoft.com/office/drawing/2014/main" id="{7F3965FA-A183-4852-ADD9-B4D74A4FE745}"/>
              </a:ext>
            </a:extLst>
          </p:cNvPr>
          <p:cNvSpPr txBox="1"/>
          <p:nvPr/>
        </p:nvSpPr>
        <p:spPr>
          <a:xfrm>
            <a:off x="838202" y="1897462"/>
            <a:ext cx="1447800"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ＭＳ Ｐゴシック" panose="020B0600070205080204" pitchFamily="34" charset="-128"/>
                <a:cs typeface="+mn-cs"/>
              </a:rPr>
              <a:t>What-If</a:t>
            </a:r>
            <a:br>
              <a:rPr kumimoji="0" 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ＭＳ Ｐゴシック" panose="020B0600070205080204" pitchFamily="34" charset="-128"/>
                <a:cs typeface="+mn-cs"/>
              </a:rPr>
            </a:br>
            <a:r>
              <a:rPr kumimoji="0" 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ＭＳ Ｐゴシック" panose="020B0600070205080204" pitchFamily="34" charset="-128"/>
                <a:cs typeface="+mn-cs"/>
              </a:rPr>
              <a:t>Logic</a:t>
            </a:r>
          </a:p>
        </p:txBody>
      </p:sp>
      <p:sp>
        <p:nvSpPr>
          <p:cNvPr id="8" name="TextBox 7">
            <a:extLst>
              <a:ext uri="{FF2B5EF4-FFF2-40B4-BE49-F238E27FC236}">
                <a16:creationId xmlns:a16="http://schemas.microsoft.com/office/drawing/2014/main" id="{B073CDE8-44DE-4CDC-8865-BBA986ACA6F6}"/>
              </a:ext>
            </a:extLst>
          </p:cNvPr>
          <p:cNvSpPr txBox="1"/>
          <p:nvPr/>
        </p:nvSpPr>
        <p:spPr>
          <a:xfrm>
            <a:off x="2209802" y="1875690"/>
            <a:ext cx="1447800" cy="1077218"/>
          </a:xfrm>
          <a:prstGeom prst="rect">
            <a:avLst/>
          </a:prstGeom>
          <a:noFill/>
        </p:spPr>
        <p:txBody>
          <a:bodyPr wrap="square" rtlCol="0">
            <a:spAutoFit/>
          </a:bodyPr>
          <a:lstStyle>
            <a:defPPr>
              <a:defRPr lang="en-US"/>
            </a:defPPr>
            <a:lvl1pPr algn="ctr">
              <a:defRPr sz="2000">
                <a:solidFill>
                  <a:srgbClr val="0070C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ＭＳ Ｐゴシック" panose="020B0600070205080204" pitchFamily="34" charset="-128"/>
                <a:cs typeface="+mn-cs"/>
              </a:rPr>
              <a:t>Expert</a:t>
            </a:r>
            <a:br>
              <a:rPr kumimoji="0" 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ＭＳ Ｐゴシック" panose="020B0600070205080204" pitchFamily="34" charset="-128"/>
                <a:cs typeface="+mn-cs"/>
              </a:rPr>
            </a:br>
            <a:r>
              <a:rPr kumimoji="0" 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ＭＳ Ｐゴシック" panose="020B0600070205080204" pitchFamily="34" charset="-128"/>
                <a:cs typeface="+mn-cs"/>
              </a:rPr>
              <a:t>Systems</a:t>
            </a:r>
            <a:br>
              <a:rPr kumimoji="0" 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ＭＳ Ｐゴシック" panose="020B0600070205080204" pitchFamily="34" charset="-128"/>
                <a:cs typeface="+mn-cs"/>
              </a:rPr>
            </a:br>
            <a:r>
              <a:rPr kumimoji="0" lang="en-US" sz="1400" b="0" i="0" u="none" strike="noStrike" kern="1200" cap="none" spc="0" normalizeH="0" baseline="0" noProof="0" dirty="0">
                <a:ln>
                  <a:noFill/>
                </a:ln>
                <a:solidFill>
                  <a:srgbClr val="0070C0"/>
                </a:solidFill>
                <a:effectLst/>
                <a:uLnTx/>
                <a:uFillTx/>
                <a:latin typeface="Times New Roman" panose="02020603050405020304" pitchFamily="18" charset="0"/>
                <a:ea typeface="ＭＳ Ｐゴシック" panose="020B0600070205080204" pitchFamily="34" charset="-128"/>
                <a:cs typeface="+mn-cs"/>
              </a:rPr>
              <a:t>(e.g. Estor)</a:t>
            </a:r>
            <a:endParaRPr kumimoji="0" lang="en-US" sz="2400" b="0" i="0" u="none" strike="noStrike" kern="1200" cap="none" spc="0" normalizeH="0" baseline="0" noProof="0" dirty="0">
              <a:ln>
                <a:noFill/>
              </a:ln>
              <a:solidFill>
                <a:srgbClr val="0070C0"/>
              </a:solidFill>
              <a:effectLst/>
              <a:uLnTx/>
              <a:uFillTx/>
              <a:latin typeface="Times New Roman" panose="02020603050405020304" pitchFamily="18" charset="0"/>
              <a:ea typeface="ＭＳ Ｐゴシック" panose="020B0600070205080204" pitchFamily="34" charset="-128"/>
              <a:cs typeface="+mn-cs"/>
            </a:endParaRPr>
          </a:p>
        </p:txBody>
      </p:sp>
      <p:sp>
        <p:nvSpPr>
          <p:cNvPr id="9" name="TextBox 8">
            <a:extLst>
              <a:ext uri="{FF2B5EF4-FFF2-40B4-BE49-F238E27FC236}">
                <a16:creationId xmlns:a16="http://schemas.microsoft.com/office/drawing/2014/main" id="{379B4D6D-BE20-4E42-905A-C45587EDF1E5}"/>
              </a:ext>
            </a:extLst>
          </p:cNvPr>
          <p:cNvSpPr txBox="1"/>
          <p:nvPr/>
        </p:nvSpPr>
        <p:spPr>
          <a:xfrm>
            <a:off x="4495800" y="1826258"/>
            <a:ext cx="1447800"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Machine</a:t>
            </a:r>
            <a:br>
              <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br>
            <a:r>
              <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Learning</a:t>
            </a:r>
          </a:p>
        </p:txBody>
      </p:sp>
      <p:sp>
        <p:nvSpPr>
          <p:cNvPr id="10" name="TextBox 9">
            <a:extLst>
              <a:ext uri="{FF2B5EF4-FFF2-40B4-BE49-F238E27FC236}">
                <a16:creationId xmlns:a16="http://schemas.microsoft.com/office/drawing/2014/main" id="{F8440CAD-C2FA-42B9-B2FA-F28058FE7603}"/>
              </a:ext>
            </a:extLst>
          </p:cNvPr>
          <p:cNvSpPr txBox="1"/>
          <p:nvPr/>
        </p:nvSpPr>
        <p:spPr>
          <a:xfrm>
            <a:off x="1143000" y="3369529"/>
            <a:ext cx="1447800" cy="707886"/>
          </a:xfrm>
          <a:prstGeom prst="rect">
            <a:avLst/>
          </a:prstGeom>
          <a:noFill/>
        </p:spPr>
        <p:txBody>
          <a:bodyPr wrap="square" rtlCol="0">
            <a:spAutoFit/>
          </a:bodyPr>
          <a:lstStyle>
            <a:defPPr>
              <a:defRPr lang="en-US"/>
            </a:defPPr>
            <a:lvl1pPr algn="ctr">
              <a:defRPr sz="2000">
                <a:solidFill>
                  <a:srgbClr val="C0000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Statistical</a:t>
            </a:r>
            <a:b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br>
            <a: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Learning</a:t>
            </a:r>
          </a:p>
        </p:txBody>
      </p:sp>
      <p:sp>
        <p:nvSpPr>
          <p:cNvPr id="11" name="TextBox 10">
            <a:extLst>
              <a:ext uri="{FF2B5EF4-FFF2-40B4-BE49-F238E27FC236}">
                <a16:creationId xmlns:a16="http://schemas.microsoft.com/office/drawing/2014/main" id="{AD5BFF4A-65A2-4732-B6B2-B6C72D409427}"/>
              </a:ext>
            </a:extLst>
          </p:cNvPr>
          <p:cNvSpPr txBox="1"/>
          <p:nvPr/>
        </p:nvSpPr>
        <p:spPr>
          <a:xfrm>
            <a:off x="5403376" y="3369529"/>
            <a:ext cx="1447800" cy="707886"/>
          </a:xfrm>
          <a:prstGeom prst="rect">
            <a:avLst/>
          </a:prstGeom>
          <a:noFill/>
        </p:spPr>
        <p:txBody>
          <a:bodyPr wrap="square" rtlCol="0">
            <a:spAutoFit/>
          </a:bodyPr>
          <a:lstStyle>
            <a:defPPr>
              <a:defRPr lang="en-US"/>
            </a:defPPr>
            <a:lvl1pPr algn="ctr">
              <a:defRPr sz="2000">
                <a:solidFill>
                  <a:srgbClr val="C0000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Supervised</a:t>
            </a:r>
            <a:br>
              <a:rPr kumimoji="0" 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br>
            <a:r>
              <a:rPr kumimoji="0" 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Learning</a:t>
            </a:r>
          </a:p>
        </p:txBody>
      </p:sp>
      <p:sp>
        <p:nvSpPr>
          <p:cNvPr id="12" name="TextBox 11">
            <a:extLst>
              <a:ext uri="{FF2B5EF4-FFF2-40B4-BE49-F238E27FC236}">
                <a16:creationId xmlns:a16="http://schemas.microsoft.com/office/drawing/2014/main" id="{E3B48CAC-BE6B-41C5-82B1-3327DC059BF8}"/>
              </a:ext>
            </a:extLst>
          </p:cNvPr>
          <p:cNvSpPr txBox="1"/>
          <p:nvPr/>
        </p:nvSpPr>
        <p:spPr>
          <a:xfrm>
            <a:off x="231317" y="4738152"/>
            <a:ext cx="1600200" cy="1354217"/>
          </a:xfrm>
          <a:prstGeom prst="rect">
            <a:avLst/>
          </a:prstGeom>
          <a:noFill/>
        </p:spPr>
        <p:txBody>
          <a:bodyPr wrap="square" rtlCol="0">
            <a:spAutoFit/>
          </a:bodyPr>
          <a:lstStyle>
            <a:defPPr>
              <a:defRPr lang="en-US"/>
            </a:defPPr>
            <a:lvl1pPr algn="ctr">
              <a:defRPr sz="2000">
                <a:solidFill>
                  <a:srgbClr val="C0000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Regression Models</a:t>
            </a:r>
            <a:b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br>
            <a:r>
              <a:rPr kumimoji="0" lang="en-US" sz="14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(quant</a:t>
            </a:r>
            <a:r>
              <a:rPr kumimoji="0" lang="en-US" sz="1400" b="0" i="0" u="none" strike="noStrike" kern="1200" cap="none" spc="0" normalizeH="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 or </a:t>
            </a:r>
            <a:br>
              <a:rPr kumimoji="0" lang="en-US" sz="1400" b="0" i="0" u="none" strike="noStrike" kern="1200" cap="none" spc="0" normalizeH="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br>
            <a:r>
              <a:rPr kumimoji="0" lang="en-US" sz="1400" b="0" i="0" u="none" strike="noStrike" kern="1200" cap="none" spc="0" normalizeH="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categorical outcomes)</a:t>
            </a:r>
            <a:endPar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endParaRPr>
          </a:p>
        </p:txBody>
      </p:sp>
      <p:sp>
        <p:nvSpPr>
          <p:cNvPr id="13" name="TextBox 12">
            <a:extLst>
              <a:ext uri="{FF2B5EF4-FFF2-40B4-BE49-F238E27FC236}">
                <a16:creationId xmlns:a16="http://schemas.microsoft.com/office/drawing/2014/main" id="{48F9B18F-DAD3-4F7E-B3E8-C6DE1B9D3DA0}"/>
              </a:ext>
            </a:extLst>
          </p:cNvPr>
          <p:cNvSpPr txBox="1"/>
          <p:nvPr/>
        </p:nvSpPr>
        <p:spPr>
          <a:xfrm>
            <a:off x="1447801" y="4738152"/>
            <a:ext cx="1600200" cy="1354217"/>
          </a:xfrm>
          <a:prstGeom prst="rect">
            <a:avLst/>
          </a:prstGeom>
          <a:noFill/>
        </p:spPr>
        <p:txBody>
          <a:bodyPr wrap="square" rtlCol="0">
            <a:spAutoFit/>
          </a:bodyPr>
          <a:lstStyle>
            <a:defPPr>
              <a:defRPr lang="en-US"/>
            </a:defPPr>
            <a:lvl1pPr algn="ctr">
              <a:defRPr sz="2000">
                <a:solidFill>
                  <a:srgbClr val="C0000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Other</a:t>
            </a:r>
            <a:b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br>
            <a: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Models</a:t>
            </a:r>
            <a:b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br>
            <a:r>
              <a:rPr kumimoji="0" lang="en-US" sz="14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(e.g., K-Nearest Neighbors,</a:t>
            </a:r>
            <a:br>
              <a:rPr kumimoji="0" lang="en-US" sz="14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br>
            <a:r>
              <a:rPr kumimoji="0" lang="en-US" sz="14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Cluster Analysis)</a:t>
            </a:r>
            <a:endPar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endParaRPr>
          </a:p>
        </p:txBody>
      </p:sp>
      <p:sp>
        <p:nvSpPr>
          <p:cNvPr id="14" name="TextBox 13">
            <a:extLst>
              <a:ext uri="{FF2B5EF4-FFF2-40B4-BE49-F238E27FC236}">
                <a16:creationId xmlns:a16="http://schemas.microsoft.com/office/drawing/2014/main" id="{F1CE8A02-0019-4161-BA55-BCC34F555791}"/>
              </a:ext>
            </a:extLst>
          </p:cNvPr>
          <p:cNvSpPr txBox="1"/>
          <p:nvPr/>
        </p:nvSpPr>
        <p:spPr>
          <a:xfrm>
            <a:off x="2667000" y="4738152"/>
            <a:ext cx="1600200" cy="1261884"/>
          </a:xfrm>
          <a:prstGeom prst="rect">
            <a:avLst/>
          </a:prstGeom>
          <a:noFill/>
        </p:spPr>
        <p:txBody>
          <a:bodyPr wrap="square" rtlCol="0">
            <a:spAutoFit/>
          </a:bodyPr>
          <a:lstStyle>
            <a:defPPr>
              <a:defRPr lang="en-US"/>
            </a:defPPr>
            <a:lvl1pPr algn="ctr">
              <a:defRPr sz="2000">
                <a:solidFill>
                  <a:srgbClr val="C0000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t>Natural Language Processing</a:t>
            </a:r>
            <a:br>
              <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rPr>
            </a:br>
            <a:r>
              <a:rPr kumimoji="0" lang="en-US" sz="1400" b="0" i="0" u="none" strike="noStrike" kern="1200" cap="none" spc="0" normalizeH="0" baseline="0" noProof="0" dirty="0">
                <a:ln>
                  <a:noFill/>
                </a:ln>
                <a:solidFill>
                  <a:srgbClr val="006600"/>
                </a:solidFill>
                <a:effectLst/>
                <a:uLnTx/>
                <a:uFillTx/>
                <a:ea typeface="ＭＳ Ｐゴシック" panose="020B0600070205080204" pitchFamily="34" charset="-128"/>
              </a:rPr>
              <a:t>(</a:t>
            </a:r>
            <a:r>
              <a:rPr lang="en-US" sz="1400" dirty="0">
                <a:solidFill>
                  <a:srgbClr val="006600"/>
                </a:solidFill>
                <a:ea typeface="ＭＳ Ｐゴシック" panose="020B0600070205080204" pitchFamily="34" charset="-128"/>
              </a:rPr>
              <a:t>text)</a:t>
            </a:r>
            <a:endParaRPr kumimoji="0" lang="en-US" sz="2000" b="0" i="0" u="none" strike="noStrike" kern="1200" cap="none" spc="0" normalizeH="0" baseline="0" noProof="0" dirty="0">
              <a:ln>
                <a:noFill/>
              </a:ln>
              <a:solidFill>
                <a:srgbClr val="006600"/>
              </a:solidFill>
              <a:effectLst/>
              <a:uLnTx/>
              <a:uFillTx/>
              <a:latin typeface="Times New Roman" panose="02020603050405020304" pitchFamily="18" charset="0"/>
              <a:ea typeface="ＭＳ Ｐゴシック" panose="020B0600070205080204" pitchFamily="34" charset="-128"/>
              <a:cs typeface="+mn-cs"/>
            </a:endParaRPr>
          </a:p>
        </p:txBody>
      </p:sp>
      <p:sp>
        <p:nvSpPr>
          <p:cNvPr id="15" name="TextBox 14">
            <a:extLst>
              <a:ext uri="{FF2B5EF4-FFF2-40B4-BE49-F238E27FC236}">
                <a16:creationId xmlns:a16="http://schemas.microsoft.com/office/drawing/2014/main" id="{948D3669-1F9B-4D57-89BB-DA4987098E82}"/>
              </a:ext>
            </a:extLst>
          </p:cNvPr>
          <p:cNvSpPr txBox="1"/>
          <p:nvPr/>
        </p:nvSpPr>
        <p:spPr>
          <a:xfrm>
            <a:off x="5015552" y="4384209"/>
            <a:ext cx="2223448" cy="1015663"/>
          </a:xfrm>
          <a:prstGeom prst="rect">
            <a:avLst/>
          </a:prstGeom>
          <a:noFill/>
        </p:spPr>
        <p:txBody>
          <a:bodyPr wrap="square" rtlCol="0">
            <a:spAutoFit/>
          </a:bodyPr>
          <a:lstStyle>
            <a:defPPr>
              <a:defRPr lang="en-US"/>
            </a:defPPr>
            <a:lvl1pPr algn="ctr">
              <a:defRPr sz="2000">
                <a:solidFill>
                  <a:srgbClr val="C0000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Deep Learning:</a:t>
            </a:r>
            <a:r>
              <a:rPr kumimoji="0" lang="en-US" sz="2000" b="0" i="0" u="none" strike="noStrike" kern="1200" cap="none" spc="0" normalizeH="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 </a:t>
            </a:r>
            <a:r>
              <a:rPr kumimoji="0" 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Neural Networks, </a:t>
            </a:r>
            <a:br>
              <a:rPr kumimoji="0" 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br>
            <a:r>
              <a:rPr kumimoji="0" 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Boosted Trees,</a:t>
            </a:r>
            <a:r>
              <a:rPr lang="en-US" dirty="0">
                <a:ea typeface="ＭＳ Ｐゴシック" panose="020B0600070205080204" pitchFamily="34" charset="-128"/>
              </a:rPr>
              <a:t> </a:t>
            </a:r>
            <a:r>
              <a:rPr kumimoji="0" 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etc.</a:t>
            </a:r>
          </a:p>
        </p:txBody>
      </p:sp>
      <p:sp>
        <p:nvSpPr>
          <p:cNvPr id="5" name="TextBox 4">
            <a:extLst>
              <a:ext uri="{FF2B5EF4-FFF2-40B4-BE49-F238E27FC236}">
                <a16:creationId xmlns:a16="http://schemas.microsoft.com/office/drawing/2014/main" id="{75E85296-2E11-0BCD-26D5-BC561719B8A3}"/>
              </a:ext>
            </a:extLst>
          </p:cNvPr>
          <p:cNvSpPr txBox="1"/>
          <p:nvPr/>
        </p:nvSpPr>
        <p:spPr>
          <a:xfrm>
            <a:off x="7048505" y="1838488"/>
            <a:ext cx="1714495" cy="141577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Generative</a:t>
            </a:r>
            <a:b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br>
            <a: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Artificial</a:t>
            </a:r>
            <a:b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br>
            <a: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Intelligence</a:t>
            </a:r>
            <a:b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br>
            <a:r>
              <a:rPr kumimoji="0" lang="en-US" sz="140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(e.g., ChatGPT)</a:t>
            </a:r>
            <a:endParaRPr kumimoji="0" lang="en-US" sz="240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endParaRPr>
          </a:p>
        </p:txBody>
      </p:sp>
      <p:cxnSp>
        <p:nvCxnSpPr>
          <p:cNvPr id="16" name="Straight Connector 15">
            <a:extLst>
              <a:ext uri="{FF2B5EF4-FFF2-40B4-BE49-F238E27FC236}">
                <a16:creationId xmlns:a16="http://schemas.microsoft.com/office/drawing/2014/main" id="{1F0015E3-1612-49FE-3954-DA4BFA9475B8}"/>
              </a:ext>
            </a:extLst>
          </p:cNvPr>
          <p:cNvCxnSpPr>
            <a:cxnSpLocks/>
          </p:cNvCxnSpPr>
          <p:nvPr/>
        </p:nvCxnSpPr>
        <p:spPr bwMode="auto">
          <a:xfrm>
            <a:off x="1562102" y="1486615"/>
            <a:ext cx="634365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19" name="Straight Connector 18">
            <a:extLst>
              <a:ext uri="{FF2B5EF4-FFF2-40B4-BE49-F238E27FC236}">
                <a16:creationId xmlns:a16="http://schemas.microsoft.com/office/drawing/2014/main" id="{1183DC0A-9BE7-5B6F-E28B-27FFF317993F}"/>
              </a:ext>
            </a:extLst>
          </p:cNvPr>
          <p:cNvCxnSpPr>
            <a:cxnSpLocks/>
            <a:endCxn id="6" idx="0"/>
          </p:cNvCxnSpPr>
          <p:nvPr/>
        </p:nvCxnSpPr>
        <p:spPr bwMode="auto">
          <a:xfrm>
            <a:off x="1562102" y="1486615"/>
            <a:ext cx="0" cy="410847"/>
          </a:xfrm>
          <a:prstGeom prst="line">
            <a:avLst/>
          </a:prstGeom>
          <a:solidFill>
            <a:schemeClr val="accent1"/>
          </a:solidFill>
          <a:ln w="28575" cap="sq" cmpd="sng" algn="ctr">
            <a:solidFill>
              <a:schemeClr val="tx1"/>
            </a:solidFill>
            <a:prstDash val="solid"/>
            <a:round/>
            <a:headEnd type="none" w="med" len="med"/>
            <a:tailEnd type="triangle" w="med" len="med"/>
          </a:ln>
          <a:effectLst/>
        </p:spPr>
      </p:cxnSp>
      <p:cxnSp>
        <p:nvCxnSpPr>
          <p:cNvPr id="24" name="Straight Connector 23">
            <a:extLst>
              <a:ext uri="{FF2B5EF4-FFF2-40B4-BE49-F238E27FC236}">
                <a16:creationId xmlns:a16="http://schemas.microsoft.com/office/drawing/2014/main" id="{7776AA76-E5AF-F6A2-0D08-A826AE768651}"/>
              </a:ext>
            </a:extLst>
          </p:cNvPr>
          <p:cNvCxnSpPr>
            <a:stCxn id="8" idx="0"/>
          </p:cNvCxnSpPr>
          <p:nvPr/>
        </p:nvCxnSpPr>
        <p:spPr bwMode="auto">
          <a:xfrm flipV="1">
            <a:off x="2933702" y="1486615"/>
            <a:ext cx="0" cy="389075"/>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26" name="Straight Connector 25">
            <a:extLst>
              <a:ext uri="{FF2B5EF4-FFF2-40B4-BE49-F238E27FC236}">
                <a16:creationId xmlns:a16="http://schemas.microsoft.com/office/drawing/2014/main" id="{94224625-54D9-EBAC-D9FD-6596F81ADEDF}"/>
              </a:ext>
            </a:extLst>
          </p:cNvPr>
          <p:cNvCxnSpPr>
            <a:cxnSpLocks/>
            <a:stCxn id="9" idx="0"/>
          </p:cNvCxnSpPr>
          <p:nvPr/>
        </p:nvCxnSpPr>
        <p:spPr bwMode="auto">
          <a:xfrm flipV="1">
            <a:off x="5219700" y="1486615"/>
            <a:ext cx="0" cy="339643"/>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27" name="Straight Connector 26">
            <a:extLst>
              <a:ext uri="{FF2B5EF4-FFF2-40B4-BE49-F238E27FC236}">
                <a16:creationId xmlns:a16="http://schemas.microsoft.com/office/drawing/2014/main" id="{7DBAAE25-F2E5-86C3-E754-82C15FE6A14F}"/>
              </a:ext>
            </a:extLst>
          </p:cNvPr>
          <p:cNvCxnSpPr>
            <a:cxnSpLocks/>
            <a:stCxn id="5" idx="0"/>
          </p:cNvCxnSpPr>
          <p:nvPr/>
        </p:nvCxnSpPr>
        <p:spPr bwMode="auto">
          <a:xfrm flipV="1">
            <a:off x="7905753" y="1493932"/>
            <a:ext cx="0" cy="344556"/>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29" name="Straight Connector 28">
            <a:extLst>
              <a:ext uri="{FF2B5EF4-FFF2-40B4-BE49-F238E27FC236}">
                <a16:creationId xmlns:a16="http://schemas.microsoft.com/office/drawing/2014/main" id="{1F6DF7BF-0E02-AFBF-A1AA-EA110974743F}"/>
              </a:ext>
            </a:extLst>
          </p:cNvPr>
          <p:cNvCxnSpPr>
            <a:cxnSpLocks/>
          </p:cNvCxnSpPr>
          <p:nvPr/>
        </p:nvCxnSpPr>
        <p:spPr bwMode="auto">
          <a:xfrm flipV="1">
            <a:off x="4648200" y="1219200"/>
            <a:ext cx="0" cy="267660"/>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32" name="Straight Connector 31">
            <a:extLst>
              <a:ext uri="{FF2B5EF4-FFF2-40B4-BE49-F238E27FC236}">
                <a16:creationId xmlns:a16="http://schemas.microsoft.com/office/drawing/2014/main" id="{D3A32FDE-F7F8-03D5-9D0D-D1F11B7324D7}"/>
              </a:ext>
            </a:extLst>
          </p:cNvPr>
          <p:cNvCxnSpPr>
            <a:cxnSpLocks/>
          </p:cNvCxnSpPr>
          <p:nvPr/>
        </p:nvCxnSpPr>
        <p:spPr bwMode="auto">
          <a:xfrm flipV="1">
            <a:off x="1866899" y="2980768"/>
            <a:ext cx="4260377" cy="15816"/>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33" name="Straight Connector 32">
            <a:extLst>
              <a:ext uri="{FF2B5EF4-FFF2-40B4-BE49-F238E27FC236}">
                <a16:creationId xmlns:a16="http://schemas.microsoft.com/office/drawing/2014/main" id="{1143FF57-AF98-414A-6E13-3777DAA0C506}"/>
              </a:ext>
            </a:extLst>
          </p:cNvPr>
          <p:cNvCxnSpPr>
            <a:cxnSpLocks/>
            <a:endCxn id="10" idx="0"/>
          </p:cNvCxnSpPr>
          <p:nvPr/>
        </p:nvCxnSpPr>
        <p:spPr bwMode="auto">
          <a:xfrm>
            <a:off x="1866899" y="2996584"/>
            <a:ext cx="1" cy="372945"/>
          </a:xfrm>
          <a:prstGeom prst="line">
            <a:avLst/>
          </a:prstGeom>
          <a:solidFill>
            <a:schemeClr val="accent1"/>
          </a:solidFill>
          <a:ln w="28575" cap="sq" cmpd="sng" algn="ctr">
            <a:solidFill>
              <a:schemeClr val="tx1"/>
            </a:solidFill>
            <a:prstDash val="solid"/>
            <a:round/>
            <a:headEnd type="none" w="med" len="med"/>
            <a:tailEnd type="triangle" w="med" len="med"/>
          </a:ln>
          <a:effectLst/>
        </p:spPr>
      </p:cxnSp>
      <p:cxnSp>
        <p:nvCxnSpPr>
          <p:cNvPr id="39" name="Straight Connector 38">
            <a:extLst>
              <a:ext uri="{FF2B5EF4-FFF2-40B4-BE49-F238E27FC236}">
                <a16:creationId xmlns:a16="http://schemas.microsoft.com/office/drawing/2014/main" id="{57C5662C-AF93-15E5-4D70-7117A0D439D0}"/>
              </a:ext>
            </a:extLst>
          </p:cNvPr>
          <p:cNvCxnSpPr>
            <a:cxnSpLocks/>
            <a:stCxn id="11" idx="0"/>
          </p:cNvCxnSpPr>
          <p:nvPr/>
        </p:nvCxnSpPr>
        <p:spPr bwMode="auto">
          <a:xfrm flipV="1">
            <a:off x="6127276" y="3002540"/>
            <a:ext cx="0" cy="366989"/>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42" name="Straight Connector 41">
            <a:extLst>
              <a:ext uri="{FF2B5EF4-FFF2-40B4-BE49-F238E27FC236}">
                <a16:creationId xmlns:a16="http://schemas.microsoft.com/office/drawing/2014/main" id="{70A01917-4A8B-3989-342F-C66B0D6FAEB3}"/>
              </a:ext>
            </a:extLst>
          </p:cNvPr>
          <p:cNvCxnSpPr>
            <a:cxnSpLocks/>
            <a:endCxn id="9" idx="2"/>
          </p:cNvCxnSpPr>
          <p:nvPr/>
        </p:nvCxnSpPr>
        <p:spPr bwMode="auto">
          <a:xfrm flipV="1">
            <a:off x="5219700" y="2657255"/>
            <a:ext cx="0" cy="323513"/>
          </a:xfrm>
          <a:prstGeom prst="line">
            <a:avLst/>
          </a:prstGeom>
          <a:solidFill>
            <a:schemeClr val="accent1"/>
          </a:solidFill>
          <a:ln w="28575" cap="sq" cmpd="sng" algn="ctr">
            <a:solidFill>
              <a:schemeClr val="tx1"/>
            </a:solidFill>
            <a:prstDash val="solid"/>
            <a:round/>
            <a:headEnd type="triangle" w="med" len="med"/>
            <a:tailEnd type="none" w="med" len="med"/>
          </a:ln>
          <a:effectLst/>
        </p:spPr>
      </p:cxnSp>
      <p:sp>
        <p:nvSpPr>
          <p:cNvPr id="62" name="TextBox 61">
            <a:extLst>
              <a:ext uri="{FF2B5EF4-FFF2-40B4-BE49-F238E27FC236}">
                <a16:creationId xmlns:a16="http://schemas.microsoft.com/office/drawing/2014/main" id="{2EDF5067-A355-7AE5-476D-5128F28A78B8}"/>
              </a:ext>
            </a:extLst>
          </p:cNvPr>
          <p:cNvSpPr txBox="1"/>
          <p:nvPr/>
        </p:nvSpPr>
        <p:spPr>
          <a:xfrm>
            <a:off x="7181853" y="4396225"/>
            <a:ext cx="1447800" cy="1015663"/>
          </a:xfrm>
          <a:prstGeom prst="rect">
            <a:avLst/>
          </a:prstGeom>
          <a:noFill/>
        </p:spPr>
        <p:txBody>
          <a:bodyPr wrap="square" rtlCol="0">
            <a:spAutoFit/>
          </a:bodyPr>
          <a:lstStyle>
            <a:defPPr>
              <a:defRPr lang="en-US"/>
            </a:defPPr>
            <a:lvl1pPr algn="ctr">
              <a:defRPr sz="2000">
                <a:solidFill>
                  <a:srgbClr val="C0000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Large Language Models</a:t>
            </a:r>
          </a:p>
        </p:txBody>
      </p:sp>
      <p:cxnSp>
        <p:nvCxnSpPr>
          <p:cNvPr id="63" name="Straight Connector 62">
            <a:extLst>
              <a:ext uri="{FF2B5EF4-FFF2-40B4-BE49-F238E27FC236}">
                <a16:creationId xmlns:a16="http://schemas.microsoft.com/office/drawing/2014/main" id="{A7DD4B33-277C-4454-0981-BBB51364D2EE}"/>
              </a:ext>
            </a:extLst>
          </p:cNvPr>
          <p:cNvCxnSpPr>
            <a:cxnSpLocks/>
            <a:stCxn id="62" idx="0"/>
            <a:endCxn id="5" idx="2"/>
          </p:cNvCxnSpPr>
          <p:nvPr/>
        </p:nvCxnSpPr>
        <p:spPr bwMode="auto">
          <a:xfrm flipV="1">
            <a:off x="7905753" y="3254260"/>
            <a:ext cx="0" cy="1141965"/>
          </a:xfrm>
          <a:prstGeom prst="line">
            <a:avLst/>
          </a:prstGeom>
          <a:solidFill>
            <a:schemeClr val="accent1"/>
          </a:solidFill>
          <a:ln w="28575" cap="sq" cmpd="sng" algn="ctr">
            <a:solidFill>
              <a:schemeClr val="tx1"/>
            </a:solidFill>
            <a:prstDash val="solid"/>
            <a:round/>
            <a:headEnd type="none" w="med" len="med"/>
            <a:tailEnd type="triangle" w="med" len="med"/>
          </a:ln>
          <a:effectLst/>
        </p:spPr>
      </p:cxnSp>
      <p:cxnSp>
        <p:nvCxnSpPr>
          <p:cNvPr id="75797" name="Straight Connector 75796">
            <a:extLst>
              <a:ext uri="{FF2B5EF4-FFF2-40B4-BE49-F238E27FC236}">
                <a16:creationId xmlns:a16="http://schemas.microsoft.com/office/drawing/2014/main" id="{364E3F85-0AC0-9FD3-CE1A-D41BF399A612}"/>
              </a:ext>
            </a:extLst>
          </p:cNvPr>
          <p:cNvCxnSpPr>
            <a:cxnSpLocks/>
          </p:cNvCxnSpPr>
          <p:nvPr/>
        </p:nvCxnSpPr>
        <p:spPr bwMode="auto">
          <a:xfrm>
            <a:off x="1028419" y="4361923"/>
            <a:ext cx="2362481" cy="34303"/>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75798" name="Straight Connector 75797">
            <a:extLst>
              <a:ext uri="{FF2B5EF4-FFF2-40B4-BE49-F238E27FC236}">
                <a16:creationId xmlns:a16="http://schemas.microsoft.com/office/drawing/2014/main" id="{39043DC5-C507-EE5C-9DBF-F763115BD1E7}"/>
              </a:ext>
            </a:extLst>
          </p:cNvPr>
          <p:cNvCxnSpPr>
            <a:cxnSpLocks/>
          </p:cNvCxnSpPr>
          <p:nvPr/>
        </p:nvCxnSpPr>
        <p:spPr bwMode="auto">
          <a:xfrm flipH="1">
            <a:off x="1028702" y="4383695"/>
            <a:ext cx="1" cy="366989"/>
          </a:xfrm>
          <a:prstGeom prst="line">
            <a:avLst/>
          </a:prstGeom>
          <a:solidFill>
            <a:schemeClr val="accent1"/>
          </a:solidFill>
          <a:ln w="28575" cap="sq" cmpd="sng" algn="ctr">
            <a:solidFill>
              <a:schemeClr val="tx1"/>
            </a:solidFill>
            <a:prstDash val="solid"/>
            <a:round/>
            <a:headEnd type="none" w="med" len="med"/>
            <a:tailEnd type="triangle" w="med" len="med"/>
          </a:ln>
          <a:effectLst/>
        </p:spPr>
      </p:cxnSp>
      <p:cxnSp>
        <p:nvCxnSpPr>
          <p:cNvPr id="75799" name="Straight Connector 75798">
            <a:extLst>
              <a:ext uri="{FF2B5EF4-FFF2-40B4-BE49-F238E27FC236}">
                <a16:creationId xmlns:a16="http://schemas.microsoft.com/office/drawing/2014/main" id="{A4B782F3-6687-DC67-FCF3-5C1F1D2D7861}"/>
              </a:ext>
            </a:extLst>
          </p:cNvPr>
          <p:cNvCxnSpPr>
            <a:cxnSpLocks/>
          </p:cNvCxnSpPr>
          <p:nvPr/>
        </p:nvCxnSpPr>
        <p:spPr bwMode="auto">
          <a:xfrm flipV="1">
            <a:off x="3390900" y="4396226"/>
            <a:ext cx="0" cy="366989"/>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75800" name="Straight Connector 75799">
            <a:extLst>
              <a:ext uri="{FF2B5EF4-FFF2-40B4-BE49-F238E27FC236}">
                <a16:creationId xmlns:a16="http://schemas.microsoft.com/office/drawing/2014/main" id="{158C0DCC-C27E-8FB7-7E44-14FD22807535}"/>
              </a:ext>
            </a:extLst>
          </p:cNvPr>
          <p:cNvCxnSpPr>
            <a:cxnSpLocks/>
          </p:cNvCxnSpPr>
          <p:nvPr/>
        </p:nvCxnSpPr>
        <p:spPr bwMode="auto">
          <a:xfrm flipV="1">
            <a:off x="1905000" y="4050941"/>
            <a:ext cx="0" cy="323513"/>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75801" name="Straight Connector 75800">
            <a:extLst>
              <a:ext uri="{FF2B5EF4-FFF2-40B4-BE49-F238E27FC236}">
                <a16:creationId xmlns:a16="http://schemas.microsoft.com/office/drawing/2014/main" id="{43242295-89C1-592A-8314-97A8C6C3E0CA}"/>
              </a:ext>
            </a:extLst>
          </p:cNvPr>
          <p:cNvCxnSpPr>
            <a:cxnSpLocks/>
          </p:cNvCxnSpPr>
          <p:nvPr/>
        </p:nvCxnSpPr>
        <p:spPr bwMode="auto">
          <a:xfrm flipV="1">
            <a:off x="2261548" y="4396225"/>
            <a:ext cx="0" cy="366989"/>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75810" name="Straight Connector 75809">
            <a:extLst>
              <a:ext uri="{FF2B5EF4-FFF2-40B4-BE49-F238E27FC236}">
                <a16:creationId xmlns:a16="http://schemas.microsoft.com/office/drawing/2014/main" id="{CD0E0322-7CAF-DC08-BC13-D48973C18E24}"/>
              </a:ext>
            </a:extLst>
          </p:cNvPr>
          <p:cNvCxnSpPr>
            <a:cxnSpLocks/>
            <a:stCxn id="15" idx="0"/>
            <a:endCxn id="11" idx="2"/>
          </p:cNvCxnSpPr>
          <p:nvPr/>
        </p:nvCxnSpPr>
        <p:spPr bwMode="auto">
          <a:xfrm flipV="1">
            <a:off x="6127276" y="4077415"/>
            <a:ext cx="0" cy="306794"/>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23" name="Connector: Elbow 22">
            <a:extLst>
              <a:ext uri="{FF2B5EF4-FFF2-40B4-BE49-F238E27FC236}">
                <a16:creationId xmlns:a16="http://schemas.microsoft.com/office/drawing/2014/main" id="{439F5D7A-9EFB-3176-35BC-C8B0F3ED38B3}"/>
              </a:ext>
            </a:extLst>
          </p:cNvPr>
          <p:cNvCxnSpPr>
            <a:cxnSpLocks/>
            <a:stCxn id="12" idx="2"/>
            <a:endCxn id="62" idx="2"/>
          </p:cNvCxnSpPr>
          <p:nvPr/>
        </p:nvCxnSpPr>
        <p:spPr bwMode="auto">
          <a:xfrm rot="5400000" flipH="1" flipV="1">
            <a:off x="4128344" y="2314961"/>
            <a:ext cx="680481" cy="6874336"/>
          </a:xfrm>
          <a:prstGeom prst="bentConnector3">
            <a:avLst>
              <a:gd name="adj1" fmla="val -47992"/>
            </a:avLst>
          </a:prstGeom>
          <a:solidFill>
            <a:schemeClr val="accent1"/>
          </a:solidFill>
          <a:ln w="28575" cap="sq" cmpd="sng" algn="ctr">
            <a:solidFill>
              <a:schemeClr val="tx1"/>
            </a:solidFill>
            <a:prstDash val="solid"/>
            <a:round/>
            <a:headEnd type="none" w="med" len="med"/>
            <a:tailEnd type="triangle" w="med" len="med"/>
          </a:ln>
          <a:effectLst/>
        </p:spPr>
      </p:cxnSp>
      <p:sp>
        <p:nvSpPr>
          <p:cNvPr id="35" name="TextBox 34">
            <a:extLst>
              <a:ext uri="{FF2B5EF4-FFF2-40B4-BE49-F238E27FC236}">
                <a16:creationId xmlns:a16="http://schemas.microsoft.com/office/drawing/2014/main" id="{504C9B39-43AF-F37D-81FE-0345CF620DC2}"/>
              </a:ext>
            </a:extLst>
          </p:cNvPr>
          <p:cNvSpPr txBox="1"/>
          <p:nvPr/>
        </p:nvSpPr>
        <p:spPr>
          <a:xfrm>
            <a:off x="3886200" y="3370157"/>
            <a:ext cx="1447800" cy="954107"/>
          </a:xfrm>
          <a:prstGeom prst="rect">
            <a:avLst/>
          </a:prstGeom>
          <a:noFill/>
        </p:spPr>
        <p:txBody>
          <a:bodyPr wrap="square" rtlCol="0">
            <a:spAutoFit/>
          </a:bodyPr>
          <a:lstStyle>
            <a:defPPr>
              <a:defRPr lang="en-US"/>
            </a:defPPr>
            <a:lvl1pPr algn="ctr">
              <a:defRPr sz="2000">
                <a:solidFill>
                  <a:srgbClr val="C0000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Cross</a:t>
            </a:r>
            <a:r>
              <a:rPr kumimoji="0" lang="en-US" sz="2000" b="0" i="0" u="none" strike="noStrike" kern="1200" cap="none" spc="0" normalizeH="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 Validation</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400" baseline="0" dirty="0">
                <a:ea typeface="ＭＳ Ｐゴシック" panose="020B0600070205080204" pitchFamily="34" charset="-128"/>
              </a:rPr>
              <a:t>(key to ML)</a:t>
            </a:r>
            <a:endParaRPr kumimoji="0" lang="en-US" sz="1400" b="0" i="0" u="none" strike="noStrike" kern="1200" cap="none" spc="0" normalizeH="0" baseline="0" noProof="0" dirty="0">
              <a:ln>
                <a:noFill/>
              </a:ln>
              <a:solidFill>
                <a:srgbClr val="C00000"/>
              </a:solidFill>
              <a:effectLst/>
              <a:uLnTx/>
              <a:uFillTx/>
              <a:ea typeface="ＭＳ Ｐゴシック" panose="020B0600070205080204" pitchFamily="34" charset="-128"/>
            </a:endParaRPr>
          </a:p>
        </p:txBody>
      </p:sp>
      <p:cxnSp>
        <p:nvCxnSpPr>
          <p:cNvPr id="36" name="Straight Connector 35">
            <a:extLst>
              <a:ext uri="{FF2B5EF4-FFF2-40B4-BE49-F238E27FC236}">
                <a16:creationId xmlns:a16="http://schemas.microsoft.com/office/drawing/2014/main" id="{F4A04F67-BDC2-EB6A-2168-D8A6491EDBB4}"/>
              </a:ext>
            </a:extLst>
          </p:cNvPr>
          <p:cNvCxnSpPr>
            <a:cxnSpLocks/>
          </p:cNvCxnSpPr>
          <p:nvPr/>
        </p:nvCxnSpPr>
        <p:spPr bwMode="auto">
          <a:xfrm flipV="1">
            <a:off x="4623619" y="3011198"/>
            <a:ext cx="0" cy="358959"/>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41" name="Straight Connector 40">
            <a:extLst>
              <a:ext uri="{FF2B5EF4-FFF2-40B4-BE49-F238E27FC236}">
                <a16:creationId xmlns:a16="http://schemas.microsoft.com/office/drawing/2014/main" id="{22865431-893D-799F-C7BB-984B1AF1F13B}"/>
              </a:ext>
            </a:extLst>
          </p:cNvPr>
          <p:cNvCxnSpPr>
            <a:cxnSpLocks/>
          </p:cNvCxnSpPr>
          <p:nvPr/>
        </p:nvCxnSpPr>
        <p:spPr bwMode="auto">
          <a:xfrm>
            <a:off x="5142839" y="3724728"/>
            <a:ext cx="343561" cy="0"/>
          </a:xfrm>
          <a:prstGeom prst="line">
            <a:avLst/>
          </a:prstGeom>
          <a:solidFill>
            <a:schemeClr val="accent1"/>
          </a:solidFill>
          <a:ln w="28575" cap="sq" cmpd="sng" algn="ctr">
            <a:solidFill>
              <a:schemeClr val="tx1"/>
            </a:solidFill>
            <a:prstDash val="solid"/>
            <a:round/>
            <a:headEnd type="none" w="med" len="med"/>
            <a:tailEnd type="triangle" w="med" len="med"/>
          </a:ln>
          <a:effectLst/>
        </p:spPr>
      </p:cxnSp>
      <p:cxnSp>
        <p:nvCxnSpPr>
          <p:cNvPr id="18" name="Straight Connector 17">
            <a:extLst>
              <a:ext uri="{FF2B5EF4-FFF2-40B4-BE49-F238E27FC236}">
                <a16:creationId xmlns:a16="http://schemas.microsoft.com/office/drawing/2014/main" id="{C710D109-D24B-54F0-15F2-C39D0823C6EA}"/>
              </a:ext>
            </a:extLst>
          </p:cNvPr>
          <p:cNvCxnSpPr>
            <a:cxnSpLocks/>
          </p:cNvCxnSpPr>
          <p:nvPr/>
        </p:nvCxnSpPr>
        <p:spPr bwMode="auto">
          <a:xfrm>
            <a:off x="7086600" y="4904057"/>
            <a:ext cx="228600" cy="0"/>
          </a:xfrm>
          <a:prstGeom prst="line">
            <a:avLst/>
          </a:prstGeom>
          <a:solidFill>
            <a:schemeClr val="accent1"/>
          </a:solidFill>
          <a:ln w="28575" cap="sq" cmpd="sng" algn="ctr">
            <a:solidFill>
              <a:schemeClr val="tx1"/>
            </a:solidFill>
            <a:prstDash val="solid"/>
            <a:round/>
            <a:headEnd type="none" w="med" len="med"/>
            <a:tailEnd type="triangle" w="med" len="med"/>
          </a:ln>
          <a:effectLst/>
        </p:spPr>
      </p:cxnSp>
      <p:sp>
        <p:nvSpPr>
          <p:cNvPr id="44" name="TextBox 43">
            <a:extLst>
              <a:ext uri="{FF2B5EF4-FFF2-40B4-BE49-F238E27FC236}">
                <a16:creationId xmlns:a16="http://schemas.microsoft.com/office/drawing/2014/main" id="{36A07C5D-10D8-79A5-4662-FB3C7D444623}"/>
              </a:ext>
            </a:extLst>
          </p:cNvPr>
          <p:cNvSpPr txBox="1"/>
          <p:nvPr/>
        </p:nvSpPr>
        <p:spPr>
          <a:xfrm>
            <a:off x="2433723" y="3363707"/>
            <a:ext cx="1447800" cy="707886"/>
          </a:xfrm>
          <a:prstGeom prst="rect">
            <a:avLst/>
          </a:prstGeom>
          <a:noFill/>
        </p:spPr>
        <p:txBody>
          <a:bodyPr wrap="square" rtlCol="0">
            <a:spAutoFit/>
          </a:bodyPr>
          <a:lstStyle>
            <a:defPPr>
              <a:defRPr lang="en-US"/>
            </a:defPPr>
            <a:lvl1pPr algn="ctr">
              <a:defRPr sz="2000">
                <a:solidFill>
                  <a:srgbClr val="C00000"/>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Predictive</a:t>
            </a:r>
            <a:br>
              <a:rPr kumimoji="0" 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br>
            <a:r>
              <a:rPr kumimoji="0" 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anose="020B0600070205080204" pitchFamily="34" charset="-128"/>
                <a:cs typeface="+mn-cs"/>
              </a:rPr>
              <a:t>Analytics</a:t>
            </a:r>
          </a:p>
        </p:txBody>
      </p:sp>
      <p:cxnSp>
        <p:nvCxnSpPr>
          <p:cNvPr id="48" name="Straight Connector 47">
            <a:extLst>
              <a:ext uri="{FF2B5EF4-FFF2-40B4-BE49-F238E27FC236}">
                <a16:creationId xmlns:a16="http://schemas.microsoft.com/office/drawing/2014/main" id="{70D016E5-F430-9C4A-5BC8-4FADCC9ED5F6}"/>
              </a:ext>
            </a:extLst>
          </p:cNvPr>
          <p:cNvCxnSpPr>
            <a:cxnSpLocks/>
          </p:cNvCxnSpPr>
          <p:nvPr/>
        </p:nvCxnSpPr>
        <p:spPr bwMode="auto">
          <a:xfrm>
            <a:off x="3772561" y="3724100"/>
            <a:ext cx="266039" cy="0"/>
          </a:xfrm>
          <a:prstGeom prst="line">
            <a:avLst/>
          </a:prstGeom>
          <a:solidFill>
            <a:schemeClr val="accent1"/>
          </a:solidFill>
          <a:ln w="28575" cap="sq" cmpd="sng" algn="ctr">
            <a:solidFill>
              <a:schemeClr val="tx1"/>
            </a:solidFill>
            <a:prstDash val="solid"/>
            <a:round/>
            <a:headEnd type="none" w="med" len="med"/>
            <a:tailEnd type="triangle" w="med" len="med"/>
          </a:ln>
          <a:effectLst/>
        </p:spPr>
      </p:cxnSp>
      <p:cxnSp>
        <p:nvCxnSpPr>
          <p:cNvPr id="60" name="Straight Connector 59">
            <a:extLst>
              <a:ext uri="{FF2B5EF4-FFF2-40B4-BE49-F238E27FC236}">
                <a16:creationId xmlns:a16="http://schemas.microsoft.com/office/drawing/2014/main" id="{1F4F7926-EBD3-A1FE-FB99-E1D945C3A171}"/>
              </a:ext>
            </a:extLst>
          </p:cNvPr>
          <p:cNvCxnSpPr>
            <a:cxnSpLocks/>
          </p:cNvCxnSpPr>
          <p:nvPr/>
        </p:nvCxnSpPr>
        <p:spPr bwMode="auto">
          <a:xfrm flipV="1">
            <a:off x="3200400" y="2993841"/>
            <a:ext cx="0" cy="358959"/>
          </a:xfrm>
          <a:prstGeom prst="line">
            <a:avLst/>
          </a:prstGeom>
          <a:solidFill>
            <a:schemeClr val="accent1"/>
          </a:solidFill>
          <a:ln w="28575" cap="sq" cmpd="sng" algn="ctr">
            <a:solidFill>
              <a:schemeClr val="tx1"/>
            </a:solidFill>
            <a:prstDash val="solid"/>
            <a:round/>
            <a:headEnd type="triangle" w="med" len="med"/>
            <a:tailEnd type="none" w="med" len="med"/>
          </a:ln>
          <a:effectLst/>
        </p:spPr>
      </p:cxnSp>
      <p:cxnSp>
        <p:nvCxnSpPr>
          <p:cNvPr id="2" name="Straight Connector 1">
            <a:extLst>
              <a:ext uri="{FF2B5EF4-FFF2-40B4-BE49-F238E27FC236}">
                <a16:creationId xmlns:a16="http://schemas.microsoft.com/office/drawing/2014/main" id="{23D2A7A5-E04B-195C-C7FC-A44263D7D7EB}"/>
              </a:ext>
            </a:extLst>
          </p:cNvPr>
          <p:cNvCxnSpPr>
            <a:cxnSpLocks/>
            <a:stCxn id="11" idx="3"/>
          </p:cNvCxnSpPr>
          <p:nvPr/>
        </p:nvCxnSpPr>
        <p:spPr bwMode="auto">
          <a:xfrm>
            <a:off x="6851176" y="3723472"/>
            <a:ext cx="1054576" cy="0"/>
          </a:xfrm>
          <a:prstGeom prst="line">
            <a:avLst/>
          </a:prstGeom>
          <a:solidFill>
            <a:schemeClr val="accent1"/>
          </a:solidFill>
          <a:ln w="28575" cap="sq" cmpd="sng" algn="ctr">
            <a:solidFill>
              <a:schemeClr val="tx1"/>
            </a:solidFill>
            <a:prstDash val="solid"/>
            <a:round/>
            <a:headEnd type="none" w="med" len="med"/>
            <a:tailEnd type="triangle" w="med" len="med"/>
          </a:ln>
          <a:effectLst/>
        </p:spPr>
      </p:cxnSp>
      <p:cxnSp>
        <p:nvCxnSpPr>
          <p:cNvPr id="20" name="Straight Connector 19">
            <a:extLst>
              <a:ext uri="{FF2B5EF4-FFF2-40B4-BE49-F238E27FC236}">
                <a16:creationId xmlns:a16="http://schemas.microsoft.com/office/drawing/2014/main" id="{52ADE371-4A8B-42F6-44F3-9A98A7FCFBE5}"/>
              </a:ext>
            </a:extLst>
          </p:cNvPr>
          <p:cNvCxnSpPr>
            <a:cxnSpLocks/>
            <a:stCxn id="13" idx="2"/>
          </p:cNvCxnSpPr>
          <p:nvPr/>
        </p:nvCxnSpPr>
        <p:spPr bwMode="auto">
          <a:xfrm>
            <a:off x="2247901" y="6092369"/>
            <a:ext cx="0" cy="308431"/>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a:extLst>
              <a:ext uri="{FF2B5EF4-FFF2-40B4-BE49-F238E27FC236}">
                <a16:creationId xmlns:a16="http://schemas.microsoft.com/office/drawing/2014/main" id="{A55866AC-BD66-EC17-AB18-8FB9BE50BCA1}"/>
              </a:ext>
            </a:extLst>
          </p:cNvPr>
          <p:cNvCxnSpPr>
            <a:cxnSpLocks/>
            <a:stCxn id="14" idx="2"/>
          </p:cNvCxnSpPr>
          <p:nvPr/>
        </p:nvCxnSpPr>
        <p:spPr bwMode="auto">
          <a:xfrm>
            <a:off x="3467100" y="6000036"/>
            <a:ext cx="0" cy="400764"/>
          </a:xfrm>
          <a:prstGeom prst="line">
            <a:avLst/>
          </a:prstGeom>
          <a:solidFill>
            <a:schemeClr val="accent1"/>
          </a:solidFill>
          <a:ln w="28575"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19347288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80">
                                          <p:stCondLst>
                                            <p:cond delay="0"/>
                                          </p:stCondLst>
                                        </p:cTn>
                                        <p:tgtEl>
                                          <p:spTgt spid="32"/>
                                        </p:tgtEl>
                                      </p:cBhvr>
                                    </p:animEffect>
                                    <p:anim calcmode="lin" valueType="num">
                                      <p:cBhvr>
                                        <p:cTn id="2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9" dur="26">
                                          <p:stCondLst>
                                            <p:cond delay="650"/>
                                          </p:stCondLst>
                                        </p:cTn>
                                        <p:tgtEl>
                                          <p:spTgt spid="32"/>
                                        </p:tgtEl>
                                      </p:cBhvr>
                                      <p:to x="100000" y="60000"/>
                                    </p:animScale>
                                    <p:animScale>
                                      <p:cBhvr>
                                        <p:cTn id="30" dur="166" decel="50000">
                                          <p:stCondLst>
                                            <p:cond delay="676"/>
                                          </p:stCondLst>
                                        </p:cTn>
                                        <p:tgtEl>
                                          <p:spTgt spid="32"/>
                                        </p:tgtEl>
                                      </p:cBhvr>
                                      <p:to x="100000" y="100000"/>
                                    </p:animScale>
                                    <p:animScale>
                                      <p:cBhvr>
                                        <p:cTn id="31" dur="26">
                                          <p:stCondLst>
                                            <p:cond delay="1312"/>
                                          </p:stCondLst>
                                        </p:cTn>
                                        <p:tgtEl>
                                          <p:spTgt spid="32"/>
                                        </p:tgtEl>
                                      </p:cBhvr>
                                      <p:to x="100000" y="80000"/>
                                    </p:animScale>
                                    <p:animScale>
                                      <p:cBhvr>
                                        <p:cTn id="32" dur="166" decel="50000">
                                          <p:stCondLst>
                                            <p:cond delay="1338"/>
                                          </p:stCondLst>
                                        </p:cTn>
                                        <p:tgtEl>
                                          <p:spTgt spid="32"/>
                                        </p:tgtEl>
                                      </p:cBhvr>
                                      <p:to x="100000" y="100000"/>
                                    </p:animScale>
                                    <p:animScale>
                                      <p:cBhvr>
                                        <p:cTn id="33" dur="26">
                                          <p:stCondLst>
                                            <p:cond delay="1642"/>
                                          </p:stCondLst>
                                        </p:cTn>
                                        <p:tgtEl>
                                          <p:spTgt spid="32"/>
                                        </p:tgtEl>
                                      </p:cBhvr>
                                      <p:to x="100000" y="90000"/>
                                    </p:animScale>
                                    <p:animScale>
                                      <p:cBhvr>
                                        <p:cTn id="34" dur="166" decel="50000">
                                          <p:stCondLst>
                                            <p:cond delay="1668"/>
                                          </p:stCondLst>
                                        </p:cTn>
                                        <p:tgtEl>
                                          <p:spTgt spid="32"/>
                                        </p:tgtEl>
                                      </p:cBhvr>
                                      <p:to x="100000" y="100000"/>
                                    </p:animScale>
                                    <p:animScale>
                                      <p:cBhvr>
                                        <p:cTn id="35" dur="26">
                                          <p:stCondLst>
                                            <p:cond delay="1808"/>
                                          </p:stCondLst>
                                        </p:cTn>
                                        <p:tgtEl>
                                          <p:spTgt spid="32"/>
                                        </p:tgtEl>
                                      </p:cBhvr>
                                      <p:to x="100000" y="95000"/>
                                    </p:animScale>
                                    <p:animScale>
                                      <p:cBhvr>
                                        <p:cTn id="36" dur="166" decel="50000">
                                          <p:stCondLst>
                                            <p:cond delay="1834"/>
                                          </p:stCondLst>
                                        </p:cTn>
                                        <p:tgtEl>
                                          <p:spTgt spid="32"/>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down)">
                                      <p:cBhvr>
                                        <p:cTn id="39" dur="580">
                                          <p:stCondLst>
                                            <p:cond delay="0"/>
                                          </p:stCondLst>
                                        </p:cTn>
                                        <p:tgtEl>
                                          <p:spTgt spid="33"/>
                                        </p:tgtEl>
                                      </p:cBhvr>
                                    </p:animEffect>
                                    <p:anim calcmode="lin" valueType="num">
                                      <p:cBhvr>
                                        <p:cTn id="4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45" dur="26">
                                          <p:stCondLst>
                                            <p:cond delay="650"/>
                                          </p:stCondLst>
                                        </p:cTn>
                                        <p:tgtEl>
                                          <p:spTgt spid="33"/>
                                        </p:tgtEl>
                                      </p:cBhvr>
                                      <p:to x="100000" y="60000"/>
                                    </p:animScale>
                                    <p:animScale>
                                      <p:cBhvr>
                                        <p:cTn id="46" dur="166" decel="50000">
                                          <p:stCondLst>
                                            <p:cond delay="676"/>
                                          </p:stCondLst>
                                        </p:cTn>
                                        <p:tgtEl>
                                          <p:spTgt spid="33"/>
                                        </p:tgtEl>
                                      </p:cBhvr>
                                      <p:to x="100000" y="100000"/>
                                    </p:animScale>
                                    <p:animScale>
                                      <p:cBhvr>
                                        <p:cTn id="47" dur="26">
                                          <p:stCondLst>
                                            <p:cond delay="1312"/>
                                          </p:stCondLst>
                                        </p:cTn>
                                        <p:tgtEl>
                                          <p:spTgt spid="33"/>
                                        </p:tgtEl>
                                      </p:cBhvr>
                                      <p:to x="100000" y="80000"/>
                                    </p:animScale>
                                    <p:animScale>
                                      <p:cBhvr>
                                        <p:cTn id="48" dur="166" decel="50000">
                                          <p:stCondLst>
                                            <p:cond delay="1338"/>
                                          </p:stCondLst>
                                        </p:cTn>
                                        <p:tgtEl>
                                          <p:spTgt spid="33"/>
                                        </p:tgtEl>
                                      </p:cBhvr>
                                      <p:to x="100000" y="100000"/>
                                    </p:animScale>
                                    <p:animScale>
                                      <p:cBhvr>
                                        <p:cTn id="49" dur="26">
                                          <p:stCondLst>
                                            <p:cond delay="1642"/>
                                          </p:stCondLst>
                                        </p:cTn>
                                        <p:tgtEl>
                                          <p:spTgt spid="33"/>
                                        </p:tgtEl>
                                      </p:cBhvr>
                                      <p:to x="100000" y="90000"/>
                                    </p:animScale>
                                    <p:animScale>
                                      <p:cBhvr>
                                        <p:cTn id="50" dur="166" decel="50000">
                                          <p:stCondLst>
                                            <p:cond delay="1668"/>
                                          </p:stCondLst>
                                        </p:cTn>
                                        <p:tgtEl>
                                          <p:spTgt spid="33"/>
                                        </p:tgtEl>
                                      </p:cBhvr>
                                      <p:to x="100000" y="100000"/>
                                    </p:animScale>
                                    <p:animScale>
                                      <p:cBhvr>
                                        <p:cTn id="51" dur="26">
                                          <p:stCondLst>
                                            <p:cond delay="1808"/>
                                          </p:stCondLst>
                                        </p:cTn>
                                        <p:tgtEl>
                                          <p:spTgt spid="33"/>
                                        </p:tgtEl>
                                      </p:cBhvr>
                                      <p:to x="100000" y="95000"/>
                                    </p:animScale>
                                    <p:animScale>
                                      <p:cBhvr>
                                        <p:cTn id="52" dur="166" decel="50000">
                                          <p:stCondLst>
                                            <p:cond delay="1834"/>
                                          </p:stCondLst>
                                        </p:cTn>
                                        <p:tgtEl>
                                          <p:spTgt spid="33"/>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80">
                                          <p:stCondLst>
                                            <p:cond delay="0"/>
                                          </p:stCondLst>
                                        </p:cTn>
                                        <p:tgtEl>
                                          <p:spTgt spid="39"/>
                                        </p:tgtEl>
                                      </p:cBhvr>
                                    </p:animEffect>
                                    <p:anim calcmode="lin" valueType="num">
                                      <p:cBhvr>
                                        <p:cTn id="56"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61" dur="26">
                                          <p:stCondLst>
                                            <p:cond delay="650"/>
                                          </p:stCondLst>
                                        </p:cTn>
                                        <p:tgtEl>
                                          <p:spTgt spid="39"/>
                                        </p:tgtEl>
                                      </p:cBhvr>
                                      <p:to x="100000" y="60000"/>
                                    </p:animScale>
                                    <p:animScale>
                                      <p:cBhvr>
                                        <p:cTn id="62" dur="166" decel="50000">
                                          <p:stCondLst>
                                            <p:cond delay="676"/>
                                          </p:stCondLst>
                                        </p:cTn>
                                        <p:tgtEl>
                                          <p:spTgt spid="39"/>
                                        </p:tgtEl>
                                      </p:cBhvr>
                                      <p:to x="100000" y="100000"/>
                                    </p:animScale>
                                    <p:animScale>
                                      <p:cBhvr>
                                        <p:cTn id="63" dur="26">
                                          <p:stCondLst>
                                            <p:cond delay="1312"/>
                                          </p:stCondLst>
                                        </p:cTn>
                                        <p:tgtEl>
                                          <p:spTgt spid="39"/>
                                        </p:tgtEl>
                                      </p:cBhvr>
                                      <p:to x="100000" y="80000"/>
                                    </p:animScale>
                                    <p:animScale>
                                      <p:cBhvr>
                                        <p:cTn id="64" dur="166" decel="50000">
                                          <p:stCondLst>
                                            <p:cond delay="1338"/>
                                          </p:stCondLst>
                                        </p:cTn>
                                        <p:tgtEl>
                                          <p:spTgt spid="39"/>
                                        </p:tgtEl>
                                      </p:cBhvr>
                                      <p:to x="100000" y="100000"/>
                                    </p:animScale>
                                    <p:animScale>
                                      <p:cBhvr>
                                        <p:cTn id="65" dur="26">
                                          <p:stCondLst>
                                            <p:cond delay="1642"/>
                                          </p:stCondLst>
                                        </p:cTn>
                                        <p:tgtEl>
                                          <p:spTgt spid="39"/>
                                        </p:tgtEl>
                                      </p:cBhvr>
                                      <p:to x="100000" y="90000"/>
                                    </p:animScale>
                                    <p:animScale>
                                      <p:cBhvr>
                                        <p:cTn id="66" dur="166" decel="50000">
                                          <p:stCondLst>
                                            <p:cond delay="1668"/>
                                          </p:stCondLst>
                                        </p:cTn>
                                        <p:tgtEl>
                                          <p:spTgt spid="39"/>
                                        </p:tgtEl>
                                      </p:cBhvr>
                                      <p:to x="100000" y="100000"/>
                                    </p:animScale>
                                    <p:animScale>
                                      <p:cBhvr>
                                        <p:cTn id="67" dur="26">
                                          <p:stCondLst>
                                            <p:cond delay="1808"/>
                                          </p:stCondLst>
                                        </p:cTn>
                                        <p:tgtEl>
                                          <p:spTgt spid="39"/>
                                        </p:tgtEl>
                                      </p:cBhvr>
                                      <p:to x="100000" y="95000"/>
                                    </p:animScale>
                                    <p:animScale>
                                      <p:cBhvr>
                                        <p:cTn id="68" dur="166" decel="50000">
                                          <p:stCondLst>
                                            <p:cond delay="1834"/>
                                          </p:stCondLst>
                                        </p:cTn>
                                        <p:tgtEl>
                                          <p:spTgt spid="39"/>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80">
                                          <p:stCondLst>
                                            <p:cond delay="0"/>
                                          </p:stCondLst>
                                        </p:cTn>
                                        <p:tgtEl>
                                          <p:spTgt spid="42"/>
                                        </p:tgtEl>
                                      </p:cBhvr>
                                    </p:animEffect>
                                    <p:anim calcmode="lin" valueType="num">
                                      <p:cBhvr>
                                        <p:cTn id="7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77" dur="26">
                                          <p:stCondLst>
                                            <p:cond delay="650"/>
                                          </p:stCondLst>
                                        </p:cTn>
                                        <p:tgtEl>
                                          <p:spTgt spid="42"/>
                                        </p:tgtEl>
                                      </p:cBhvr>
                                      <p:to x="100000" y="60000"/>
                                    </p:animScale>
                                    <p:animScale>
                                      <p:cBhvr>
                                        <p:cTn id="78" dur="166" decel="50000">
                                          <p:stCondLst>
                                            <p:cond delay="676"/>
                                          </p:stCondLst>
                                        </p:cTn>
                                        <p:tgtEl>
                                          <p:spTgt spid="42"/>
                                        </p:tgtEl>
                                      </p:cBhvr>
                                      <p:to x="100000" y="100000"/>
                                    </p:animScale>
                                    <p:animScale>
                                      <p:cBhvr>
                                        <p:cTn id="79" dur="26">
                                          <p:stCondLst>
                                            <p:cond delay="1312"/>
                                          </p:stCondLst>
                                        </p:cTn>
                                        <p:tgtEl>
                                          <p:spTgt spid="42"/>
                                        </p:tgtEl>
                                      </p:cBhvr>
                                      <p:to x="100000" y="80000"/>
                                    </p:animScale>
                                    <p:animScale>
                                      <p:cBhvr>
                                        <p:cTn id="80" dur="166" decel="50000">
                                          <p:stCondLst>
                                            <p:cond delay="1338"/>
                                          </p:stCondLst>
                                        </p:cTn>
                                        <p:tgtEl>
                                          <p:spTgt spid="42"/>
                                        </p:tgtEl>
                                      </p:cBhvr>
                                      <p:to x="100000" y="100000"/>
                                    </p:animScale>
                                    <p:animScale>
                                      <p:cBhvr>
                                        <p:cTn id="81" dur="26">
                                          <p:stCondLst>
                                            <p:cond delay="1642"/>
                                          </p:stCondLst>
                                        </p:cTn>
                                        <p:tgtEl>
                                          <p:spTgt spid="42"/>
                                        </p:tgtEl>
                                      </p:cBhvr>
                                      <p:to x="100000" y="90000"/>
                                    </p:animScale>
                                    <p:animScale>
                                      <p:cBhvr>
                                        <p:cTn id="82" dur="166" decel="50000">
                                          <p:stCondLst>
                                            <p:cond delay="1668"/>
                                          </p:stCondLst>
                                        </p:cTn>
                                        <p:tgtEl>
                                          <p:spTgt spid="42"/>
                                        </p:tgtEl>
                                      </p:cBhvr>
                                      <p:to x="100000" y="100000"/>
                                    </p:animScale>
                                    <p:animScale>
                                      <p:cBhvr>
                                        <p:cTn id="83" dur="26">
                                          <p:stCondLst>
                                            <p:cond delay="1808"/>
                                          </p:stCondLst>
                                        </p:cTn>
                                        <p:tgtEl>
                                          <p:spTgt spid="42"/>
                                        </p:tgtEl>
                                      </p:cBhvr>
                                      <p:to x="100000" y="95000"/>
                                    </p:animScale>
                                    <p:animScale>
                                      <p:cBhvr>
                                        <p:cTn id="84" dur="166" decel="50000">
                                          <p:stCondLst>
                                            <p:cond delay="1834"/>
                                          </p:stCondLst>
                                        </p:cTn>
                                        <p:tgtEl>
                                          <p:spTgt spid="42"/>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down)">
                                      <p:cBhvr>
                                        <p:cTn id="87" dur="580">
                                          <p:stCondLst>
                                            <p:cond delay="0"/>
                                          </p:stCondLst>
                                        </p:cTn>
                                        <p:tgtEl>
                                          <p:spTgt spid="36"/>
                                        </p:tgtEl>
                                      </p:cBhvr>
                                    </p:animEffect>
                                    <p:anim calcmode="lin" valueType="num">
                                      <p:cBhvr>
                                        <p:cTn id="8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93" dur="26">
                                          <p:stCondLst>
                                            <p:cond delay="650"/>
                                          </p:stCondLst>
                                        </p:cTn>
                                        <p:tgtEl>
                                          <p:spTgt spid="36"/>
                                        </p:tgtEl>
                                      </p:cBhvr>
                                      <p:to x="100000" y="60000"/>
                                    </p:animScale>
                                    <p:animScale>
                                      <p:cBhvr>
                                        <p:cTn id="94" dur="166" decel="50000">
                                          <p:stCondLst>
                                            <p:cond delay="676"/>
                                          </p:stCondLst>
                                        </p:cTn>
                                        <p:tgtEl>
                                          <p:spTgt spid="36"/>
                                        </p:tgtEl>
                                      </p:cBhvr>
                                      <p:to x="100000" y="100000"/>
                                    </p:animScale>
                                    <p:animScale>
                                      <p:cBhvr>
                                        <p:cTn id="95" dur="26">
                                          <p:stCondLst>
                                            <p:cond delay="1312"/>
                                          </p:stCondLst>
                                        </p:cTn>
                                        <p:tgtEl>
                                          <p:spTgt spid="36"/>
                                        </p:tgtEl>
                                      </p:cBhvr>
                                      <p:to x="100000" y="80000"/>
                                    </p:animScale>
                                    <p:animScale>
                                      <p:cBhvr>
                                        <p:cTn id="96" dur="166" decel="50000">
                                          <p:stCondLst>
                                            <p:cond delay="1338"/>
                                          </p:stCondLst>
                                        </p:cTn>
                                        <p:tgtEl>
                                          <p:spTgt spid="36"/>
                                        </p:tgtEl>
                                      </p:cBhvr>
                                      <p:to x="100000" y="100000"/>
                                    </p:animScale>
                                    <p:animScale>
                                      <p:cBhvr>
                                        <p:cTn id="97" dur="26">
                                          <p:stCondLst>
                                            <p:cond delay="1642"/>
                                          </p:stCondLst>
                                        </p:cTn>
                                        <p:tgtEl>
                                          <p:spTgt spid="36"/>
                                        </p:tgtEl>
                                      </p:cBhvr>
                                      <p:to x="100000" y="90000"/>
                                    </p:animScale>
                                    <p:animScale>
                                      <p:cBhvr>
                                        <p:cTn id="98" dur="166" decel="50000">
                                          <p:stCondLst>
                                            <p:cond delay="1668"/>
                                          </p:stCondLst>
                                        </p:cTn>
                                        <p:tgtEl>
                                          <p:spTgt spid="36"/>
                                        </p:tgtEl>
                                      </p:cBhvr>
                                      <p:to x="100000" y="100000"/>
                                    </p:animScale>
                                    <p:animScale>
                                      <p:cBhvr>
                                        <p:cTn id="99" dur="26">
                                          <p:stCondLst>
                                            <p:cond delay="1808"/>
                                          </p:stCondLst>
                                        </p:cTn>
                                        <p:tgtEl>
                                          <p:spTgt spid="36"/>
                                        </p:tgtEl>
                                      </p:cBhvr>
                                      <p:to x="100000" y="95000"/>
                                    </p:animScale>
                                    <p:animScale>
                                      <p:cBhvr>
                                        <p:cTn id="100" dur="166" decel="50000">
                                          <p:stCondLst>
                                            <p:cond delay="1834"/>
                                          </p:stCondLst>
                                        </p:cTn>
                                        <p:tgtEl>
                                          <p:spTgt spid="36"/>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down)">
                                      <p:cBhvr>
                                        <p:cTn id="103" dur="580">
                                          <p:stCondLst>
                                            <p:cond delay="0"/>
                                          </p:stCondLst>
                                        </p:cTn>
                                        <p:tgtEl>
                                          <p:spTgt spid="35"/>
                                        </p:tgtEl>
                                      </p:cBhvr>
                                    </p:animEffect>
                                    <p:anim calcmode="lin" valueType="num">
                                      <p:cBhvr>
                                        <p:cTn id="104"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09" dur="26">
                                          <p:stCondLst>
                                            <p:cond delay="650"/>
                                          </p:stCondLst>
                                        </p:cTn>
                                        <p:tgtEl>
                                          <p:spTgt spid="35"/>
                                        </p:tgtEl>
                                      </p:cBhvr>
                                      <p:to x="100000" y="60000"/>
                                    </p:animScale>
                                    <p:animScale>
                                      <p:cBhvr>
                                        <p:cTn id="110" dur="166" decel="50000">
                                          <p:stCondLst>
                                            <p:cond delay="676"/>
                                          </p:stCondLst>
                                        </p:cTn>
                                        <p:tgtEl>
                                          <p:spTgt spid="35"/>
                                        </p:tgtEl>
                                      </p:cBhvr>
                                      <p:to x="100000" y="100000"/>
                                    </p:animScale>
                                    <p:animScale>
                                      <p:cBhvr>
                                        <p:cTn id="111" dur="26">
                                          <p:stCondLst>
                                            <p:cond delay="1312"/>
                                          </p:stCondLst>
                                        </p:cTn>
                                        <p:tgtEl>
                                          <p:spTgt spid="35"/>
                                        </p:tgtEl>
                                      </p:cBhvr>
                                      <p:to x="100000" y="80000"/>
                                    </p:animScale>
                                    <p:animScale>
                                      <p:cBhvr>
                                        <p:cTn id="112" dur="166" decel="50000">
                                          <p:stCondLst>
                                            <p:cond delay="1338"/>
                                          </p:stCondLst>
                                        </p:cTn>
                                        <p:tgtEl>
                                          <p:spTgt spid="35"/>
                                        </p:tgtEl>
                                      </p:cBhvr>
                                      <p:to x="100000" y="100000"/>
                                    </p:animScale>
                                    <p:animScale>
                                      <p:cBhvr>
                                        <p:cTn id="113" dur="26">
                                          <p:stCondLst>
                                            <p:cond delay="1642"/>
                                          </p:stCondLst>
                                        </p:cTn>
                                        <p:tgtEl>
                                          <p:spTgt spid="35"/>
                                        </p:tgtEl>
                                      </p:cBhvr>
                                      <p:to x="100000" y="90000"/>
                                    </p:animScale>
                                    <p:animScale>
                                      <p:cBhvr>
                                        <p:cTn id="114" dur="166" decel="50000">
                                          <p:stCondLst>
                                            <p:cond delay="1668"/>
                                          </p:stCondLst>
                                        </p:cTn>
                                        <p:tgtEl>
                                          <p:spTgt spid="35"/>
                                        </p:tgtEl>
                                      </p:cBhvr>
                                      <p:to x="100000" y="100000"/>
                                    </p:animScale>
                                    <p:animScale>
                                      <p:cBhvr>
                                        <p:cTn id="115" dur="26">
                                          <p:stCondLst>
                                            <p:cond delay="1808"/>
                                          </p:stCondLst>
                                        </p:cTn>
                                        <p:tgtEl>
                                          <p:spTgt spid="35"/>
                                        </p:tgtEl>
                                      </p:cBhvr>
                                      <p:to x="100000" y="95000"/>
                                    </p:animScale>
                                    <p:animScale>
                                      <p:cBhvr>
                                        <p:cTn id="116" dur="166" decel="50000">
                                          <p:stCondLst>
                                            <p:cond delay="1834"/>
                                          </p:stCondLst>
                                        </p:cTn>
                                        <p:tgtEl>
                                          <p:spTgt spid="35"/>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wipe(down)">
                                      <p:cBhvr>
                                        <p:cTn id="119" dur="580">
                                          <p:stCondLst>
                                            <p:cond delay="0"/>
                                          </p:stCondLst>
                                        </p:cTn>
                                        <p:tgtEl>
                                          <p:spTgt spid="11"/>
                                        </p:tgtEl>
                                      </p:cBhvr>
                                    </p:animEffect>
                                    <p:anim calcmode="lin" valueType="num">
                                      <p:cBhvr>
                                        <p:cTn id="1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25" dur="26">
                                          <p:stCondLst>
                                            <p:cond delay="650"/>
                                          </p:stCondLst>
                                        </p:cTn>
                                        <p:tgtEl>
                                          <p:spTgt spid="11"/>
                                        </p:tgtEl>
                                      </p:cBhvr>
                                      <p:to x="100000" y="60000"/>
                                    </p:animScale>
                                    <p:animScale>
                                      <p:cBhvr>
                                        <p:cTn id="126" dur="166" decel="50000">
                                          <p:stCondLst>
                                            <p:cond delay="676"/>
                                          </p:stCondLst>
                                        </p:cTn>
                                        <p:tgtEl>
                                          <p:spTgt spid="11"/>
                                        </p:tgtEl>
                                      </p:cBhvr>
                                      <p:to x="100000" y="100000"/>
                                    </p:animScale>
                                    <p:animScale>
                                      <p:cBhvr>
                                        <p:cTn id="127" dur="26">
                                          <p:stCondLst>
                                            <p:cond delay="1312"/>
                                          </p:stCondLst>
                                        </p:cTn>
                                        <p:tgtEl>
                                          <p:spTgt spid="11"/>
                                        </p:tgtEl>
                                      </p:cBhvr>
                                      <p:to x="100000" y="80000"/>
                                    </p:animScale>
                                    <p:animScale>
                                      <p:cBhvr>
                                        <p:cTn id="128" dur="166" decel="50000">
                                          <p:stCondLst>
                                            <p:cond delay="1338"/>
                                          </p:stCondLst>
                                        </p:cTn>
                                        <p:tgtEl>
                                          <p:spTgt spid="11"/>
                                        </p:tgtEl>
                                      </p:cBhvr>
                                      <p:to x="100000" y="100000"/>
                                    </p:animScale>
                                    <p:animScale>
                                      <p:cBhvr>
                                        <p:cTn id="129" dur="26">
                                          <p:stCondLst>
                                            <p:cond delay="1642"/>
                                          </p:stCondLst>
                                        </p:cTn>
                                        <p:tgtEl>
                                          <p:spTgt spid="11"/>
                                        </p:tgtEl>
                                      </p:cBhvr>
                                      <p:to x="100000" y="90000"/>
                                    </p:animScale>
                                    <p:animScale>
                                      <p:cBhvr>
                                        <p:cTn id="130" dur="166" decel="50000">
                                          <p:stCondLst>
                                            <p:cond delay="1668"/>
                                          </p:stCondLst>
                                        </p:cTn>
                                        <p:tgtEl>
                                          <p:spTgt spid="11"/>
                                        </p:tgtEl>
                                      </p:cBhvr>
                                      <p:to x="100000" y="100000"/>
                                    </p:animScale>
                                    <p:animScale>
                                      <p:cBhvr>
                                        <p:cTn id="131" dur="26">
                                          <p:stCondLst>
                                            <p:cond delay="1808"/>
                                          </p:stCondLst>
                                        </p:cTn>
                                        <p:tgtEl>
                                          <p:spTgt spid="11"/>
                                        </p:tgtEl>
                                      </p:cBhvr>
                                      <p:to x="100000" y="95000"/>
                                    </p:animScale>
                                    <p:animScale>
                                      <p:cBhvr>
                                        <p:cTn id="132" dur="166" decel="50000">
                                          <p:stCondLst>
                                            <p:cond delay="1834"/>
                                          </p:stCondLst>
                                        </p:cTn>
                                        <p:tgtEl>
                                          <p:spTgt spid="11"/>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wipe(down)">
                                      <p:cBhvr>
                                        <p:cTn id="135" dur="580">
                                          <p:stCondLst>
                                            <p:cond delay="0"/>
                                          </p:stCondLst>
                                        </p:cTn>
                                        <p:tgtEl>
                                          <p:spTgt spid="44"/>
                                        </p:tgtEl>
                                      </p:cBhvr>
                                    </p:animEffect>
                                    <p:anim calcmode="lin" valueType="num">
                                      <p:cBhvr>
                                        <p:cTn id="13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41" dur="26">
                                          <p:stCondLst>
                                            <p:cond delay="650"/>
                                          </p:stCondLst>
                                        </p:cTn>
                                        <p:tgtEl>
                                          <p:spTgt spid="44"/>
                                        </p:tgtEl>
                                      </p:cBhvr>
                                      <p:to x="100000" y="60000"/>
                                    </p:animScale>
                                    <p:animScale>
                                      <p:cBhvr>
                                        <p:cTn id="142" dur="166" decel="50000">
                                          <p:stCondLst>
                                            <p:cond delay="676"/>
                                          </p:stCondLst>
                                        </p:cTn>
                                        <p:tgtEl>
                                          <p:spTgt spid="44"/>
                                        </p:tgtEl>
                                      </p:cBhvr>
                                      <p:to x="100000" y="100000"/>
                                    </p:animScale>
                                    <p:animScale>
                                      <p:cBhvr>
                                        <p:cTn id="143" dur="26">
                                          <p:stCondLst>
                                            <p:cond delay="1312"/>
                                          </p:stCondLst>
                                        </p:cTn>
                                        <p:tgtEl>
                                          <p:spTgt spid="44"/>
                                        </p:tgtEl>
                                      </p:cBhvr>
                                      <p:to x="100000" y="80000"/>
                                    </p:animScale>
                                    <p:animScale>
                                      <p:cBhvr>
                                        <p:cTn id="144" dur="166" decel="50000">
                                          <p:stCondLst>
                                            <p:cond delay="1338"/>
                                          </p:stCondLst>
                                        </p:cTn>
                                        <p:tgtEl>
                                          <p:spTgt spid="44"/>
                                        </p:tgtEl>
                                      </p:cBhvr>
                                      <p:to x="100000" y="100000"/>
                                    </p:animScale>
                                    <p:animScale>
                                      <p:cBhvr>
                                        <p:cTn id="145" dur="26">
                                          <p:stCondLst>
                                            <p:cond delay="1642"/>
                                          </p:stCondLst>
                                        </p:cTn>
                                        <p:tgtEl>
                                          <p:spTgt spid="44"/>
                                        </p:tgtEl>
                                      </p:cBhvr>
                                      <p:to x="100000" y="90000"/>
                                    </p:animScale>
                                    <p:animScale>
                                      <p:cBhvr>
                                        <p:cTn id="146" dur="166" decel="50000">
                                          <p:stCondLst>
                                            <p:cond delay="1668"/>
                                          </p:stCondLst>
                                        </p:cTn>
                                        <p:tgtEl>
                                          <p:spTgt spid="44"/>
                                        </p:tgtEl>
                                      </p:cBhvr>
                                      <p:to x="100000" y="100000"/>
                                    </p:animScale>
                                    <p:animScale>
                                      <p:cBhvr>
                                        <p:cTn id="147" dur="26">
                                          <p:stCondLst>
                                            <p:cond delay="1808"/>
                                          </p:stCondLst>
                                        </p:cTn>
                                        <p:tgtEl>
                                          <p:spTgt spid="44"/>
                                        </p:tgtEl>
                                      </p:cBhvr>
                                      <p:to x="100000" y="95000"/>
                                    </p:animScale>
                                    <p:animScale>
                                      <p:cBhvr>
                                        <p:cTn id="148" dur="166" decel="50000">
                                          <p:stCondLst>
                                            <p:cond delay="1834"/>
                                          </p:stCondLst>
                                        </p:cTn>
                                        <p:tgtEl>
                                          <p:spTgt spid="44"/>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wipe(down)">
                                      <p:cBhvr>
                                        <p:cTn id="151" dur="580">
                                          <p:stCondLst>
                                            <p:cond delay="0"/>
                                          </p:stCondLst>
                                        </p:cTn>
                                        <p:tgtEl>
                                          <p:spTgt spid="60"/>
                                        </p:tgtEl>
                                      </p:cBhvr>
                                    </p:animEffect>
                                    <p:anim calcmode="lin" valueType="num">
                                      <p:cBhvr>
                                        <p:cTn id="152"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157" dur="26">
                                          <p:stCondLst>
                                            <p:cond delay="650"/>
                                          </p:stCondLst>
                                        </p:cTn>
                                        <p:tgtEl>
                                          <p:spTgt spid="60"/>
                                        </p:tgtEl>
                                      </p:cBhvr>
                                      <p:to x="100000" y="60000"/>
                                    </p:animScale>
                                    <p:animScale>
                                      <p:cBhvr>
                                        <p:cTn id="158" dur="166" decel="50000">
                                          <p:stCondLst>
                                            <p:cond delay="676"/>
                                          </p:stCondLst>
                                        </p:cTn>
                                        <p:tgtEl>
                                          <p:spTgt spid="60"/>
                                        </p:tgtEl>
                                      </p:cBhvr>
                                      <p:to x="100000" y="100000"/>
                                    </p:animScale>
                                    <p:animScale>
                                      <p:cBhvr>
                                        <p:cTn id="159" dur="26">
                                          <p:stCondLst>
                                            <p:cond delay="1312"/>
                                          </p:stCondLst>
                                        </p:cTn>
                                        <p:tgtEl>
                                          <p:spTgt spid="60"/>
                                        </p:tgtEl>
                                      </p:cBhvr>
                                      <p:to x="100000" y="80000"/>
                                    </p:animScale>
                                    <p:animScale>
                                      <p:cBhvr>
                                        <p:cTn id="160" dur="166" decel="50000">
                                          <p:stCondLst>
                                            <p:cond delay="1338"/>
                                          </p:stCondLst>
                                        </p:cTn>
                                        <p:tgtEl>
                                          <p:spTgt spid="60"/>
                                        </p:tgtEl>
                                      </p:cBhvr>
                                      <p:to x="100000" y="100000"/>
                                    </p:animScale>
                                    <p:animScale>
                                      <p:cBhvr>
                                        <p:cTn id="161" dur="26">
                                          <p:stCondLst>
                                            <p:cond delay="1642"/>
                                          </p:stCondLst>
                                        </p:cTn>
                                        <p:tgtEl>
                                          <p:spTgt spid="60"/>
                                        </p:tgtEl>
                                      </p:cBhvr>
                                      <p:to x="100000" y="90000"/>
                                    </p:animScale>
                                    <p:animScale>
                                      <p:cBhvr>
                                        <p:cTn id="162" dur="166" decel="50000">
                                          <p:stCondLst>
                                            <p:cond delay="1668"/>
                                          </p:stCondLst>
                                        </p:cTn>
                                        <p:tgtEl>
                                          <p:spTgt spid="60"/>
                                        </p:tgtEl>
                                      </p:cBhvr>
                                      <p:to x="100000" y="100000"/>
                                    </p:animScale>
                                    <p:animScale>
                                      <p:cBhvr>
                                        <p:cTn id="163" dur="26">
                                          <p:stCondLst>
                                            <p:cond delay="1808"/>
                                          </p:stCondLst>
                                        </p:cTn>
                                        <p:tgtEl>
                                          <p:spTgt spid="60"/>
                                        </p:tgtEl>
                                      </p:cBhvr>
                                      <p:to x="100000" y="95000"/>
                                    </p:animScale>
                                    <p:animScale>
                                      <p:cBhvr>
                                        <p:cTn id="164" dur="166" decel="50000">
                                          <p:stCondLst>
                                            <p:cond delay="1834"/>
                                          </p:stCondLst>
                                        </p:cTn>
                                        <p:tgtEl>
                                          <p:spTgt spid="60"/>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 presetClass="entr" presetSubtype="8" fill="hold" nodeType="clickEffect">
                                  <p:stCondLst>
                                    <p:cond delay="0"/>
                                  </p:stCondLst>
                                  <p:childTnLst>
                                    <p:set>
                                      <p:cBhvr>
                                        <p:cTn id="168" dur="1" fill="hold">
                                          <p:stCondLst>
                                            <p:cond delay="0"/>
                                          </p:stCondLst>
                                        </p:cTn>
                                        <p:tgtEl>
                                          <p:spTgt spid="48"/>
                                        </p:tgtEl>
                                        <p:attrNameLst>
                                          <p:attrName>style.visibility</p:attrName>
                                        </p:attrNameLst>
                                      </p:cBhvr>
                                      <p:to>
                                        <p:strVal val="visible"/>
                                      </p:to>
                                    </p:set>
                                    <p:anim calcmode="lin" valueType="num">
                                      <p:cBhvr additive="base">
                                        <p:cTn id="169" dur="2000" fill="hold"/>
                                        <p:tgtEl>
                                          <p:spTgt spid="48"/>
                                        </p:tgtEl>
                                        <p:attrNameLst>
                                          <p:attrName>ppt_x</p:attrName>
                                        </p:attrNameLst>
                                      </p:cBhvr>
                                      <p:tavLst>
                                        <p:tav tm="0">
                                          <p:val>
                                            <p:strVal val="0-#ppt_w/2"/>
                                          </p:val>
                                        </p:tav>
                                        <p:tav tm="100000">
                                          <p:val>
                                            <p:strVal val="#ppt_x"/>
                                          </p:val>
                                        </p:tav>
                                      </p:tavLst>
                                    </p:anim>
                                    <p:anim calcmode="lin" valueType="num">
                                      <p:cBhvr additive="base">
                                        <p:cTn id="170" dur="2000" fill="hold"/>
                                        <p:tgtEl>
                                          <p:spTgt spid="48"/>
                                        </p:tgtEl>
                                        <p:attrNameLst>
                                          <p:attrName>ppt_y</p:attrName>
                                        </p:attrNameLst>
                                      </p:cBhvr>
                                      <p:tavLst>
                                        <p:tav tm="0">
                                          <p:val>
                                            <p:strVal val="#ppt_y"/>
                                          </p:val>
                                        </p:tav>
                                        <p:tav tm="100000">
                                          <p:val>
                                            <p:strVal val="#ppt_y"/>
                                          </p:val>
                                        </p:tav>
                                      </p:tavLst>
                                    </p:anim>
                                  </p:childTnLst>
                                </p:cTn>
                              </p:par>
                              <p:par>
                                <p:cTn id="171" presetID="2" presetClass="entr" presetSubtype="8" fill="hold" nodeType="withEffect">
                                  <p:stCondLst>
                                    <p:cond delay="0"/>
                                  </p:stCondLst>
                                  <p:childTnLst>
                                    <p:set>
                                      <p:cBhvr>
                                        <p:cTn id="172" dur="1" fill="hold">
                                          <p:stCondLst>
                                            <p:cond delay="0"/>
                                          </p:stCondLst>
                                        </p:cTn>
                                        <p:tgtEl>
                                          <p:spTgt spid="41"/>
                                        </p:tgtEl>
                                        <p:attrNameLst>
                                          <p:attrName>style.visibility</p:attrName>
                                        </p:attrNameLst>
                                      </p:cBhvr>
                                      <p:to>
                                        <p:strVal val="visible"/>
                                      </p:to>
                                    </p:set>
                                    <p:anim calcmode="lin" valueType="num">
                                      <p:cBhvr additive="base">
                                        <p:cTn id="173" dur="2000" fill="hold"/>
                                        <p:tgtEl>
                                          <p:spTgt spid="41"/>
                                        </p:tgtEl>
                                        <p:attrNameLst>
                                          <p:attrName>ppt_x</p:attrName>
                                        </p:attrNameLst>
                                      </p:cBhvr>
                                      <p:tavLst>
                                        <p:tav tm="0">
                                          <p:val>
                                            <p:strVal val="0-#ppt_w/2"/>
                                          </p:val>
                                        </p:tav>
                                        <p:tav tm="100000">
                                          <p:val>
                                            <p:strVal val="#ppt_x"/>
                                          </p:val>
                                        </p:tav>
                                      </p:tavLst>
                                    </p:anim>
                                    <p:anim calcmode="lin" valueType="num">
                                      <p:cBhvr additive="base">
                                        <p:cTn id="174" dur="20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6" presetClass="entr" presetSubtype="0" fill="hold" grpId="0" nodeType="clickEffect">
                                  <p:stCondLst>
                                    <p:cond delay="0"/>
                                  </p:stCondLst>
                                  <p:childTnLst>
                                    <p:set>
                                      <p:cBhvr>
                                        <p:cTn id="178" dur="1" fill="hold">
                                          <p:stCondLst>
                                            <p:cond delay="0"/>
                                          </p:stCondLst>
                                        </p:cTn>
                                        <p:tgtEl>
                                          <p:spTgt spid="12"/>
                                        </p:tgtEl>
                                        <p:attrNameLst>
                                          <p:attrName>style.visibility</p:attrName>
                                        </p:attrNameLst>
                                      </p:cBhvr>
                                      <p:to>
                                        <p:strVal val="visible"/>
                                      </p:to>
                                    </p:set>
                                    <p:animEffect transition="in" filter="wipe(down)">
                                      <p:cBhvr>
                                        <p:cTn id="179" dur="580">
                                          <p:stCondLst>
                                            <p:cond delay="0"/>
                                          </p:stCondLst>
                                        </p:cTn>
                                        <p:tgtEl>
                                          <p:spTgt spid="12"/>
                                        </p:tgtEl>
                                      </p:cBhvr>
                                    </p:animEffect>
                                    <p:anim calcmode="lin" valueType="num">
                                      <p:cBhvr>
                                        <p:cTn id="18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8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8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8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85" dur="26">
                                          <p:stCondLst>
                                            <p:cond delay="650"/>
                                          </p:stCondLst>
                                        </p:cTn>
                                        <p:tgtEl>
                                          <p:spTgt spid="12"/>
                                        </p:tgtEl>
                                      </p:cBhvr>
                                      <p:to x="100000" y="60000"/>
                                    </p:animScale>
                                    <p:animScale>
                                      <p:cBhvr>
                                        <p:cTn id="186" dur="166" decel="50000">
                                          <p:stCondLst>
                                            <p:cond delay="676"/>
                                          </p:stCondLst>
                                        </p:cTn>
                                        <p:tgtEl>
                                          <p:spTgt spid="12"/>
                                        </p:tgtEl>
                                      </p:cBhvr>
                                      <p:to x="100000" y="100000"/>
                                    </p:animScale>
                                    <p:animScale>
                                      <p:cBhvr>
                                        <p:cTn id="187" dur="26">
                                          <p:stCondLst>
                                            <p:cond delay="1312"/>
                                          </p:stCondLst>
                                        </p:cTn>
                                        <p:tgtEl>
                                          <p:spTgt spid="12"/>
                                        </p:tgtEl>
                                      </p:cBhvr>
                                      <p:to x="100000" y="80000"/>
                                    </p:animScale>
                                    <p:animScale>
                                      <p:cBhvr>
                                        <p:cTn id="188" dur="166" decel="50000">
                                          <p:stCondLst>
                                            <p:cond delay="1338"/>
                                          </p:stCondLst>
                                        </p:cTn>
                                        <p:tgtEl>
                                          <p:spTgt spid="12"/>
                                        </p:tgtEl>
                                      </p:cBhvr>
                                      <p:to x="100000" y="100000"/>
                                    </p:animScale>
                                    <p:animScale>
                                      <p:cBhvr>
                                        <p:cTn id="189" dur="26">
                                          <p:stCondLst>
                                            <p:cond delay="1642"/>
                                          </p:stCondLst>
                                        </p:cTn>
                                        <p:tgtEl>
                                          <p:spTgt spid="12"/>
                                        </p:tgtEl>
                                      </p:cBhvr>
                                      <p:to x="100000" y="90000"/>
                                    </p:animScale>
                                    <p:animScale>
                                      <p:cBhvr>
                                        <p:cTn id="190" dur="166" decel="50000">
                                          <p:stCondLst>
                                            <p:cond delay="1668"/>
                                          </p:stCondLst>
                                        </p:cTn>
                                        <p:tgtEl>
                                          <p:spTgt spid="12"/>
                                        </p:tgtEl>
                                      </p:cBhvr>
                                      <p:to x="100000" y="100000"/>
                                    </p:animScale>
                                    <p:animScale>
                                      <p:cBhvr>
                                        <p:cTn id="191" dur="26">
                                          <p:stCondLst>
                                            <p:cond delay="1808"/>
                                          </p:stCondLst>
                                        </p:cTn>
                                        <p:tgtEl>
                                          <p:spTgt spid="12"/>
                                        </p:tgtEl>
                                      </p:cBhvr>
                                      <p:to x="100000" y="95000"/>
                                    </p:animScale>
                                    <p:animScale>
                                      <p:cBhvr>
                                        <p:cTn id="192" dur="166" decel="50000">
                                          <p:stCondLst>
                                            <p:cond delay="1834"/>
                                          </p:stCondLst>
                                        </p:cTn>
                                        <p:tgtEl>
                                          <p:spTgt spid="12"/>
                                        </p:tgtEl>
                                      </p:cBhvr>
                                      <p:to x="100000" y="100000"/>
                                    </p:animScale>
                                  </p:childTnLst>
                                </p:cTn>
                              </p:par>
                              <p:par>
                                <p:cTn id="193" presetID="26" presetClass="entr" presetSubtype="0" fill="hold" grpId="0" nodeType="withEffect">
                                  <p:stCondLst>
                                    <p:cond delay="0"/>
                                  </p:stCondLst>
                                  <p:childTnLst>
                                    <p:set>
                                      <p:cBhvr>
                                        <p:cTn id="194" dur="1" fill="hold">
                                          <p:stCondLst>
                                            <p:cond delay="0"/>
                                          </p:stCondLst>
                                        </p:cTn>
                                        <p:tgtEl>
                                          <p:spTgt spid="13"/>
                                        </p:tgtEl>
                                        <p:attrNameLst>
                                          <p:attrName>style.visibility</p:attrName>
                                        </p:attrNameLst>
                                      </p:cBhvr>
                                      <p:to>
                                        <p:strVal val="visible"/>
                                      </p:to>
                                    </p:set>
                                    <p:animEffect transition="in" filter="wipe(down)">
                                      <p:cBhvr>
                                        <p:cTn id="195" dur="580">
                                          <p:stCondLst>
                                            <p:cond delay="0"/>
                                          </p:stCondLst>
                                        </p:cTn>
                                        <p:tgtEl>
                                          <p:spTgt spid="13"/>
                                        </p:tgtEl>
                                      </p:cBhvr>
                                    </p:animEffect>
                                    <p:anim calcmode="lin" valueType="num">
                                      <p:cBhvr>
                                        <p:cTn id="19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9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9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9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0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01" dur="26">
                                          <p:stCondLst>
                                            <p:cond delay="650"/>
                                          </p:stCondLst>
                                        </p:cTn>
                                        <p:tgtEl>
                                          <p:spTgt spid="13"/>
                                        </p:tgtEl>
                                      </p:cBhvr>
                                      <p:to x="100000" y="60000"/>
                                    </p:animScale>
                                    <p:animScale>
                                      <p:cBhvr>
                                        <p:cTn id="202" dur="166" decel="50000">
                                          <p:stCondLst>
                                            <p:cond delay="676"/>
                                          </p:stCondLst>
                                        </p:cTn>
                                        <p:tgtEl>
                                          <p:spTgt spid="13"/>
                                        </p:tgtEl>
                                      </p:cBhvr>
                                      <p:to x="100000" y="100000"/>
                                    </p:animScale>
                                    <p:animScale>
                                      <p:cBhvr>
                                        <p:cTn id="203" dur="26">
                                          <p:stCondLst>
                                            <p:cond delay="1312"/>
                                          </p:stCondLst>
                                        </p:cTn>
                                        <p:tgtEl>
                                          <p:spTgt spid="13"/>
                                        </p:tgtEl>
                                      </p:cBhvr>
                                      <p:to x="100000" y="80000"/>
                                    </p:animScale>
                                    <p:animScale>
                                      <p:cBhvr>
                                        <p:cTn id="204" dur="166" decel="50000">
                                          <p:stCondLst>
                                            <p:cond delay="1338"/>
                                          </p:stCondLst>
                                        </p:cTn>
                                        <p:tgtEl>
                                          <p:spTgt spid="13"/>
                                        </p:tgtEl>
                                      </p:cBhvr>
                                      <p:to x="100000" y="100000"/>
                                    </p:animScale>
                                    <p:animScale>
                                      <p:cBhvr>
                                        <p:cTn id="205" dur="26">
                                          <p:stCondLst>
                                            <p:cond delay="1642"/>
                                          </p:stCondLst>
                                        </p:cTn>
                                        <p:tgtEl>
                                          <p:spTgt spid="13"/>
                                        </p:tgtEl>
                                      </p:cBhvr>
                                      <p:to x="100000" y="90000"/>
                                    </p:animScale>
                                    <p:animScale>
                                      <p:cBhvr>
                                        <p:cTn id="206" dur="166" decel="50000">
                                          <p:stCondLst>
                                            <p:cond delay="1668"/>
                                          </p:stCondLst>
                                        </p:cTn>
                                        <p:tgtEl>
                                          <p:spTgt spid="13"/>
                                        </p:tgtEl>
                                      </p:cBhvr>
                                      <p:to x="100000" y="100000"/>
                                    </p:animScale>
                                    <p:animScale>
                                      <p:cBhvr>
                                        <p:cTn id="207" dur="26">
                                          <p:stCondLst>
                                            <p:cond delay="1808"/>
                                          </p:stCondLst>
                                        </p:cTn>
                                        <p:tgtEl>
                                          <p:spTgt spid="13"/>
                                        </p:tgtEl>
                                      </p:cBhvr>
                                      <p:to x="100000" y="95000"/>
                                    </p:animScale>
                                    <p:animScale>
                                      <p:cBhvr>
                                        <p:cTn id="208" dur="166" decel="50000">
                                          <p:stCondLst>
                                            <p:cond delay="1834"/>
                                          </p:stCondLst>
                                        </p:cTn>
                                        <p:tgtEl>
                                          <p:spTgt spid="13"/>
                                        </p:tgtEl>
                                      </p:cBhvr>
                                      <p:to x="100000" y="100000"/>
                                    </p:animScale>
                                  </p:childTnLst>
                                </p:cTn>
                              </p:par>
                              <p:par>
                                <p:cTn id="209" presetID="26" presetClass="entr" presetSubtype="0" fill="hold" nodeType="withEffect">
                                  <p:stCondLst>
                                    <p:cond delay="0"/>
                                  </p:stCondLst>
                                  <p:childTnLst>
                                    <p:set>
                                      <p:cBhvr>
                                        <p:cTn id="210" dur="1" fill="hold">
                                          <p:stCondLst>
                                            <p:cond delay="0"/>
                                          </p:stCondLst>
                                        </p:cTn>
                                        <p:tgtEl>
                                          <p:spTgt spid="75797"/>
                                        </p:tgtEl>
                                        <p:attrNameLst>
                                          <p:attrName>style.visibility</p:attrName>
                                        </p:attrNameLst>
                                      </p:cBhvr>
                                      <p:to>
                                        <p:strVal val="visible"/>
                                      </p:to>
                                    </p:set>
                                    <p:animEffect transition="in" filter="wipe(down)">
                                      <p:cBhvr>
                                        <p:cTn id="211" dur="580">
                                          <p:stCondLst>
                                            <p:cond delay="0"/>
                                          </p:stCondLst>
                                        </p:cTn>
                                        <p:tgtEl>
                                          <p:spTgt spid="75797"/>
                                        </p:tgtEl>
                                      </p:cBhvr>
                                    </p:animEffect>
                                    <p:anim calcmode="lin" valueType="num">
                                      <p:cBhvr>
                                        <p:cTn id="212" dur="1822" tmFilter="0,0; 0.14,0.36; 0.43,0.73; 0.71,0.91; 1.0,1.0">
                                          <p:stCondLst>
                                            <p:cond delay="0"/>
                                          </p:stCondLst>
                                        </p:cTn>
                                        <p:tgtEl>
                                          <p:spTgt spid="75797"/>
                                        </p:tgtEl>
                                        <p:attrNameLst>
                                          <p:attrName>ppt_x</p:attrName>
                                        </p:attrNameLst>
                                      </p:cBhvr>
                                      <p:tavLst>
                                        <p:tav tm="0">
                                          <p:val>
                                            <p:strVal val="#ppt_x-0.25"/>
                                          </p:val>
                                        </p:tav>
                                        <p:tav tm="100000">
                                          <p:val>
                                            <p:strVal val="#ppt_x"/>
                                          </p:val>
                                        </p:tav>
                                      </p:tavLst>
                                    </p:anim>
                                    <p:anim calcmode="lin" valueType="num">
                                      <p:cBhvr>
                                        <p:cTn id="213" dur="664" tmFilter="0.0,0.0; 0.25,0.07; 0.50,0.2; 0.75,0.467; 1.0,1.0">
                                          <p:stCondLst>
                                            <p:cond delay="0"/>
                                          </p:stCondLst>
                                        </p:cTn>
                                        <p:tgtEl>
                                          <p:spTgt spid="75797"/>
                                        </p:tgtEl>
                                        <p:attrNameLst>
                                          <p:attrName>ppt_y</p:attrName>
                                        </p:attrNameLst>
                                      </p:cBhvr>
                                      <p:tavLst>
                                        <p:tav tm="0" fmla="#ppt_y-sin(pi*$)/3">
                                          <p:val>
                                            <p:fltVal val="0.5"/>
                                          </p:val>
                                        </p:tav>
                                        <p:tav tm="100000">
                                          <p:val>
                                            <p:fltVal val="1"/>
                                          </p:val>
                                        </p:tav>
                                      </p:tavLst>
                                    </p:anim>
                                    <p:anim calcmode="lin" valueType="num">
                                      <p:cBhvr>
                                        <p:cTn id="214" dur="664" tmFilter="0, 0; 0.125,0.2665; 0.25,0.4; 0.375,0.465; 0.5,0.5;  0.625,0.535; 0.75,0.6; 0.875,0.7335; 1,1">
                                          <p:stCondLst>
                                            <p:cond delay="664"/>
                                          </p:stCondLst>
                                        </p:cTn>
                                        <p:tgtEl>
                                          <p:spTgt spid="75797"/>
                                        </p:tgtEl>
                                        <p:attrNameLst>
                                          <p:attrName>ppt_y</p:attrName>
                                        </p:attrNameLst>
                                      </p:cBhvr>
                                      <p:tavLst>
                                        <p:tav tm="0" fmla="#ppt_y-sin(pi*$)/9">
                                          <p:val>
                                            <p:fltVal val="0"/>
                                          </p:val>
                                        </p:tav>
                                        <p:tav tm="100000">
                                          <p:val>
                                            <p:fltVal val="1"/>
                                          </p:val>
                                        </p:tav>
                                      </p:tavLst>
                                    </p:anim>
                                    <p:anim calcmode="lin" valueType="num">
                                      <p:cBhvr>
                                        <p:cTn id="215" dur="332" tmFilter="0, 0; 0.125,0.2665; 0.25,0.4; 0.375,0.465; 0.5,0.5;  0.625,0.535; 0.75,0.6; 0.875,0.7335; 1,1">
                                          <p:stCondLst>
                                            <p:cond delay="1324"/>
                                          </p:stCondLst>
                                        </p:cTn>
                                        <p:tgtEl>
                                          <p:spTgt spid="75797"/>
                                        </p:tgtEl>
                                        <p:attrNameLst>
                                          <p:attrName>ppt_y</p:attrName>
                                        </p:attrNameLst>
                                      </p:cBhvr>
                                      <p:tavLst>
                                        <p:tav tm="0" fmla="#ppt_y-sin(pi*$)/27">
                                          <p:val>
                                            <p:fltVal val="0"/>
                                          </p:val>
                                        </p:tav>
                                        <p:tav tm="100000">
                                          <p:val>
                                            <p:fltVal val="1"/>
                                          </p:val>
                                        </p:tav>
                                      </p:tavLst>
                                    </p:anim>
                                    <p:anim calcmode="lin" valueType="num">
                                      <p:cBhvr>
                                        <p:cTn id="216" dur="164" tmFilter="0, 0; 0.125,0.2665; 0.25,0.4; 0.375,0.465; 0.5,0.5;  0.625,0.535; 0.75,0.6; 0.875,0.7335; 1,1">
                                          <p:stCondLst>
                                            <p:cond delay="1656"/>
                                          </p:stCondLst>
                                        </p:cTn>
                                        <p:tgtEl>
                                          <p:spTgt spid="75797"/>
                                        </p:tgtEl>
                                        <p:attrNameLst>
                                          <p:attrName>ppt_y</p:attrName>
                                        </p:attrNameLst>
                                      </p:cBhvr>
                                      <p:tavLst>
                                        <p:tav tm="0" fmla="#ppt_y-sin(pi*$)/81">
                                          <p:val>
                                            <p:fltVal val="0"/>
                                          </p:val>
                                        </p:tav>
                                        <p:tav tm="100000">
                                          <p:val>
                                            <p:fltVal val="1"/>
                                          </p:val>
                                        </p:tav>
                                      </p:tavLst>
                                    </p:anim>
                                    <p:animScale>
                                      <p:cBhvr>
                                        <p:cTn id="217" dur="26">
                                          <p:stCondLst>
                                            <p:cond delay="650"/>
                                          </p:stCondLst>
                                        </p:cTn>
                                        <p:tgtEl>
                                          <p:spTgt spid="75797"/>
                                        </p:tgtEl>
                                      </p:cBhvr>
                                      <p:to x="100000" y="60000"/>
                                    </p:animScale>
                                    <p:animScale>
                                      <p:cBhvr>
                                        <p:cTn id="218" dur="166" decel="50000">
                                          <p:stCondLst>
                                            <p:cond delay="676"/>
                                          </p:stCondLst>
                                        </p:cTn>
                                        <p:tgtEl>
                                          <p:spTgt spid="75797"/>
                                        </p:tgtEl>
                                      </p:cBhvr>
                                      <p:to x="100000" y="100000"/>
                                    </p:animScale>
                                    <p:animScale>
                                      <p:cBhvr>
                                        <p:cTn id="219" dur="26">
                                          <p:stCondLst>
                                            <p:cond delay="1312"/>
                                          </p:stCondLst>
                                        </p:cTn>
                                        <p:tgtEl>
                                          <p:spTgt spid="75797"/>
                                        </p:tgtEl>
                                      </p:cBhvr>
                                      <p:to x="100000" y="80000"/>
                                    </p:animScale>
                                    <p:animScale>
                                      <p:cBhvr>
                                        <p:cTn id="220" dur="166" decel="50000">
                                          <p:stCondLst>
                                            <p:cond delay="1338"/>
                                          </p:stCondLst>
                                        </p:cTn>
                                        <p:tgtEl>
                                          <p:spTgt spid="75797"/>
                                        </p:tgtEl>
                                      </p:cBhvr>
                                      <p:to x="100000" y="100000"/>
                                    </p:animScale>
                                    <p:animScale>
                                      <p:cBhvr>
                                        <p:cTn id="221" dur="26">
                                          <p:stCondLst>
                                            <p:cond delay="1642"/>
                                          </p:stCondLst>
                                        </p:cTn>
                                        <p:tgtEl>
                                          <p:spTgt spid="75797"/>
                                        </p:tgtEl>
                                      </p:cBhvr>
                                      <p:to x="100000" y="90000"/>
                                    </p:animScale>
                                    <p:animScale>
                                      <p:cBhvr>
                                        <p:cTn id="222" dur="166" decel="50000">
                                          <p:stCondLst>
                                            <p:cond delay="1668"/>
                                          </p:stCondLst>
                                        </p:cTn>
                                        <p:tgtEl>
                                          <p:spTgt spid="75797"/>
                                        </p:tgtEl>
                                      </p:cBhvr>
                                      <p:to x="100000" y="100000"/>
                                    </p:animScale>
                                    <p:animScale>
                                      <p:cBhvr>
                                        <p:cTn id="223" dur="26">
                                          <p:stCondLst>
                                            <p:cond delay="1808"/>
                                          </p:stCondLst>
                                        </p:cTn>
                                        <p:tgtEl>
                                          <p:spTgt spid="75797"/>
                                        </p:tgtEl>
                                      </p:cBhvr>
                                      <p:to x="100000" y="95000"/>
                                    </p:animScale>
                                    <p:animScale>
                                      <p:cBhvr>
                                        <p:cTn id="224" dur="166" decel="50000">
                                          <p:stCondLst>
                                            <p:cond delay="1834"/>
                                          </p:stCondLst>
                                        </p:cTn>
                                        <p:tgtEl>
                                          <p:spTgt spid="75797"/>
                                        </p:tgtEl>
                                      </p:cBhvr>
                                      <p:to x="100000" y="100000"/>
                                    </p:animScale>
                                  </p:childTnLst>
                                </p:cTn>
                              </p:par>
                              <p:par>
                                <p:cTn id="225" presetID="26" presetClass="entr" presetSubtype="0" fill="hold" nodeType="withEffect">
                                  <p:stCondLst>
                                    <p:cond delay="0"/>
                                  </p:stCondLst>
                                  <p:childTnLst>
                                    <p:set>
                                      <p:cBhvr>
                                        <p:cTn id="226" dur="1" fill="hold">
                                          <p:stCondLst>
                                            <p:cond delay="0"/>
                                          </p:stCondLst>
                                        </p:cTn>
                                        <p:tgtEl>
                                          <p:spTgt spid="75798"/>
                                        </p:tgtEl>
                                        <p:attrNameLst>
                                          <p:attrName>style.visibility</p:attrName>
                                        </p:attrNameLst>
                                      </p:cBhvr>
                                      <p:to>
                                        <p:strVal val="visible"/>
                                      </p:to>
                                    </p:set>
                                    <p:animEffect transition="in" filter="wipe(down)">
                                      <p:cBhvr>
                                        <p:cTn id="227" dur="580">
                                          <p:stCondLst>
                                            <p:cond delay="0"/>
                                          </p:stCondLst>
                                        </p:cTn>
                                        <p:tgtEl>
                                          <p:spTgt spid="75798"/>
                                        </p:tgtEl>
                                      </p:cBhvr>
                                    </p:animEffect>
                                    <p:anim calcmode="lin" valueType="num">
                                      <p:cBhvr>
                                        <p:cTn id="228" dur="1822" tmFilter="0,0; 0.14,0.36; 0.43,0.73; 0.71,0.91; 1.0,1.0">
                                          <p:stCondLst>
                                            <p:cond delay="0"/>
                                          </p:stCondLst>
                                        </p:cTn>
                                        <p:tgtEl>
                                          <p:spTgt spid="75798"/>
                                        </p:tgtEl>
                                        <p:attrNameLst>
                                          <p:attrName>ppt_x</p:attrName>
                                        </p:attrNameLst>
                                      </p:cBhvr>
                                      <p:tavLst>
                                        <p:tav tm="0">
                                          <p:val>
                                            <p:strVal val="#ppt_x-0.25"/>
                                          </p:val>
                                        </p:tav>
                                        <p:tav tm="100000">
                                          <p:val>
                                            <p:strVal val="#ppt_x"/>
                                          </p:val>
                                        </p:tav>
                                      </p:tavLst>
                                    </p:anim>
                                    <p:anim calcmode="lin" valueType="num">
                                      <p:cBhvr>
                                        <p:cTn id="229" dur="664" tmFilter="0.0,0.0; 0.25,0.07; 0.50,0.2; 0.75,0.467; 1.0,1.0">
                                          <p:stCondLst>
                                            <p:cond delay="0"/>
                                          </p:stCondLst>
                                        </p:cTn>
                                        <p:tgtEl>
                                          <p:spTgt spid="75798"/>
                                        </p:tgtEl>
                                        <p:attrNameLst>
                                          <p:attrName>ppt_y</p:attrName>
                                        </p:attrNameLst>
                                      </p:cBhvr>
                                      <p:tavLst>
                                        <p:tav tm="0" fmla="#ppt_y-sin(pi*$)/3">
                                          <p:val>
                                            <p:fltVal val="0.5"/>
                                          </p:val>
                                        </p:tav>
                                        <p:tav tm="100000">
                                          <p:val>
                                            <p:fltVal val="1"/>
                                          </p:val>
                                        </p:tav>
                                      </p:tavLst>
                                    </p:anim>
                                    <p:anim calcmode="lin" valueType="num">
                                      <p:cBhvr>
                                        <p:cTn id="230" dur="664" tmFilter="0, 0; 0.125,0.2665; 0.25,0.4; 0.375,0.465; 0.5,0.5;  0.625,0.535; 0.75,0.6; 0.875,0.7335; 1,1">
                                          <p:stCondLst>
                                            <p:cond delay="664"/>
                                          </p:stCondLst>
                                        </p:cTn>
                                        <p:tgtEl>
                                          <p:spTgt spid="75798"/>
                                        </p:tgtEl>
                                        <p:attrNameLst>
                                          <p:attrName>ppt_y</p:attrName>
                                        </p:attrNameLst>
                                      </p:cBhvr>
                                      <p:tavLst>
                                        <p:tav tm="0" fmla="#ppt_y-sin(pi*$)/9">
                                          <p:val>
                                            <p:fltVal val="0"/>
                                          </p:val>
                                        </p:tav>
                                        <p:tav tm="100000">
                                          <p:val>
                                            <p:fltVal val="1"/>
                                          </p:val>
                                        </p:tav>
                                      </p:tavLst>
                                    </p:anim>
                                    <p:anim calcmode="lin" valueType="num">
                                      <p:cBhvr>
                                        <p:cTn id="231" dur="332" tmFilter="0, 0; 0.125,0.2665; 0.25,0.4; 0.375,0.465; 0.5,0.5;  0.625,0.535; 0.75,0.6; 0.875,0.7335; 1,1">
                                          <p:stCondLst>
                                            <p:cond delay="1324"/>
                                          </p:stCondLst>
                                        </p:cTn>
                                        <p:tgtEl>
                                          <p:spTgt spid="75798"/>
                                        </p:tgtEl>
                                        <p:attrNameLst>
                                          <p:attrName>ppt_y</p:attrName>
                                        </p:attrNameLst>
                                      </p:cBhvr>
                                      <p:tavLst>
                                        <p:tav tm="0" fmla="#ppt_y-sin(pi*$)/27">
                                          <p:val>
                                            <p:fltVal val="0"/>
                                          </p:val>
                                        </p:tav>
                                        <p:tav tm="100000">
                                          <p:val>
                                            <p:fltVal val="1"/>
                                          </p:val>
                                        </p:tav>
                                      </p:tavLst>
                                    </p:anim>
                                    <p:anim calcmode="lin" valueType="num">
                                      <p:cBhvr>
                                        <p:cTn id="232" dur="164" tmFilter="0, 0; 0.125,0.2665; 0.25,0.4; 0.375,0.465; 0.5,0.5;  0.625,0.535; 0.75,0.6; 0.875,0.7335; 1,1">
                                          <p:stCondLst>
                                            <p:cond delay="1656"/>
                                          </p:stCondLst>
                                        </p:cTn>
                                        <p:tgtEl>
                                          <p:spTgt spid="75798"/>
                                        </p:tgtEl>
                                        <p:attrNameLst>
                                          <p:attrName>ppt_y</p:attrName>
                                        </p:attrNameLst>
                                      </p:cBhvr>
                                      <p:tavLst>
                                        <p:tav tm="0" fmla="#ppt_y-sin(pi*$)/81">
                                          <p:val>
                                            <p:fltVal val="0"/>
                                          </p:val>
                                        </p:tav>
                                        <p:tav tm="100000">
                                          <p:val>
                                            <p:fltVal val="1"/>
                                          </p:val>
                                        </p:tav>
                                      </p:tavLst>
                                    </p:anim>
                                    <p:animScale>
                                      <p:cBhvr>
                                        <p:cTn id="233" dur="26">
                                          <p:stCondLst>
                                            <p:cond delay="650"/>
                                          </p:stCondLst>
                                        </p:cTn>
                                        <p:tgtEl>
                                          <p:spTgt spid="75798"/>
                                        </p:tgtEl>
                                      </p:cBhvr>
                                      <p:to x="100000" y="60000"/>
                                    </p:animScale>
                                    <p:animScale>
                                      <p:cBhvr>
                                        <p:cTn id="234" dur="166" decel="50000">
                                          <p:stCondLst>
                                            <p:cond delay="676"/>
                                          </p:stCondLst>
                                        </p:cTn>
                                        <p:tgtEl>
                                          <p:spTgt spid="75798"/>
                                        </p:tgtEl>
                                      </p:cBhvr>
                                      <p:to x="100000" y="100000"/>
                                    </p:animScale>
                                    <p:animScale>
                                      <p:cBhvr>
                                        <p:cTn id="235" dur="26">
                                          <p:stCondLst>
                                            <p:cond delay="1312"/>
                                          </p:stCondLst>
                                        </p:cTn>
                                        <p:tgtEl>
                                          <p:spTgt spid="75798"/>
                                        </p:tgtEl>
                                      </p:cBhvr>
                                      <p:to x="100000" y="80000"/>
                                    </p:animScale>
                                    <p:animScale>
                                      <p:cBhvr>
                                        <p:cTn id="236" dur="166" decel="50000">
                                          <p:stCondLst>
                                            <p:cond delay="1338"/>
                                          </p:stCondLst>
                                        </p:cTn>
                                        <p:tgtEl>
                                          <p:spTgt spid="75798"/>
                                        </p:tgtEl>
                                      </p:cBhvr>
                                      <p:to x="100000" y="100000"/>
                                    </p:animScale>
                                    <p:animScale>
                                      <p:cBhvr>
                                        <p:cTn id="237" dur="26">
                                          <p:stCondLst>
                                            <p:cond delay="1642"/>
                                          </p:stCondLst>
                                        </p:cTn>
                                        <p:tgtEl>
                                          <p:spTgt spid="75798"/>
                                        </p:tgtEl>
                                      </p:cBhvr>
                                      <p:to x="100000" y="90000"/>
                                    </p:animScale>
                                    <p:animScale>
                                      <p:cBhvr>
                                        <p:cTn id="238" dur="166" decel="50000">
                                          <p:stCondLst>
                                            <p:cond delay="1668"/>
                                          </p:stCondLst>
                                        </p:cTn>
                                        <p:tgtEl>
                                          <p:spTgt spid="75798"/>
                                        </p:tgtEl>
                                      </p:cBhvr>
                                      <p:to x="100000" y="100000"/>
                                    </p:animScale>
                                    <p:animScale>
                                      <p:cBhvr>
                                        <p:cTn id="239" dur="26">
                                          <p:stCondLst>
                                            <p:cond delay="1808"/>
                                          </p:stCondLst>
                                        </p:cTn>
                                        <p:tgtEl>
                                          <p:spTgt spid="75798"/>
                                        </p:tgtEl>
                                      </p:cBhvr>
                                      <p:to x="100000" y="95000"/>
                                    </p:animScale>
                                    <p:animScale>
                                      <p:cBhvr>
                                        <p:cTn id="240" dur="166" decel="50000">
                                          <p:stCondLst>
                                            <p:cond delay="1834"/>
                                          </p:stCondLst>
                                        </p:cTn>
                                        <p:tgtEl>
                                          <p:spTgt spid="75798"/>
                                        </p:tgtEl>
                                      </p:cBhvr>
                                      <p:to x="100000" y="100000"/>
                                    </p:animScale>
                                  </p:childTnLst>
                                </p:cTn>
                              </p:par>
                              <p:par>
                                <p:cTn id="241" presetID="26" presetClass="entr" presetSubtype="0" fill="hold" nodeType="withEffect">
                                  <p:stCondLst>
                                    <p:cond delay="0"/>
                                  </p:stCondLst>
                                  <p:childTnLst>
                                    <p:set>
                                      <p:cBhvr>
                                        <p:cTn id="242" dur="1" fill="hold">
                                          <p:stCondLst>
                                            <p:cond delay="0"/>
                                          </p:stCondLst>
                                        </p:cTn>
                                        <p:tgtEl>
                                          <p:spTgt spid="75799"/>
                                        </p:tgtEl>
                                        <p:attrNameLst>
                                          <p:attrName>style.visibility</p:attrName>
                                        </p:attrNameLst>
                                      </p:cBhvr>
                                      <p:to>
                                        <p:strVal val="visible"/>
                                      </p:to>
                                    </p:set>
                                    <p:animEffect transition="in" filter="wipe(down)">
                                      <p:cBhvr>
                                        <p:cTn id="243" dur="580">
                                          <p:stCondLst>
                                            <p:cond delay="0"/>
                                          </p:stCondLst>
                                        </p:cTn>
                                        <p:tgtEl>
                                          <p:spTgt spid="75799"/>
                                        </p:tgtEl>
                                      </p:cBhvr>
                                    </p:animEffect>
                                    <p:anim calcmode="lin" valueType="num">
                                      <p:cBhvr>
                                        <p:cTn id="244" dur="1822" tmFilter="0,0; 0.14,0.36; 0.43,0.73; 0.71,0.91; 1.0,1.0">
                                          <p:stCondLst>
                                            <p:cond delay="0"/>
                                          </p:stCondLst>
                                        </p:cTn>
                                        <p:tgtEl>
                                          <p:spTgt spid="75799"/>
                                        </p:tgtEl>
                                        <p:attrNameLst>
                                          <p:attrName>ppt_x</p:attrName>
                                        </p:attrNameLst>
                                      </p:cBhvr>
                                      <p:tavLst>
                                        <p:tav tm="0">
                                          <p:val>
                                            <p:strVal val="#ppt_x-0.25"/>
                                          </p:val>
                                        </p:tav>
                                        <p:tav tm="100000">
                                          <p:val>
                                            <p:strVal val="#ppt_x"/>
                                          </p:val>
                                        </p:tav>
                                      </p:tavLst>
                                    </p:anim>
                                    <p:anim calcmode="lin" valueType="num">
                                      <p:cBhvr>
                                        <p:cTn id="245" dur="664" tmFilter="0.0,0.0; 0.25,0.07; 0.50,0.2; 0.75,0.467; 1.0,1.0">
                                          <p:stCondLst>
                                            <p:cond delay="0"/>
                                          </p:stCondLst>
                                        </p:cTn>
                                        <p:tgtEl>
                                          <p:spTgt spid="75799"/>
                                        </p:tgtEl>
                                        <p:attrNameLst>
                                          <p:attrName>ppt_y</p:attrName>
                                        </p:attrNameLst>
                                      </p:cBhvr>
                                      <p:tavLst>
                                        <p:tav tm="0" fmla="#ppt_y-sin(pi*$)/3">
                                          <p:val>
                                            <p:fltVal val="0.5"/>
                                          </p:val>
                                        </p:tav>
                                        <p:tav tm="100000">
                                          <p:val>
                                            <p:fltVal val="1"/>
                                          </p:val>
                                        </p:tav>
                                      </p:tavLst>
                                    </p:anim>
                                    <p:anim calcmode="lin" valueType="num">
                                      <p:cBhvr>
                                        <p:cTn id="246" dur="664" tmFilter="0, 0; 0.125,0.2665; 0.25,0.4; 0.375,0.465; 0.5,0.5;  0.625,0.535; 0.75,0.6; 0.875,0.7335; 1,1">
                                          <p:stCondLst>
                                            <p:cond delay="664"/>
                                          </p:stCondLst>
                                        </p:cTn>
                                        <p:tgtEl>
                                          <p:spTgt spid="75799"/>
                                        </p:tgtEl>
                                        <p:attrNameLst>
                                          <p:attrName>ppt_y</p:attrName>
                                        </p:attrNameLst>
                                      </p:cBhvr>
                                      <p:tavLst>
                                        <p:tav tm="0" fmla="#ppt_y-sin(pi*$)/9">
                                          <p:val>
                                            <p:fltVal val="0"/>
                                          </p:val>
                                        </p:tav>
                                        <p:tav tm="100000">
                                          <p:val>
                                            <p:fltVal val="1"/>
                                          </p:val>
                                        </p:tav>
                                      </p:tavLst>
                                    </p:anim>
                                    <p:anim calcmode="lin" valueType="num">
                                      <p:cBhvr>
                                        <p:cTn id="247" dur="332" tmFilter="0, 0; 0.125,0.2665; 0.25,0.4; 0.375,0.465; 0.5,0.5;  0.625,0.535; 0.75,0.6; 0.875,0.7335; 1,1">
                                          <p:stCondLst>
                                            <p:cond delay="1324"/>
                                          </p:stCondLst>
                                        </p:cTn>
                                        <p:tgtEl>
                                          <p:spTgt spid="75799"/>
                                        </p:tgtEl>
                                        <p:attrNameLst>
                                          <p:attrName>ppt_y</p:attrName>
                                        </p:attrNameLst>
                                      </p:cBhvr>
                                      <p:tavLst>
                                        <p:tav tm="0" fmla="#ppt_y-sin(pi*$)/27">
                                          <p:val>
                                            <p:fltVal val="0"/>
                                          </p:val>
                                        </p:tav>
                                        <p:tav tm="100000">
                                          <p:val>
                                            <p:fltVal val="1"/>
                                          </p:val>
                                        </p:tav>
                                      </p:tavLst>
                                    </p:anim>
                                    <p:anim calcmode="lin" valueType="num">
                                      <p:cBhvr>
                                        <p:cTn id="248" dur="164" tmFilter="0, 0; 0.125,0.2665; 0.25,0.4; 0.375,0.465; 0.5,0.5;  0.625,0.535; 0.75,0.6; 0.875,0.7335; 1,1">
                                          <p:stCondLst>
                                            <p:cond delay="1656"/>
                                          </p:stCondLst>
                                        </p:cTn>
                                        <p:tgtEl>
                                          <p:spTgt spid="75799"/>
                                        </p:tgtEl>
                                        <p:attrNameLst>
                                          <p:attrName>ppt_y</p:attrName>
                                        </p:attrNameLst>
                                      </p:cBhvr>
                                      <p:tavLst>
                                        <p:tav tm="0" fmla="#ppt_y-sin(pi*$)/81">
                                          <p:val>
                                            <p:fltVal val="0"/>
                                          </p:val>
                                        </p:tav>
                                        <p:tav tm="100000">
                                          <p:val>
                                            <p:fltVal val="1"/>
                                          </p:val>
                                        </p:tav>
                                      </p:tavLst>
                                    </p:anim>
                                    <p:animScale>
                                      <p:cBhvr>
                                        <p:cTn id="249" dur="26">
                                          <p:stCondLst>
                                            <p:cond delay="650"/>
                                          </p:stCondLst>
                                        </p:cTn>
                                        <p:tgtEl>
                                          <p:spTgt spid="75799"/>
                                        </p:tgtEl>
                                      </p:cBhvr>
                                      <p:to x="100000" y="60000"/>
                                    </p:animScale>
                                    <p:animScale>
                                      <p:cBhvr>
                                        <p:cTn id="250" dur="166" decel="50000">
                                          <p:stCondLst>
                                            <p:cond delay="676"/>
                                          </p:stCondLst>
                                        </p:cTn>
                                        <p:tgtEl>
                                          <p:spTgt spid="75799"/>
                                        </p:tgtEl>
                                      </p:cBhvr>
                                      <p:to x="100000" y="100000"/>
                                    </p:animScale>
                                    <p:animScale>
                                      <p:cBhvr>
                                        <p:cTn id="251" dur="26">
                                          <p:stCondLst>
                                            <p:cond delay="1312"/>
                                          </p:stCondLst>
                                        </p:cTn>
                                        <p:tgtEl>
                                          <p:spTgt spid="75799"/>
                                        </p:tgtEl>
                                      </p:cBhvr>
                                      <p:to x="100000" y="80000"/>
                                    </p:animScale>
                                    <p:animScale>
                                      <p:cBhvr>
                                        <p:cTn id="252" dur="166" decel="50000">
                                          <p:stCondLst>
                                            <p:cond delay="1338"/>
                                          </p:stCondLst>
                                        </p:cTn>
                                        <p:tgtEl>
                                          <p:spTgt spid="75799"/>
                                        </p:tgtEl>
                                      </p:cBhvr>
                                      <p:to x="100000" y="100000"/>
                                    </p:animScale>
                                    <p:animScale>
                                      <p:cBhvr>
                                        <p:cTn id="253" dur="26">
                                          <p:stCondLst>
                                            <p:cond delay="1642"/>
                                          </p:stCondLst>
                                        </p:cTn>
                                        <p:tgtEl>
                                          <p:spTgt spid="75799"/>
                                        </p:tgtEl>
                                      </p:cBhvr>
                                      <p:to x="100000" y="90000"/>
                                    </p:animScale>
                                    <p:animScale>
                                      <p:cBhvr>
                                        <p:cTn id="254" dur="166" decel="50000">
                                          <p:stCondLst>
                                            <p:cond delay="1668"/>
                                          </p:stCondLst>
                                        </p:cTn>
                                        <p:tgtEl>
                                          <p:spTgt spid="75799"/>
                                        </p:tgtEl>
                                      </p:cBhvr>
                                      <p:to x="100000" y="100000"/>
                                    </p:animScale>
                                    <p:animScale>
                                      <p:cBhvr>
                                        <p:cTn id="255" dur="26">
                                          <p:stCondLst>
                                            <p:cond delay="1808"/>
                                          </p:stCondLst>
                                        </p:cTn>
                                        <p:tgtEl>
                                          <p:spTgt spid="75799"/>
                                        </p:tgtEl>
                                      </p:cBhvr>
                                      <p:to x="100000" y="95000"/>
                                    </p:animScale>
                                    <p:animScale>
                                      <p:cBhvr>
                                        <p:cTn id="256" dur="166" decel="50000">
                                          <p:stCondLst>
                                            <p:cond delay="1834"/>
                                          </p:stCondLst>
                                        </p:cTn>
                                        <p:tgtEl>
                                          <p:spTgt spid="75799"/>
                                        </p:tgtEl>
                                      </p:cBhvr>
                                      <p:to x="100000" y="100000"/>
                                    </p:animScale>
                                  </p:childTnLst>
                                </p:cTn>
                              </p:par>
                              <p:par>
                                <p:cTn id="257" presetID="26" presetClass="entr" presetSubtype="0" fill="hold" nodeType="withEffect">
                                  <p:stCondLst>
                                    <p:cond delay="0"/>
                                  </p:stCondLst>
                                  <p:childTnLst>
                                    <p:set>
                                      <p:cBhvr>
                                        <p:cTn id="258" dur="1" fill="hold">
                                          <p:stCondLst>
                                            <p:cond delay="0"/>
                                          </p:stCondLst>
                                        </p:cTn>
                                        <p:tgtEl>
                                          <p:spTgt spid="75800"/>
                                        </p:tgtEl>
                                        <p:attrNameLst>
                                          <p:attrName>style.visibility</p:attrName>
                                        </p:attrNameLst>
                                      </p:cBhvr>
                                      <p:to>
                                        <p:strVal val="visible"/>
                                      </p:to>
                                    </p:set>
                                    <p:animEffect transition="in" filter="wipe(down)">
                                      <p:cBhvr>
                                        <p:cTn id="259" dur="580">
                                          <p:stCondLst>
                                            <p:cond delay="0"/>
                                          </p:stCondLst>
                                        </p:cTn>
                                        <p:tgtEl>
                                          <p:spTgt spid="75800"/>
                                        </p:tgtEl>
                                      </p:cBhvr>
                                    </p:animEffect>
                                    <p:anim calcmode="lin" valueType="num">
                                      <p:cBhvr>
                                        <p:cTn id="260" dur="1822" tmFilter="0,0; 0.14,0.36; 0.43,0.73; 0.71,0.91; 1.0,1.0">
                                          <p:stCondLst>
                                            <p:cond delay="0"/>
                                          </p:stCondLst>
                                        </p:cTn>
                                        <p:tgtEl>
                                          <p:spTgt spid="75800"/>
                                        </p:tgtEl>
                                        <p:attrNameLst>
                                          <p:attrName>ppt_x</p:attrName>
                                        </p:attrNameLst>
                                      </p:cBhvr>
                                      <p:tavLst>
                                        <p:tav tm="0">
                                          <p:val>
                                            <p:strVal val="#ppt_x-0.25"/>
                                          </p:val>
                                        </p:tav>
                                        <p:tav tm="100000">
                                          <p:val>
                                            <p:strVal val="#ppt_x"/>
                                          </p:val>
                                        </p:tav>
                                      </p:tavLst>
                                    </p:anim>
                                    <p:anim calcmode="lin" valueType="num">
                                      <p:cBhvr>
                                        <p:cTn id="261" dur="664" tmFilter="0.0,0.0; 0.25,0.07; 0.50,0.2; 0.75,0.467; 1.0,1.0">
                                          <p:stCondLst>
                                            <p:cond delay="0"/>
                                          </p:stCondLst>
                                        </p:cTn>
                                        <p:tgtEl>
                                          <p:spTgt spid="75800"/>
                                        </p:tgtEl>
                                        <p:attrNameLst>
                                          <p:attrName>ppt_y</p:attrName>
                                        </p:attrNameLst>
                                      </p:cBhvr>
                                      <p:tavLst>
                                        <p:tav tm="0" fmla="#ppt_y-sin(pi*$)/3">
                                          <p:val>
                                            <p:fltVal val="0.5"/>
                                          </p:val>
                                        </p:tav>
                                        <p:tav tm="100000">
                                          <p:val>
                                            <p:fltVal val="1"/>
                                          </p:val>
                                        </p:tav>
                                      </p:tavLst>
                                    </p:anim>
                                    <p:anim calcmode="lin" valueType="num">
                                      <p:cBhvr>
                                        <p:cTn id="262" dur="664" tmFilter="0, 0; 0.125,0.2665; 0.25,0.4; 0.375,0.465; 0.5,0.5;  0.625,0.535; 0.75,0.6; 0.875,0.7335; 1,1">
                                          <p:stCondLst>
                                            <p:cond delay="664"/>
                                          </p:stCondLst>
                                        </p:cTn>
                                        <p:tgtEl>
                                          <p:spTgt spid="75800"/>
                                        </p:tgtEl>
                                        <p:attrNameLst>
                                          <p:attrName>ppt_y</p:attrName>
                                        </p:attrNameLst>
                                      </p:cBhvr>
                                      <p:tavLst>
                                        <p:tav tm="0" fmla="#ppt_y-sin(pi*$)/9">
                                          <p:val>
                                            <p:fltVal val="0"/>
                                          </p:val>
                                        </p:tav>
                                        <p:tav tm="100000">
                                          <p:val>
                                            <p:fltVal val="1"/>
                                          </p:val>
                                        </p:tav>
                                      </p:tavLst>
                                    </p:anim>
                                    <p:anim calcmode="lin" valueType="num">
                                      <p:cBhvr>
                                        <p:cTn id="263" dur="332" tmFilter="0, 0; 0.125,0.2665; 0.25,0.4; 0.375,0.465; 0.5,0.5;  0.625,0.535; 0.75,0.6; 0.875,0.7335; 1,1">
                                          <p:stCondLst>
                                            <p:cond delay="1324"/>
                                          </p:stCondLst>
                                        </p:cTn>
                                        <p:tgtEl>
                                          <p:spTgt spid="75800"/>
                                        </p:tgtEl>
                                        <p:attrNameLst>
                                          <p:attrName>ppt_y</p:attrName>
                                        </p:attrNameLst>
                                      </p:cBhvr>
                                      <p:tavLst>
                                        <p:tav tm="0" fmla="#ppt_y-sin(pi*$)/27">
                                          <p:val>
                                            <p:fltVal val="0"/>
                                          </p:val>
                                        </p:tav>
                                        <p:tav tm="100000">
                                          <p:val>
                                            <p:fltVal val="1"/>
                                          </p:val>
                                        </p:tav>
                                      </p:tavLst>
                                    </p:anim>
                                    <p:anim calcmode="lin" valueType="num">
                                      <p:cBhvr>
                                        <p:cTn id="264" dur="164" tmFilter="0, 0; 0.125,0.2665; 0.25,0.4; 0.375,0.465; 0.5,0.5;  0.625,0.535; 0.75,0.6; 0.875,0.7335; 1,1">
                                          <p:stCondLst>
                                            <p:cond delay="1656"/>
                                          </p:stCondLst>
                                        </p:cTn>
                                        <p:tgtEl>
                                          <p:spTgt spid="75800"/>
                                        </p:tgtEl>
                                        <p:attrNameLst>
                                          <p:attrName>ppt_y</p:attrName>
                                        </p:attrNameLst>
                                      </p:cBhvr>
                                      <p:tavLst>
                                        <p:tav tm="0" fmla="#ppt_y-sin(pi*$)/81">
                                          <p:val>
                                            <p:fltVal val="0"/>
                                          </p:val>
                                        </p:tav>
                                        <p:tav tm="100000">
                                          <p:val>
                                            <p:fltVal val="1"/>
                                          </p:val>
                                        </p:tav>
                                      </p:tavLst>
                                    </p:anim>
                                    <p:animScale>
                                      <p:cBhvr>
                                        <p:cTn id="265" dur="26">
                                          <p:stCondLst>
                                            <p:cond delay="650"/>
                                          </p:stCondLst>
                                        </p:cTn>
                                        <p:tgtEl>
                                          <p:spTgt spid="75800"/>
                                        </p:tgtEl>
                                      </p:cBhvr>
                                      <p:to x="100000" y="60000"/>
                                    </p:animScale>
                                    <p:animScale>
                                      <p:cBhvr>
                                        <p:cTn id="266" dur="166" decel="50000">
                                          <p:stCondLst>
                                            <p:cond delay="676"/>
                                          </p:stCondLst>
                                        </p:cTn>
                                        <p:tgtEl>
                                          <p:spTgt spid="75800"/>
                                        </p:tgtEl>
                                      </p:cBhvr>
                                      <p:to x="100000" y="100000"/>
                                    </p:animScale>
                                    <p:animScale>
                                      <p:cBhvr>
                                        <p:cTn id="267" dur="26">
                                          <p:stCondLst>
                                            <p:cond delay="1312"/>
                                          </p:stCondLst>
                                        </p:cTn>
                                        <p:tgtEl>
                                          <p:spTgt spid="75800"/>
                                        </p:tgtEl>
                                      </p:cBhvr>
                                      <p:to x="100000" y="80000"/>
                                    </p:animScale>
                                    <p:animScale>
                                      <p:cBhvr>
                                        <p:cTn id="268" dur="166" decel="50000">
                                          <p:stCondLst>
                                            <p:cond delay="1338"/>
                                          </p:stCondLst>
                                        </p:cTn>
                                        <p:tgtEl>
                                          <p:spTgt spid="75800"/>
                                        </p:tgtEl>
                                      </p:cBhvr>
                                      <p:to x="100000" y="100000"/>
                                    </p:animScale>
                                    <p:animScale>
                                      <p:cBhvr>
                                        <p:cTn id="269" dur="26">
                                          <p:stCondLst>
                                            <p:cond delay="1642"/>
                                          </p:stCondLst>
                                        </p:cTn>
                                        <p:tgtEl>
                                          <p:spTgt spid="75800"/>
                                        </p:tgtEl>
                                      </p:cBhvr>
                                      <p:to x="100000" y="90000"/>
                                    </p:animScale>
                                    <p:animScale>
                                      <p:cBhvr>
                                        <p:cTn id="270" dur="166" decel="50000">
                                          <p:stCondLst>
                                            <p:cond delay="1668"/>
                                          </p:stCondLst>
                                        </p:cTn>
                                        <p:tgtEl>
                                          <p:spTgt spid="75800"/>
                                        </p:tgtEl>
                                      </p:cBhvr>
                                      <p:to x="100000" y="100000"/>
                                    </p:animScale>
                                    <p:animScale>
                                      <p:cBhvr>
                                        <p:cTn id="271" dur="26">
                                          <p:stCondLst>
                                            <p:cond delay="1808"/>
                                          </p:stCondLst>
                                        </p:cTn>
                                        <p:tgtEl>
                                          <p:spTgt spid="75800"/>
                                        </p:tgtEl>
                                      </p:cBhvr>
                                      <p:to x="100000" y="95000"/>
                                    </p:animScale>
                                    <p:animScale>
                                      <p:cBhvr>
                                        <p:cTn id="272" dur="166" decel="50000">
                                          <p:stCondLst>
                                            <p:cond delay="1834"/>
                                          </p:stCondLst>
                                        </p:cTn>
                                        <p:tgtEl>
                                          <p:spTgt spid="75800"/>
                                        </p:tgtEl>
                                      </p:cBhvr>
                                      <p:to x="100000" y="100000"/>
                                    </p:animScale>
                                  </p:childTnLst>
                                </p:cTn>
                              </p:par>
                              <p:par>
                                <p:cTn id="273" presetID="26" presetClass="entr" presetSubtype="0" fill="hold" nodeType="withEffect">
                                  <p:stCondLst>
                                    <p:cond delay="0"/>
                                  </p:stCondLst>
                                  <p:childTnLst>
                                    <p:set>
                                      <p:cBhvr>
                                        <p:cTn id="274" dur="1" fill="hold">
                                          <p:stCondLst>
                                            <p:cond delay="0"/>
                                          </p:stCondLst>
                                        </p:cTn>
                                        <p:tgtEl>
                                          <p:spTgt spid="75801"/>
                                        </p:tgtEl>
                                        <p:attrNameLst>
                                          <p:attrName>style.visibility</p:attrName>
                                        </p:attrNameLst>
                                      </p:cBhvr>
                                      <p:to>
                                        <p:strVal val="visible"/>
                                      </p:to>
                                    </p:set>
                                    <p:animEffect transition="in" filter="wipe(down)">
                                      <p:cBhvr>
                                        <p:cTn id="275" dur="580">
                                          <p:stCondLst>
                                            <p:cond delay="0"/>
                                          </p:stCondLst>
                                        </p:cTn>
                                        <p:tgtEl>
                                          <p:spTgt spid="75801"/>
                                        </p:tgtEl>
                                      </p:cBhvr>
                                    </p:animEffect>
                                    <p:anim calcmode="lin" valueType="num">
                                      <p:cBhvr>
                                        <p:cTn id="276" dur="1822" tmFilter="0,0; 0.14,0.36; 0.43,0.73; 0.71,0.91; 1.0,1.0">
                                          <p:stCondLst>
                                            <p:cond delay="0"/>
                                          </p:stCondLst>
                                        </p:cTn>
                                        <p:tgtEl>
                                          <p:spTgt spid="75801"/>
                                        </p:tgtEl>
                                        <p:attrNameLst>
                                          <p:attrName>ppt_x</p:attrName>
                                        </p:attrNameLst>
                                      </p:cBhvr>
                                      <p:tavLst>
                                        <p:tav tm="0">
                                          <p:val>
                                            <p:strVal val="#ppt_x-0.25"/>
                                          </p:val>
                                        </p:tav>
                                        <p:tav tm="100000">
                                          <p:val>
                                            <p:strVal val="#ppt_x"/>
                                          </p:val>
                                        </p:tav>
                                      </p:tavLst>
                                    </p:anim>
                                    <p:anim calcmode="lin" valueType="num">
                                      <p:cBhvr>
                                        <p:cTn id="277" dur="664" tmFilter="0.0,0.0; 0.25,0.07; 0.50,0.2; 0.75,0.467; 1.0,1.0">
                                          <p:stCondLst>
                                            <p:cond delay="0"/>
                                          </p:stCondLst>
                                        </p:cTn>
                                        <p:tgtEl>
                                          <p:spTgt spid="75801"/>
                                        </p:tgtEl>
                                        <p:attrNameLst>
                                          <p:attrName>ppt_y</p:attrName>
                                        </p:attrNameLst>
                                      </p:cBhvr>
                                      <p:tavLst>
                                        <p:tav tm="0" fmla="#ppt_y-sin(pi*$)/3">
                                          <p:val>
                                            <p:fltVal val="0.5"/>
                                          </p:val>
                                        </p:tav>
                                        <p:tav tm="100000">
                                          <p:val>
                                            <p:fltVal val="1"/>
                                          </p:val>
                                        </p:tav>
                                      </p:tavLst>
                                    </p:anim>
                                    <p:anim calcmode="lin" valueType="num">
                                      <p:cBhvr>
                                        <p:cTn id="278" dur="664" tmFilter="0, 0; 0.125,0.2665; 0.25,0.4; 0.375,0.465; 0.5,0.5;  0.625,0.535; 0.75,0.6; 0.875,0.7335; 1,1">
                                          <p:stCondLst>
                                            <p:cond delay="664"/>
                                          </p:stCondLst>
                                        </p:cTn>
                                        <p:tgtEl>
                                          <p:spTgt spid="75801"/>
                                        </p:tgtEl>
                                        <p:attrNameLst>
                                          <p:attrName>ppt_y</p:attrName>
                                        </p:attrNameLst>
                                      </p:cBhvr>
                                      <p:tavLst>
                                        <p:tav tm="0" fmla="#ppt_y-sin(pi*$)/9">
                                          <p:val>
                                            <p:fltVal val="0"/>
                                          </p:val>
                                        </p:tav>
                                        <p:tav tm="100000">
                                          <p:val>
                                            <p:fltVal val="1"/>
                                          </p:val>
                                        </p:tav>
                                      </p:tavLst>
                                    </p:anim>
                                    <p:anim calcmode="lin" valueType="num">
                                      <p:cBhvr>
                                        <p:cTn id="279" dur="332" tmFilter="0, 0; 0.125,0.2665; 0.25,0.4; 0.375,0.465; 0.5,0.5;  0.625,0.535; 0.75,0.6; 0.875,0.7335; 1,1">
                                          <p:stCondLst>
                                            <p:cond delay="1324"/>
                                          </p:stCondLst>
                                        </p:cTn>
                                        <p:tgtEl>
                                          <p:spTgt spid="75801"/>
                                        </p:tgtEl>
                                        <p:attrNameLst>
                                          <p:attrName>ppt_y</p:attrName>
                                        </p:attrNameLst>
                                      </p:cBhvr>
                                      <p:tavLst>
                                        <p:tav tm="0" fmla="#ppt_y-sin(pi*$)/27">
                                          <p:val>
                                            <p:fltVal val="0"/>
                                          </p:val>
                                        </p:tav>
                                        <p:tav tm="100000">
                                          <p:val>
                                            <p:fltVal val="1"/>
                                          </p:val>
                                        </p:tav>
                                      </p:tavLst>
                                    </p:anim>
                                    <p:anim calcmode="lin" valueType="num">
                                      <p:cBhvr>
                                        <p:cTn id="280" dur="164" tmFilter="0, 0; 0.125,0.2665; 0.25,0.4; 0.375,0.465; 0.5,0.5;  0.625,0.535; 0.75,0.6; 0.875,0.7335; 1,1">
                                          <p:stCondLst>
                                            <p:cond delay="1656"/>
                                          </p:stCondLst>
                                        </p:cTn>
                                        <p:tgtEl>
                                          <p:spTgt spid="75801"/>
                                        </p:tgtEl>
                                        <p:attrNameLst>
                                          <p:attrName>ppt_y</p:attrName>
                                        </p:attrNameLst>
                                      </p:cBhvr>
                                      <p:tavLst>
                                        <p:tav tm="0" fmla="#ppt_y-sin(pi*$)/81">
                                          <p:val>
                                            <p:fltVal val="0"/>
                                          </p:val>
                                        </p:tav>
                                        <p:tav tm="100000">
                                          <p:val>
                                            <p:fltVal val="1"/>
                                          </p:val>
                                        </p:tav>
                                      </p:tavLst>
                                    </p:anim>
                                    <p:animScale>
                                      <p:cBhvr>
                                        <p:cTn id="281" dur="26">
                                          <p:stCondLst>
                                            <p:cond delay="650"/>
                                          </p:stCondLst>
                                        </p:cTn>
                                        <p:tgtEl>
                                          <p:spTgt spid="75801"/>
                                        </p:tgtEl>
                                      </p:cBhvr>
                                      <p:to x="100000" y="60000"/>
                                    </p:animScale>
                                    <p:animScale>
                                      <p:cBhvr>
                                        <p:cTn id="282" dur="166" decel="50000">
                                          <p:stCondLst>
                                            <p:cond delay="676"/>
                                          </p:stCondLst>
                                        </p:cTn>
                                        <p:tgtEl>
                                          <p:spTgt spid="75801"/>
                                        </p:tgtEl>
                                      </p:cBhvr>
                                      <p:to x="100000" y="100000"/>
                                    </p:animScale>
                                    <p:animScale>
                                      <p:cBhvr>
                                        <p:cTn id="283" dur="26">
                                          <p:stCondLst>
                                            <p:cond delay="1312"/>
                                          </p:stCondLst>
                                        </p:cTn>
                                        <p:tgtEl>
                                          <p:spTgt spid="75801"/>
                                        </p:tgtEl>
                                      </p:cBhvr>
                                      <p:to x="100000" y="80000"/>
                                    </p:animScale>
                                    <p:animScale>
                                      <p:cBhvr>
                                        <p:cTn id="284" dur="166" decel="50000">
                                          <p:stCondLst>
                                            <p:cond delay="1338"/>
                                          </p:stCondLst>
                                        </p:cTn>
                                        <p:tgtEl>
                                          <p:spTgt spid="75801"/>
                                        </p:tgtEl>
                                      </p:cBhvr>
                                      <p:to x="100000" y="100000"/>
                                    </p:animScale>
                                    <p:animScale>
                                      <p:cBhvr>
                                        <p:cTn id="285" dur="26">
                                          <p:stCondLst>
                                            <p:cond delay="1642"/>
                                          </p:stCondLst>
                                        </p:cTn>
                                        <p:tgtEl>
                                          <p:spTgt spid="75801"/>
                                        </p:tgtEl>
                                      </p:cBhvr>
                                      <p:to x="100000" y="90000"/>
                                    </p:animScale>
                                    <p:animScale>
                                      <p:cBhvr>
                                        <p:cTn id="286" dur="166" decel="50000">
                                          <p:stCondLst>
                                            <p:cond delay="1668"/>
                                          </p:stCondLst>
                                        </p:cTn>
                                        <p:tgtEl>
                                          <p:spTgt spid="75801"/>
                                        </p:tgtEl>
                                      </p:cBhvr>
                                      <p:to x="100000" y="100000"/>
                                    </p:animScale>
                                    <p:animScale>
                                      <p:cBhvr>
                                        <p:cTn id="287" dur="26">
                                          <p:stCondLst>
                                            <p:cond delay="1808"/>
                                          </p:stCondLst>
                                        </p:cTn>
                                        <p:tgtEl>
                                          <p:spTgt spid="75801"/>
                                        </p:tgtEl>
                                      </p:cBhvr>
                                      <p:to x="100000" y="95000"/>
                                    </p:animScale>
                                    <p:animScale>
                                      <p:cBhvr>
                                        <p:cTn id="288" dur="166" decel="50000">
                                          <p:stCondLst>
                                            <p:cond delay="1834"/>
                                          </p:stCondLst>
                                        </p:cTn>
                                        <p:tgtEl>
                                          <p:spTgt spid="75801"/>
                                        </p:tgtEl>
                                      </p:cBhvr>
                                      <p:to x="100000" y="100000"/>
                                    </p:animScale>
                                  </p:childTnLst>
                                </p:cTn>
                              </p:par>
                              <p:par>
                                <p:cTn id="289" presetID="26" presetClass="entr" presetSubtype="0" fill="hold" grpId="0" nodeType="withEffect">
                                  <p:stCondLst>
                                    <p:cond delay="0"/>
                                  </p:stCondLst>
                                  <p:childTnLst>
                                    <p:set>
                                      <p:cBhvr>
                                        <p:cTn id="290" dur="1" fill="hold">
                                          <p:stCondLst>
                                            <p:cond delay="0"/>
                                          </p:stCondLst>
                                        </p:cTn>
                                        <p:tgtEl>
                                          <p:spTgt spid="14"/>
                                        </p:tgtEl>
                                        <p:attrNameLst>
                                          <p:attrName>style.visibility</p:attrName>
                                        </p:attrNameLst>
                                      </p:cBhvr>
                                      <p:to>
                                        <p:strVal val="visible"/>
                                      </p:to>
                                    </p:set>
                                    <p:animEffect transition="in" filter="wipe(down)">
                                      <p:cBhvr>
                                        <p:cTn id="291" dur="580">
                                          <p:stCondLst>
                                            <p:cond delay="0"/>
                                          </p:stCondLst>
                                        </p:cTn>
                                        <p:tgtEl>
                                          <p:spTgt spid="14"/>
                                        </p:tgtEl>
                                      </p:cBhvr>
                                    </p:animEffect>
                                    <p:anim calcmode="lin" valueType="num">
                                      <p:cBhvr>
                                        <p:cTn id="29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9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9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9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9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97" dur="26">
                                          <p:stCondLst>
                                            <p:cond delay="650"/>
                                          </p:stCondLst>
                                        </p:cTn>
                                        <p:tgtEl>
                                          <p:spTgt spid="14"/>
                                        </p:tgtEl>
                                      </p:cBhvr>
                                      <p:to x="100000" y="60000"/>
                                    </p:animScale>
                                    <p:animScale>
                                      <p:cBhvr>
                                        <p:cTn id="298" dur="166" decel="50000">
                                          <p:stCondLst>
                                            <p:cond delay="676"/>
                                          </p:stCondLst>
                                        </p:cTn>
                                        <p:tgtEl>
                                          <p:spTgt spid="14"/>
                                        </p:tgtEl>
                                      </p:cBhvr>
                                      <p:to x="100000" y="100000"/>
                                    </p:animScale>
                                    <p:animScale>
                                      <p:cBhvr>
                                        <p:cTn id="299" dur="26">
                                          <p:stCondLst>
                                            <p:cond delay="1312"/>
                                          </p:stCondLst>
                                        </p:cTn>
                                        <p:tgtEl>
                                          <p:spTgt spid="14"/>
                                        </p:tgtEl>
                                      </p:cBhvr>
                                      <p:to x="100000" y="80000"/>
                                    </p:animScale>
                                    <p:animScale>
                                      <p:cBhvr>
                                        <p:cTn id="300" dur="166" decel="50000">
                                          <p:stCondLst>
                                            <p:cond delay="1338"/>
                                          </p:stCondLst>
                                        </p:cTn>
                                        <p:tgtEl>
                                          <p:spTgt spid="14"/>
                                        </p:tgtEl>
                                      </p:cBhvr>
                                      <p:to x="100000" y="100000"/>
                                    </p:animScale>
                                    <p:animScale>
                                      <p:cBhvr>
                                        <p:cTn id="301" dur="26">
                                          <p:stCondLst>
                                            <p:cond delay="1642"/>
                                          </p:stCondLst>
                                        </p:cTn>
                                        <p:tgtEl>
                                          <p:spTgt spid="14"/>
                                        </p:tgtEl>
                                      </p:cBhvr>
                                      <p:to x="100000" y="90000"/>
                                    </p:animScale>
                                    <p:animScale>
                                      <p:cBhvr>
                                        <p:cTn id="302" dur="166" decel="50000">
                                          <p:stCondLst>
                                            <p:cond delay="1668"/>
                                          </p:stCondLst>
                                        </p:cTn>
                                        <p:tgtEl>
                                          <p:spTgt spid="14"/>
                                        </p:tgtEl>
                                      </p:cBhvr>
                                      <p:to x="100000" y="100000"/>
                                    </p:animScale>
                                    <p:animScale>
                                      <p:cBhvr>
                                        <p:cTn id="303" dur="26">
                                          <p:stCondLst>
                                            <p:cond delay="1808"/>
                                          </p:stCondLst>
                                        </p:cTn>
                                        <p:tgtEl>
                                          <p:spTgt spid="14"/>
                                        </p:tgtEl>
                                      </p:cBhvr>
                                      <p:to x="100000" y="95000"/>
                                    </p:animScale>
                                    <p:animScale>
                                      <p:cBhvr>
                                        <p:cTn id="304" dur="166" decel="50000">
                                          <p:stCondLst>
                                            <p:cond delay="1834"/>
                                          </p:stCondLst>
                                        </p:cTn>
                                        <p:tgtEl>
                                          <p:spTgt spid="14"/>
                                        </p:tgtEl>
                                      </p:cBhvr>
                                      <p:to x="100000" y="100000"/>
                                    </p:animScale>
                                  </p:childTnLst>
                                </p:cTn>
                              </p:par>
                            </p:childTnLst>
                          </p:cTn>
                        </p:par>
                      </p:childTnLst>
                    </p:cTn>
                  </p:par>
                  <p:par>
                    <p:cTn id="305" fill="hold">
                      <p:stCondLst>
                        <p:cond delay="indefinite"/>
                      </p:stCondLst>
                      <p:childTnLst>
                        <p:par>
                          <p:cTn id="306" fill="hold">
                            <p:stCondLst>
                              <p:cond delay="0"/>
                            </p:stCondLst>
                            <p:childTnLst>
                              <p:par>
                                <p:cTn id="307" presetID="26" presetClass="entr" presetSubtype="0" fill="hold" grpId="0" nodeType="clickEffect">
                                  <p:stCondLst>
                                    <p:cond delay="0"/>
                                  </p:stCondLst>
                                  <p:childTnLst>
                                    <p:set>
                                      <p:cBhvr>
                                        <p:cTn id="308" dur="1" fill="hold">
                                          <p:stCondLst>
                                            <p:cond delay="0"/>
                                          </p:stCondLst>
                                        </p:cTn>
                                        <p:tgtEl>
                                          <p:spTgt spid="15"/>
                                        </p:tgtEl>
                                        <p:attrNameLst>
                                          <p:attrName>style.visibility</p:attrName>
                                        </p:attrNameLst>
                                      </p:cBhvr>
                                      <p:to>
                                        <p:strVal val="visible"/>
                                      </p:to>
                                    </p:set>
                                    <p:animEffect transition="in" filter="wipe(down)">
                                      <p:cBhvr>
                                        <p:cTn id="309" dur="580">
                                          <p:stCondLst>
                                            <p:cond delay="0"/>
                                          </p:stCondLst>
                                        </p:cTn>
                                        <p:tgtEl>
                                          <p:spTgt spid="15"/>
                                        </p:tgtEl>
                                      </p:cBhvr>
                                    </p:animEffect>
                                    <p:anim calcmode="lin" valueType="num">
                                      <p:cBhvr>
                                        <p:cTn id="31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31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1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1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1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15" dur="26">
                                          <p:stCondLst>
                                            <p:cond delay="650"/>
                                          </p:stCondLst>
                                        </p:cTn>
                                        <p:tgtEl>
                                          <p:spTgt spid="15"/>
                                        </p:tgtEl>
                                      </p:cBhvr>
                                      <p:to x="100000" y="60000"/>
                                    </p:animScale>
                                    <p:animScale>
                                      <p:cBhvr>
                                        <p:cTn id="316" dur="166" decel="50000">
                                          <p:stCondLst>
                                            <p:cond delay="676"/>
                                          </p:stCondLst>
                                        </p:cTn>
                                        <p:tgtEl>
                                          <p:spTgt spid="15"/>
                                        </p:tgtEl>
                                      </p:cBhvr>
                                      <p:to x="100000" y="100000"/>
                                    </p:animScale>
                                    <p:animScale>
                                      <p:cBhvr>
                                        <p:cTn id="317" dur="26">
                                          <p:stCondLst>
                                            <p:cond delay="1312"/>
                                          </p:stCondLst>
                                        </p:cTn>
                                        <p:tgtEl>
                                          <p:spTgt spid="15"/>
                                        </p:tgtEl>
                                      </p:cBhvr>
                                      <p:to x="100000" y="80000"/>
                                    </p:animScale>
                                    <p:animScale>
                                      <p:cBhvr>
                                        <p:cTn id="318" dur="166" decel="50000">
                                          <p:stCondLst>
                                            <p:cond delay="1338"/>
                                          </p:stCondLst>
                                        </p:cTn>
                                        <p:tgtEl>
                                          <p:spTgt spid="15"/>
                                        </p:tgtEl>
                                      </p:cBhvr>
                                      <p:to x="100000" y="100000"/>
                                    </p:animScale>
                                    <p:animScale>
                                      <p:cBhvr>
                                        <p:cTn id="319" dur="26">
                                          <p:stCondLst>
                                            <p:cond delay="1642"/>
                                          </p:stCondLst>
                                        </p:cTn>
                                        <p:tgtEl>
                                          <p:spTgt spid="15"/>
                                        </p:tgtEl>
                                      </p:cBhvr>
                                      <p:to x="100000" y="90000"/>
                                    </p:animScale>
                                    <p:animScale>
                                      <p:cBhvr>
                                        <p:cTn id="320" dur="166" decel="50000">
                                          <p:stCondLst>
                                            <p:cond delay="1668"/>
                                          </p:stCondLst>
                                        </p:cTn>
                                        <p:tgtEl>
                                          <p:spTgt spid="15"/>
                                        </p:tgtEl>
                                      </p:cBhvr>
                                      <p:to x="100000" y="100000"/>
                                    </p:animScale>
                                    <p:animScale>
                                      <p:cBhvr>
                                        <p:cTn id="321" dur="26">
                                          <p:stCondLst>
                                            <p:cond delay="1808"/>
                                          </p:stCondLst>
                                        </p:cTn>
                                        <p:tgtEl>
                                          <p:spTgt spid="15"/>
                                        </p:tgtEl>
                                      </p:cBhvr>
                                      <p:to x="100000" y="95000"/>
                                    </p:animScale>
                                    <p:animScale>
                                      <p:cBhvr>
                                        <p:cTn id="322" dur="166" decel="50000">
                                          <p:stCondLst>
                                            <p:cond delay="1834"/>
                                          </p:stCondLst>
                                        </p:cTn>
                                        <p:tgtEl>
                                          <p:spTgt spid="15"/>
                                        </p:tgtEl>
                                      </p:cBhvr>
                                      <p:to x="100000" y="100000"/>
                                    </p:animScale>
                                  </p:childTnLst>
                                </p:cTn>
                              </p:par>
                              <p:par>
                                <p:cTn id="323" presetID="26" presetClass="entr" presetSubtype="0" fill="hold" nodeType="withEffect">
                                  <p:stCondLst>
                                    <p:cond delay="0"/>
                                  </p:stCondLst>
                                  <p:childTnLst>
                                    <p:set>
                                      <p:cBhvr>
                                        <p:cTn id="324" dur="1" fill="hold">
                                          <p:stCondLst>
                                            <p:cond delay="0"/>
                                          </p:stCondLst>
                                        </p:cTn>
                                        <p:tgtEl>
                                          <p:spTgt spid="75810"/>
                                        </p:tgtEl>
                                        <p:attrNameLst>
                                          <p:attrName>style.visibility</p:attrName>
                                        </p:attrNameLst>
                                      </p:cBhvr>
                                      <p:to>
                                        <p:strVal val="visible"/>
                                      </p:to>
                                    </p:set>
                                    <p:animEffect transition="in" filter="wipe(down)">
                                      <p:cBhvr>
                                        <p:cTn id="325" dur="580">
                                          <p:stCondLst>
                                            <p:cond delay="0"/>
                                          </p:stCondLst>
                                        </p:cTn>
                                        <p:tgtEl>
                                          <p:spTgt spid="75810"/>
                                        </p:tgtEl>
                                      </p:cBhvr>
                                    </p:animEffect>
                                    <p:anim calcmode="lin" valueType="num">
                                      <p:cBhvr>
                                        <p:cTn id="326" dur="1822" tmFilter="0,0; 0.14,0.36; 0.43,0.73; 0.71,0.91; 1.0,1.0">
                                          <p:stCondLst>
                                            <p:cond delay="0"/>
                                          </p:stCondLst>
                                        </p:cTn>
                                        <p:tgtEl>
                                          <p:spTgt spid="75810"/>
                                        </p:tgtEl>
                                        <p:attrNameLst>
                                          <p:attrName>ppt_x</p:attrName>
                                        </p:attrNameLst>
                                      </p:cBhvr>
                                      <p:tavLst>
                                        <p:tav tm="0">
                                          <p:val>
                                            <p:strVal val="#ppt_x-0.25"/>
                                          </p:val>
                                        </p:tav>
                                        <p:tav tm="100000">
                                          <p:val>
                                            <p:strVal val="#ppt_x"/>
                                          </p:val>
                                        </p:tav>
                                      </p:tavLst>
                                    </p:anim>
                                    <p:anim calcmode="lin" valueType="num">
                                      <p:cBhvr>
                                        <p:cTn id="327" dur="664" tmFilter="0.0,0.0; 0.25,0.07; 0.50,0.2; 0.75,0.467; 1.0,1.0">
                                          <p:stCondLst>
                                            <p:cond delay="0"/>
                                          </p:stCondLst>
                                        </p:cTn>
                                        <p:tgtEl>
                                          <p:spTgt spid="75810"/>
                                        </p:tgtEl>
                                        <p:attrNameLst>
                                          <p:attrName>ppt_y</p:attrName>
                                        </p:attrNameLst>
                                      </p:cBhvr>
                                      <p:tavLst>
                                        <p:tav tm="0" fmla="#ppt_y-sin(pi*$)/3">
                                          <p:val>
                                            <p:fltVal val="0.5"/>
                                          </p:val>
                                        </p:tav>
                                        <p:tav tm="100000">
                                          <p:val>
                                            <p:fltVal val="1"/>
                                          </p:val>
                                        </p:tav>
                                      </p:tavLst>
                                    </p:anim>
                                    <p:anim calcmode="lin" valueType="num">
                                      <p:cBhvr>
                                        <p:cTn id="328" dur="664" tmFilter="0, 0; 0.125,0.2665; 0.25,0.4; 0.375,0.465; 0.5,0.5;  0.625,0.535; 0.75,0.6; 0.875,0.7335; 1,1">
                                          <p:stCondLst>
                                            <p:cond delay="664"/>
                                          </p:stCondLst>
                                        </p:cTn>
                                        <p:tgtEl>
                                          <p:spTgt spid="75810"/>
                                        </p:tgtEl>
                                        <p:attrNameLst>
                                          <p:attrName>ppt_y</p:attrName>
                                        </p:attrNameLst>
                                      </p:cBhvr>
                                      <p:tavLst>
                                        <p:tav tm="0" fmla="#ppt_y-sin(pi*$)/9">
                                          <p:val>
                                            <p:fltVal val="0"/>
                                          </p:val>
                                        </p:tav>
                                        <p:tav tm="100000">
                                          <p:val>
                                            <p:fltVal val="1"/>
                                          </p:val>
                                        </p:tav>
                                      </p:tavLst>
                                    </p:anim>
                                    <p:anim calcmode="lin" valueType="num">
                                      <p:cBhvr>
                                        <p:cTn id="329" dur="332" tmFilter="0, 0; 0.125,0.2665; 0.25,0.4; 0.375,0.465; 0.5,0.5;  0.625,0.535; 0.75,0.6; 0.875,0.7335; 1,1">
                                          <p:stCondLst>
                                            <p:cond delay="1324"/>
                                          </p:stCondLst>
                                        </p:cTn>
                                        <p:tgtEl>
                                          <p:spTgt spid="75810"/>
                                        </p:tgtEl>
                                        <p:attrNameLst>
                                          <p:attrName>ppt_y</p:attrName>
                                        </p:attrNameLst>
                                      </p:cBhvr>
                                      <p:tavLst>
                                        <p:tav tm="0" fmla="#ppt_y-sin(pi*$)/27">
                                          <p:val>
                                            <p:fltVal val="0"/>
                                          </p:val>
                                        </p:tav>
                                        <p:tav tm="100000">
                                          <p:val>
                                            <p:fltVal val="1"/>
                                          </p:val>
                                        </p:tav>
                                      </p:tavLst>
                                    </p:anim>
                                    <p:anim calcmode="lin" valueType="num">
                                      <p:cBhvr>
                                        <p:cTn id="330" dur="164" tmFilter="0, 0; 0.125,0.2665; 0.25,0.4; 0.375,0.465; 0.5,0.5;  0.625,0.535; 0.75,0.6; 0.875,0.7335; 1,1">
                                          <p:stCondLst>
                                            <p:cond delay="1656"/>
                                          </p:stCondLst>
                                        </p:cTn>
                                        <p:tgtEl>
                                          <p:spTgt spid="75810"/>
                                        </p:tgtEl>
                                        <p:attrNameLst>
                                          <p:attrName>ppt_y</p:attrName>
                                        </p:attrNameLst>
                                      </p:cBhvr>
                                      <p:tavLst>
                                        <p:tav tm="0" fmla="#ppt_y-sin(pi*$)/81">
                                          <p:val>
                                            <p:fltVal val="0"/>
                                          </p:val>
                                        </p:tav>
                                        <p:tav tm="100000">
                                          <p:val>
                                            <p:fltVal val="1"/>
                                          </p:val>
                                        </p:tav>
                                      </p:tavLst>
                                    </p:anim>
                                    <p:animScale>
                                      <p:cBhvr>
                                        <p:cTn id="331" dur="26">
                                          <p:stCondLst>
                                            <p:cond delay="650"/>
                                          </p:stCondLst>
                                        </p:cTn>
                                        <p:tgtEl>
                                          <p:spTgt spid="75810"/>
                                        </p:tgtEl>
                                      </p:cBhvr>
                                      <p:to x="100000" y="60000"/>
                                    </p:animScale>
                                    <p:animScale>
                                      <p:cBhvr>
                                        <p:cTn id="332" dur="166" decel="50000">
                                          <p:stCondLst>
                                            <p:cond delay="676"/>
                                          </p:stCondLst>
                                        </p:cTn>
                                        <p:tgtEl>
                                          <p:spTgt spid="75810"/>
                                        </p:tgtEl>
                                      </p:cBhvr>
                                      <p:to x="100000" y="100000"/>
                                    </p:animScale>
                                    <p:animScale>
                                      <p:cBhvr>
                                        <p:cTn id="333" dur="26">
                                          <p:stCondLst>
                                            <p:cond delay="1312"/>
                                          </p:stCondLst>
                                        </p:cTn>
                                        <p:tgtEl>
                                          <p:spTgt spid="75810"/>
                                        </p:tgtEl>
                                      </p:cBhvr>
                                      <p:to x="100000" y="80000"/>
                                    </p:animScale>
                                    <p:animScale>
                                      <p:cBhvr>
                                        <p:cTn id="334" dur="166" decel="50000">
                                          <p:stCondLst>
                                            <p:cond delay="1338"/>
                                          </p:stCondLst>
                                        </p:cTn>
                                        <p:tgtEl>
                                          <p:spTgt spid="75810"/>
                                        </p:tgtEl>
                                      </p:cBhvr>
                                      <p:to x="100000" y="100000"/>
                                    </p:animScale>
                                    <p:animScale>
                                      <p:cBhvr>
                                        <p:cTn id="335" dur="26">
                                          <p:stCondLst>
                                            <p:cond delay="1642"/>
                                          </p:stCondLst>
                                        </p:cTn>
                                        <p:tgtEl>
                                          <p:spTgt spid="75810"/>
                                        </p:tgtEl>
                                      </p:cBhvr>
                                      <p:to x="100000" y="90000"/>
                                    </p:animScale>
                                    <p:animScale>
                                      <p:cBhvr>
                                        <p:cTn id="336" dur="166" decel="50000">
                                          <p:stCondLst>
                                            <p:cond delay="1668"/>
                                          </p:stCondLst>
                                        </p:cTn>
                                        <p:tgtEl>
                                          <p:spTgt spid="75810"/>
                                        </p:tgtEl>
                                      </p:cBhvr>
                                      <p:to x="100000" y="100000"/>
                                    </p:animScale>
                                    <p:animScale>
                                      <p:cBhvr>
                                        <p:cTn id="337" dur="26">
                                          <p:stCondLst>
                                            <p:cond delay="1808"/>
                                          </p:stCondLst>
                                        </p:cTn>
                                        <p:tgtEl>
                                          <p:spTgt spid="75810"/>
                                        </p:tgtEl>
                                      </p:cBhvr>
                                      <p:to x="100000" y="95000"/>
                                    </p:animScale>
                                    <p:animScale>
                                      <p:cBhvr>
                                        <p:cTn id="338" dur="166" decel="50000">
                                          <p:stCondLst>
                                            <p:cond delay="1834"/>
                                          </p:stCondLst>
                                        </p:cTn>
                                        <p:tgtEl>
                                          <p:spTgt spid="75810"/>
                                        </p:tgtEl>
                                      </p:cBhvr>
                                      <p:to x="100000" y="100000"/>
                                    </p:animScale>
                                  </p:childTnLst>
                                </p:cTn>
                              </p:par>
                            </p:childTnLst>
                          </p:cTn>
                        </p:par>
                      </p:childTnLst>
                    </p:cTn>
                  </p:par>
                  <p:par>
                    <p:cTn id="339" fill="hold">
                      <p:stCondLst>
                        <p:cond delay="indefinite"/>
                      </p:stCondLst>
                      <p:childTnLst>
                        <p:par>
                          <p:cTn id="340" fill="hold">
                            <p:stCondLst>
                              <p:cond delay="0"/>
                            </p:stCondLst>
                            <p:childTnLst>
                              <p:par>
                                <p:cTn id="341" presetID="26" presetClass="entr" presetSubtype="0" fill="hold" grpId="0" nodeType="clickEffect">
                                  <p:stCondLst>
                                    <p:cond delay="0"/>
                                  </p:stCondLst>
                                  <p:childTnLst>
                                    <p:set>
                                      <p:cBhvr>
                                        <p:cTn id="342" dur="1" fill="hold">
                                          <p:stCondLst>
                                            <p:cond delay="0"/>
                                          </p:stCondLst>
                                        </p:cTn>
                                        <p:tgtEl>
                                          <p:spTgt spid="62"/>
                                        </p:tgtEl>
                                        <p:attrNameLst>
                                          <p:attrName>style.visibility</p:attrName>
                                        </p:attrNameLst>
                                      </p:cBhvr>
                                      <p:to>
                                        <p:strVal val="visible"/>
                                      </p:to>
                                    </p:set>
                                    <p:animEffect transition="in" filter="wipe(down)">
                                      <p:cBhvr>
                                        <p:cTn id="343" dur="580">
                                          <p:stCondLst>
                                            <p:cond delay="0"/>
                                          </p:stCondLst>
                                        </p:cTn>
                                        <p:tgtEl>
                                          <p:spTgt spid="62"/>
                                        </p:tgtEl>
                                      </p:cBhvr>
                                    </p:animEffect>
                                    <p:anim calcmode="lin" valueType="num">
                                      <p:cBhvr>
                                        <p:cTn id="344"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349" dur="26">
                                          <p:stCondLst>
                                            <p:cond delay="650"/>
                                          </p:stCondLst>
                                        </p:cTn>
                                        <p:tgtEl>
                                          <p:spTgt spid="62"/>
                                        </p:tgtEl>
                                      </p:cBhvr>
                                      <p:to x="100000" y="60000"/>
                                    </p:animScale>
                                    <p:animScale>
                                      <p:cBhvr>
                                        <p:cTn id="350" dur="166" decel="50000">
                                          <p:stCondLst>
                                            <p:cond delay="676"/>
                                          </p:stCondLst>
                                        </p:cTn>
                                        <p:tgtEl>
                                          <p:spTgt spid="62"/>
                                        </p:tgtEl>
                                      </p:cBhvr>
                                      <p:to x="100000" y="100000"/>
                                    </p:animScale>
                                    <p:animScale>
                                      <p:cBhvr>
                                        <p:cTn id="351" dur="26">
                                          <p:stCondLst>
                                            <p:cond delay="1312"/>
                                          </p:stCondLst>
                                        </p:cTn>
                                        <p:tgtEl>
                                          <p:spTgt spid="62"/>
                                        </p:tgtEl>
                                      </p:cBhvr>
                                      <p:to x="100000" y="80000"/>
                                    </p:animScale>
                                    <p:animScale>
                                      <p:cBhvr>
                                        <p:cTn id="352" dur="166" decel="50000">
                                          <p:stCondLst>
                                            <p:cond delay="1338"/>
                                          </p:stCondLst>
                                        </p:cTn>
                                        <p:tgtEl>
                                          <p:spTgt spid="62"/>
                                        </p:tgtEl>
                                      </p:cBhvr>
                                      <p:to x="100000" y="100000"/>
                                    </p:animScale>
                                    <p:animScale>
                                      <p:cBhvr>
                                        <p:cTn id="353" dur="26">
                                          <p:stCondLst>
                                            <p:cond delay="1642"/>
                                          </p:stCondLst>
                                        </p:cTn>
                                        <p:tgtEl>
                                          <p:spTgt spid="62"/>
                                        </p:tgtEl>
                                      </p:cBhvr>
                                      <p:to x="100000" y="90000"/>
                                    </p:animScale>
                                    <p:animScale>
                                      <p:cBhvr>
                                        <p:cTn id="354" dur="166" decel="50000">
                                          <p:stCondLst>
                                            <p:cond delay="1668"/>
                                          </p:stCondLst>
                                        </p:cTn>
                                        <p:tgtEl>
                                          <p:spTgt spid="62"/>
                                        </p:tgtEl>
                                      </p:cBhvr>
                                      <p:to x="100000" y="100000"/>
                                    </p:animScale>
                                    <p:animScale>
                                      <p:cBhvr>
                                        <p:cTn id="355" dur="26">
                                          <p:stCondLst>
                                            <p:cond delay="1808"/>
                                          </p:stCondLst>
                                        </p:cTn>
                                        <p:tgtEl>
                                          <p:spTgt spid="62"/>
                                        </p:tgtEl>
                                      </p:cBhvr>
                                      <p:to x="100000" y="95000"/>
                                    </p:animScale>
                                    <p:animScale>
                                      <p:cBhvr>
                                        <p:cTn id="356" dur="166" decel="50000">
                                          <p:stCondLst>
                                            <p:cond delay="1834"/>
                                          </p:stCondLst>
                                        </p:cTn>
                                        <p:tgtEl>
                                          <p:spTgt spid="62"/>
                                        </p:tgtEl>
                                      </p:cBhvr>
                                      <p:to x="100000" y="100000"/>
                                    </p:animScale>
                                  </p:childTnLst>
                                </p:cTn>
                              </p:par>
                              <p:par>
                                <p:cTn id="357" presetID="26" presetClass="entr" presetSubtype="0" fill="hold" nodeType="withEffect">
                                  <p:stCondLst>
                                    <p:cond delay="0"/>
                                  </p:stCondLst>
                                  <p:childTnLst>
                                    <p:set>
                                      <p:cBhvr>
                                        <p:cTn id="358" dur="1" fill="hold">
                                          <p:stCondLst>
                                            <p:cond delay="0"/>
                                          </p:stCondLst>
                                        </p:cTn>
                                        <p:tgtEl>
                                          <p:spTgt spid="63"/>
                                        </p:tgtEl>
                                        <p:attrNameLst>
                                          <p:attrName>style.visibility</p:attrName>
                                        </p:attrNameLst>
                                      </p:cBhvr>
                                      <p:to>
                                        <p:strVal val="visible"/>
                                      </p:to>
                                    </p:set>
                                    <p:animEffect transition="in" filter="wipe(down)">
                                      <p:cBhvr>
                                        <p:cTn id="359" dur="580">
                                          <p:stCondLst>
                                            <p:cond delay="0"/>
                                          </p:stCondLst>
                                        </p:cTn>
                                        <p:tgtEl>
                                          <p:spTgt spid="63"/>
                                        </p:tgtEl>
                                      </p:cBhvr>
                                    </p:animEffect>
                                    <p:anim calcmode="lin" valueType="num">
                                      <p:cBhvr>
                                        <p:cTn id="360"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365" dur="26">
                                          <p:stCondLst>
                                            <p:cond delay="650"/>
                                          </p:stCondLst>
                                        </p:cTn>
                                        <p:tgtEl>
                                          <p:spTgt spid="63"/>
                                        </p:tgtEl>
                                      </p:cBhvr>
                                      <p:to x="100000" y="60000"/>
                                    </p:animScale>
                                    <p:animScale>
                                      <p:cBhvr>
                                        <p:cTn id="366" dur="166" decel="50000">
                                          <p:stCondLst>
                                            <p:cond delay="676"/>
                                          </p:stCondLst>
                                        </p:cTn>
                                        <p:tgtEl>
                                          <p:spTgt spid="63"/>
                                        </p:tgtEl>
                                      </p:cBhvr>
                                      <p:to x="100000" y="100000"/>
                                    </p:animScale>
                                    <p:animScale>
                                      <p:cBhvr>
                                        <p:cTn id="367" dur="26">
                                          <p:stCondLst>
                                            <p:cond delay="1312"/>
                                          </p:stCondLst>
                                        </p:cTn>
                                        <p:tgtEl>
                                          <p:spTgt spid="63"/>
                                        </p:tgtEl>
                                      </p:cBhvr>
                                      <p:to x="100000" y="80000"/>
                                    </p:animScale>
                                    <p:animScale>
                                      <p:cBhvr>
                                        <p:cTn id="368" dur="166" decel="50000">
                                          <p:stCondLst>
                                            <p:cond delay="1338"/>
                                          </p:stCondLst>
                                        </p:cTn>
                                        <p:tgtEl>
                                          <p:spTgt spid="63"/>
                                        </p:tgtEl>
                                      </p:cBhvr>
                                      <p:to x="100000" y="100000"/>
                                    </p:animScale>
                                    <p:animScale>
                                      <p:cBhvr>
                                        <p:cTn id="369" dur="26">
                                          <p:stCondLst>
                                            <p:cond delay="1642"/>
                                          </p:stCondLst>
                                        </p:cTn>
                                        <p:tgtEl>
                                          <p:spTgt spid="63"/>
                                        </p:tgtEl>
                                      </p:cBhvr>
                                      <p:to x="100000" y="90000"/>
                                    </p:animScale>
                                    <p:animScale>
                                      <p:cBhvr>
                                        <p:cTn id="370" dur="166" decel="50000">
                                          <p:stCondLst>
                                            <p:cond delay="1668"/>
                                          </p:stCondLst>
                                        </p:cTn>
                                        <p:tgtEl>
                                          <p:spTgt spid="63"/>
                                        </p:tgtEl>
                                      </p:cBhvr>
                                      <p:to x="100000" y="100000"/>
                                    </p:animScale>
                                    <p:animScale>
                                      <p:cBhvr>
                                        <p:cTn id="371" dur="26">
                                          <p:stCondLst>
                                            <p:cond delay="1808"/>
                                          </p:stCondLst>
                                        </p:cTn>
                                        <p:tgtEl>
                                          <p:spTgt spid="63"/>
                                        </p:tgtEl>
                                      </p:cBhvr>
                                      <p:to x="100000" y="95000"/>
                                    </p:animScale>
                                    <p:animScale>
                                      <p:cBhvr>
                                        <p:cTn id="372" dur="166" decel="50000">
                                          <p:stCondLst>
                                            <p:cond delay="1834"/>
                                          </p:stCondLst>
                                        </p:cTn>
                                        <p:tgtEl>
                                          <p:spTgt spid="63"/>
                                        </p:tgtEl>
                                      </p:cBhvr>
                                      <p:to x="100000" y="100000"/>
                                    </p:animScale>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nodeType="clickEffect">
                                  <p:stCondLst>
                                    <p:cond delay="0"/>
                                  </p:stCondLst>
                                  <p:childTnLst>
                                    <p:set>
                                      <p:cBhvr>
                                        <p:cTn id="376" dur="1" fill="hold">
                                          <p:stCondLst>
                                            <p:cond delay="0"/>
                                          </p:stCondLst>
                                        </p:cTn>
                                        <p:tgtEl>
                                          <p:spTgt spid="23"/>
                                        </p:tgtEl>
                                        <p:attrNameLst>
                                          <p:attrName>style.visibility</p:attrName>
                                        </p:attrNameLst>
                                      </p:cBhvr>
                                      <p:to>
                                        <p:strVal val="visible"/>
                                      </p:to>
                                    </p:set>
                                    <p:anim calcmode="lin" valueType="num">
                                      <p:cBhvr additive="base">
                                        <p:cTn id="377" dur="2000" fill="hold"/>
                                        <p:tgtEl>
                                          <p:spTgt spid="23"/>
                                        </p:tgtEl>
                                        <p:attrNameLst>
                                          <p:attrName>ppt_x</p:attrName>
                                        </p:attrNameLst>
                                      </p:cBhvr>
                                      <p:tavLst>
                                        <p:tav tm="0">
                                          <p:val>
                                            <p:strVal val="#ppt_x"/>
                                          </p:val>
                                        </p:tav>
                                        <p:tav tm="100000">
                                          <p:val>
                                            <p:strVal val="#ppt_x"/>
                                          </p:val>
                                        </p:tav>
                                      </p:tavLst>
                                    </p:anim>
                                    <p:anim calcmode="lin" valueType="num">
                                      <p:cBhvr additive="base">
                                        <p:cTn id="378" dur="2000" fill="hold"/>
                                        <p:tgtEl>
                                          <p:spTgt spid="23"/>
                                        </p:tgtEl>
                                        <p:attrNameLst>
                                          <p:attrName>ppt_y</p:attrName>
                                        </p:attrNameLst>
                                      </p:cBhvr>
                                      <p:tavLst>
                                        <p:tav tm="0">
                                          <p:val>
                                            <p:strVal val="1+#ppt_h/2"/>
                                          </p:val>
                                        </p:tav>
                                        <p:tav tm="100000">
                                          <p:val>
                                            <p:strVal val="#ppt_y"/>
                                          </p:val>
                                        </p:tav>
                                      </p:tavLst>
                                    </p:anim>
                                  </p:childTnLst>
                                </p:cTn>
                              </p:par>
                              <p:par>
                                <p:cTn id="379" presetID="26" presetClass="entr" presetSubtype="0" fill="hold" nodeType="withEffect">
                                  <p:stCondLst>
                                    <p:cond delay="0"/>
                                  </p:stCondLst>
                                  <p:childTnLst>
                                    <p:set>
                                      <p:cBhvr>
                                        <p:cTn id="380" dur="1" fill="hold">
                                          <p:stCondLst>
                                            <p:cond delay="0"/>
                                          </p:stCondLst>
                                        </p:cTn>
                                        <p:tgtEl>
                                          <p:spTgt spid="18"/>
                                        </p:tgtEl>
                                        <p:attrNameLst>
                                          <p:attrName>style.visibility</p:attrName>
                                        </p:attrNameLst>
                                      </p:cBhvr>
                                      <p:to>
                                        <p:strVal val="visible"/>
                                      </p:to>
                                    </p:set>
                                    <p:animEffect transition="in" filter="wipe(down)">
                                      <p:cBhvr>
                                        <p:cTn id="381" dur="580">
                                          <p:stCondLst>
                                            <p:cond delay="0"/>
                                          </p:stCondLst>
                                        </p:cTn>
                                        <p:tgtEl>
                                          <p:spTgt spid="18"/>
                                        </p:tgtEl>
                                      </p:cBhvr>
                                    </p:animEffect>
                                    <p:anim calcmode="lin" valueType="num">
                                      <p:cBhvr>
                                        <p:cTn id="38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8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8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8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8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87" dur="26">
                                          <p:stCondLst>
                                            <p:cond delay="650"/>
                                          </p:stCondLst>
                                        </p:cTn>
                                        <p:tgtEl>
                                          <p:spTgt spid="18"/>
                                        </p:tgtEl>
                                      </p:cBhvr>
                                      <p:to x="100000" y="60000"/>
                                    </p:animScale>
                                    <p:animScale>
                                      <p:cBhvr>
                                        <p:cTn id="388" dur="166" decel="50000">
                                          <p:stCondLst>
                                            <p:cond delay="676"/>
                                          </p:stCondLst>
                                        </p:cTn>
                                        <p:tgtEl>
                                          <p:spTgt spid="18"/>
                                        </p:tgtEl>
                                      </p:cBhvr>
                                      <p:to x="100000" y="100000"/>
                                    </p:animScale>
                                    <p:animScale>
                                      <p:cBhvr>
                                        <p:cTn id="389" dur="26">
                                          <p:stCondLst>
                                            <p:cond delay="1312"/>
                                          </p:stCondLst>
                                        </p:cTn>
                                        <p:tgtEl>
                                          <p:spTgt spid="18"/>
                                        </p:tgtEl>
                                      </p:cBhvr>
                                      <p:to x="100000" y="80000"/>
                                    </p:animScale>
                                    <p:animScale>
                                      <p:cBhvr>
                                        <p:cTn id="390" dur="166" decel="50000">
                                          <p:stCondLst>
                                            <p:cond delay="1338"/>
                                          </p:stCondLst>
                                        </p:cTn>
                                        <p:tgtEl>
                                          <p:spTgt spid="18"/>
                                        </p:tgtEl>
                                      </p:cBhvr>
                                      <p:to x="100000" y="100000"/>
                                    </p:animScale>
                                    <p:animScale>
                                      <p:cBhvr>
                                        <p:cTn id="391" dur="26">
                                          <p:stCondLst>
                                            <p:cond delay="1642"/>
                                          </p:stCondLst>
                                        </p:cTn>
                                        <p:tgtEl>
                                          <p:spTgt spid="18"/>
                                        </p:tgtEl>
                                      </p:cBhvr>
                                      <p:to x="100000" y="90000"/>
                                    </p:animScale>
                                    <p:animScale>
                                      <p:cBhvr>
                                        <p:cTn id="392" dur="166" decel="50000">
                                          <p:stCondLst>
                                            <p:cond delay="1668"/>
                                          </p:stCondLst>
                                        </p:cTn>
                                        <p:tgtEl>
                                          <p:spTgt spid="18"/>
                                        </p:tgtEl>
                                      </p:cBhvr>
                                      <p:to x="100000" y="100000"/>
                                    </p:animScale>
                                    <p:animScale>
                                      <p:cBhvr>
                                        <p:cTn id="393" dur="26">
                                          <p:stCondLst>
                                            <p:cond delay="1808"/>
                                          </p:stCondLst>
                                        </p:cTn>
                                        <p:tgtEl>
                                          <p:spTgt spid="18"/>
                                        </p:tgtEl>
                                      </p:cBhvr>
                                      <p:to x="100000" y="95000"/>
                                    </p:animScale>
                                    <p:animScale>
                                      <p:cBhvr>
                                        <p:cTn id="394" dur="166" decel="50000">
                                          <p:stCondLst>
                                            <p:cond delay="1834"/>
                                          </p:stCondLst>
                                        </p:cTn>
                                        <p:tgtEl>
                                          <p:spTgt spid="18"/>
                                        </p:tgtEl>
                                      </p:cBhvr>
                                      <p:to x="100000" y="100000"/>
                                    </p:animScale>
                                  </p:childTnLst>
                                </p:cTn>
                              </p:par>
                              <p:par>
                                <p:cTn id="395" presetID="2" presetClass="entr" presetSubtype="8" fill="hold" nodeType="withEffect">
                                  <p:stCondLst>
                                    <p:cond delay="0"/>
                                  </p:stCondLst>
                                  <p:childTnLst>
                                    <p:set>
                                      <p:cBhvr>
                                        <p:cTn id="396" dur="1" fill="hold">
                                          <p:stCondLst>
                                            <p:cond delay="0"/>
                                          </p:stCondLst>
                                        </p:cTn>
                                        <p:tgtEl>
                                          <p:spTgt spid="2"/>
                                        </p:tgtEl>
                                        <p:attrNameLst>
                                          <p:attrName>style.visibility</p:attrName>
                                        </p:attrNameLst>
                                      </p:cBhvr>
                                      <p:to>
                                        <p:strVal val="visible"/>
                                      </p:to>
                                    </p:set>
                                    <p:anim calcmode="lin" valueType="num">
                                      <p:cBhvr additive="base">
                                        <p:cTn id="397" dur="2000" fill="hold"/>
                                        <p:tgtEl>
                                          <p:spTgt spid="2"/>
                                        </p:tgtEl>
                                        <p:attrNameLst>
                                          <p:attrName>ppt_x</p:attrName>
                                        </p:attrNameLst>
                                      </p:cBhvr>
                                      <p:tavLst>
                                        <p:tav tm="0">
                                          <p:val>
                                            <p:strVal val="0-#ppt_w/2"/>
                                          </p:val>
                                        </p:tav>
                                        <p:tav tm="100000">
                                          <p:val>
                                            <p:strVal val="#ppt_x"/>
                                          </p:val>
                                        </p:tav>
                                      </p:tavLst>
                                    </p:anim>
                                    <p:anim calcmode="lin" valueType="num">
                                      <p:cBhvr additive="base">
                                        <p:cTn id="398" dur="2000" fill="hold"/>
                                        <p:tgtEl>
                                          <p:spTgt spid="2"/>
                                        </p:tgtEl>
                                        <p:attrNameLst>
                                          <p:attrName>ppt_y</p:attrName>
                                        </p:attrNameLst>
                                      </p:cBhvr>
                                      <p:tavLst>
                                        <p:tav tm="0">
                                          <p:val>
                                            <p:strVal val="#ppt_y"/>
                                          </p:val>
                                        </p:tav>
                                        <p:tav tm="100000">
                                          <p:val>
                                            <p:strVal val="#ppt_y"/>
                                          </p:val>
                                        </p:tav>
                                      </p:tavLst>
                                    </p:anim>
                                  </p:childTnLst>
                                </p:cTn>
                              </p:par>
                              <p:par>
                                <p:cTn id="399" presetID="2" presetClass="entr" presetSubtype="4" fill="hold" nodeType="withEffect">
                                  <p:stCondLst>
                                    <p:cond delay="0"/>
                                  </p:stCondLst>
                                  <p:childTnLst>
                                    <p:set>
                                      <p:cBhvr>
                                        <p:cTn id="400" dur="1" fill="hold">
                                          <p:stCondLst>
                                            <p:cond delay="0"/>
                                          </p:stCondLst>
                                        </p:cTn>
                                        <p:tgtEl>
                                          <p:spTgt spid="20"/>
                                        </p:tgtEl>
                                        <p:attrNameLst>
                                          <p:attrName>style.visibility</p:attrName>
                                        </p:attrNameLst>
                                      </p:cBhvr>
                                      <p:to>
                                        <p:strVal val="visible"/>
                                      </p:to>
                                    </p:set>
                                    <p:anim calcmode="lin" valueType="num">
                                      <p:cBhvr additive="base">
                                        <p:cTn id="401" dur="2000" fill="hold"/>
                                        <p:tgtEl>
                                          <p:spTgt spid="20"/>
                                        </p:tgtEl>
                                        <p:attrNameLst>
                                          <p:attrName>ppt_x</p:attrName>
                                        </p:attrNameLst>
                                      </p:cBhvr>
                                      <p:tavLst>
                                        <p:tav tm="0">
                                          <p:val>
                                            <p:strVal val="#ppt_x"/>
                                          </p:val>
                                        </p:tav>
                                        <p:tav tm="100000">
                                          <p:val>
                                            <p:strVal val="#ppt_x"/>
                                          </p:val>
                                        </p:tav>
                                      </p:tavLst>
                                    </p:anim>
                                    <p:anim calcmode="lin" valueType="num">
                                      <p:cBhvr additive="base">
                                        <p:cTn id="402" dur="2000" fill="hold"/>
                                        <p:tgtEl>
                                          <p:spTgt spid="20"/>
                                        </p:tgtEl>
                                        <p:attrNameLst>
                                          <p:attrName>ppt_y</p:attrName>
                                        </p:attrNameLst>
                                      </p:cBhvr>
                                      <p:tavLst>
                                        <p:tav tm="0">
                                          <p:val>
                                            <p:strVal val="1+#ppt_h/2"/>
                                          </p:val>
                                        </p:tav>
                                        <p:tav tm="100000">
                                          <p:val>
                                            <p:strVal val="#ppt_y"/>
                                          </p:val>
                                        </p:tav>
                                      </p:tavLst>
                                    </p:anim>
                                  </p:childTnLst>
                                </p:cTn>
                              </p:par>
                              <p:par>
                                <p:cTn id="403" presetID="2" presetClass="entr" presetSubtype="4" fill="hold" nodeType="withEffect">
                                  <p:stCondLst>
                                    <p:cond delay="0"/>
                                  </p:stCondLst>
                                  <p:childTnLst>
                                    <p:set>
                                      <p:cBhvr>
                                        <p:cTn id="404" dur="1" fill="hold">
                                          <p:stCondLst>
                                            <p:cond delay="0"/>
                                          </p:stCondLst>
                                        </p:cTn>
                                        <p:tgtEl>
                                          <p:spTgt spid="22"/>
                                        </p:tgtEl>
                                        <p:attrNameLst>
                                          <p:attrName>style.visibility</p:attrName>
                                        </p:attrNameLst>
                                      </p:cBhvr>
                                      <p:to>
                                        <p:strVal val="visible"/>
                                      </p:to>
                                    </p:set>
                                    <p:anim calcmode="lin" valueType="num">
                                      <p:cBhvr additive="base">
                                        <p:cTn id="405" dur="2000" fill="hold"/>
                                        <p:tgtEl>
                                          <p:spTgt spid="22"/>
                                        </p:tgtEl>
                                        <p:attrNameLst>
                                          <p:attrName>ppt_x</p:attrName>
                                        </p:attrNameLst>
                                      </p:cBhvr>
                                      <p:tavLst>
                                        <p:tav tm="0">
                                          <p:val>
                                            <p:strVal val="#ppt_x"/>
                                          </p:val>
                                        </p:tav>
                                        <p:tav tm="100000">
                                          <p:val>
                                            <p:strVal val="#ppt_x"/>
                                          </p:val>
                                        </p:tav>
                                      </p:tavLst>
                                    </p:anim>
                                    <p:anim calcmode="lin" valueType="num">
                                      <p:cBhvr additive="base">
                                        <p:cTn id="406" dur="2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62" grpId="0"/>
      <p:bldP spid="35"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91CE12-55B5-C2DA-16AE-8C224EC3803A}"/>
            </a:ext>
          </a:extLst>
        </p:cNvPr>
        <p:cNvGrpSpPr/>
        <p:nvPr/>
      </p:nvGrpSpPr>
      <p:grpSpPr>
        <a:xfrm>
          <a:off x="0" y="0"/>
          <a:ext cx="0" cy="0"/>
          <a:chOff x="0" y="0"/>
          <a:chExt cx="0" cy="0"/>
        </a:xfrm>
      </p:grpSpPr>
      <p:sp>
        <p:nvSpPr>
          <p:cNvPr id="24578" name="Title 1">
            <a:extLst>
              <a:ext uri="{FF2B5EF4-FFF2-40B4-BE49-F238E27FC236}">
                <a16:creationId xmlns:a16="http://schemas.microsoft.com/office/drawing/2014/main" id="{05FB7E4F-5DED-67D0-BFD1-74885D81B751}"/>
              </a:ext>
            </a:extLst>
          </p:cNvPr>
          <p:cNvSpPr>
            <a:spLocks noGrp="1"/>
          </p:cNvSpPr>
          <p:nvPr>
            <p:ph type="ctrTitle" sz="quarter"/>
          </p:nvPr>
        </p:nvSpPr>
        <p:spPr>
          <a:xfrm>
            <a:off x="1143000" y="2133600"/>
            <a:ext cx="6858000" cy="2387600"/>
          </a:xfrm>
        </p:spPr>
        <p:txBody>
          <a:bodyPr/>
          <a:lstStyle/>
          <a:p>
            <a:pPr algn="ctr"/>
            <a:r>
              <a:rPr lang="en-US" altLang="en-US" sz="4800" dirty="0">
                <a:solidFill>
                  <a:srgbClr val="0070C0"/>
                </a:solidFill>
                <a:latin typeface="Comic Sans MS" panose="030F0702030302020204" pitchFamily="66" charset="0"/>
              </a:rPr>
              <a:t>Extras</a:t>
            </a:r>
          </a:p>
        </p:txBody>
      </p:sp>
    </p:spTree>
    <p:extLst>
      <p:ext uri="{BB962C8B-B14F-4D97-AF65-F5344CB8AC3E}">
        <p14:creationId xmlns:p14="http://schemas.microsoft.com/office/powerpoint/2010/main" val="1112820751"/>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oneyball book cover">
            <a:hlinkClick r:id="rId3"/>
          </p:cNvPr>
          <p:cNvPicPr>
            <a:picLocks noChangeAspect="1"/>
          </p:cNvPicPr>
          <p:nvPr/>
        </p:nvPicPr>
        <p:blipFill>
          <a:blip r:embed="rId4"/>
          <a:stretch>
            <a:fillRect/>
          </a:stretch>
        </p:blipFill>
        <p:spPr>
          <a:xfrm>
            <a:off x="5943600" y="536192"/>
            <a:ext cx="2794753" cy="4264408"/>
          </a:xfrm>
          <a:prstGeom prst="rect">
            <a:avLst/>
          </a:prstGeom>
        </p:spPr>
      </p:pic>
      <p:sp>
        <p:nvSpPr>
          <p:cNvPr id="3" name="Rectangle 2">
            <a:extLst>
              <a:ext uri="{FF2B5EF4-FFF2-40B4-BE49-F238E27FC236}">
                <a16:creationId xmlns:a16="http://schemas.microsoft.com/office/drawing/2014/main" id="{4C770AF2-C294-64CF-EBC6-B557BB32938F}"/>
              </a:ext>
            </a:extLst>
          </p:cNvPr>
          <p:cNvSpPr/>
          <p:nvPr/>
        </p:nvSpPr>
        <p:spPr bwMode="auto">
          <a:xfrm>
            <a:off x="1828800" y="2209800"/>
            <a:ext cx="6550682" cy="4359983"/>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Title 1"/>
          <p:cNvSpPr>
            <a:spLocks noGrp="1"/>
          </p:cNvSpPr>
          <p:nvPr>
            <p:ph type="title"/>
          </p:nvPr>
        </p:nvSpPr>
        <p:spPr>
          <a:xfrm>
            <a:off x="-152400" y="697024"/>
            <a:ext cx="6210300" cy="1156422"/>
          </a:xfrm>
        </p:spPr>
        <p:txBody>
          <a:bodyPr anchor="b"/>
          <a:lstStyle/>
          <a:p>
            <a:pPr algn="ctr" eaLnBrk="1" hangingPunct="1">
              <a:spcAft>
                <a:spcPts val="2400"/>
              </a:spcAft>
            </a:pPr>
            <a:r>
              <a:rPr lang="en-US" altLang="en-US" sz="2000" dirty="0">
                <a:latin typeface="+mn-lt"/>
                <a:ea typeface="+mn-ea"/>
                <a:cs typeface="Arial" panose="020B0604020202020204" pitchFamily="34" charset="0"/>
              </a:rPr>
              <a:t>Moneyball book author: </a:t>
            </a:r>
            <a:r>
              <a:rPr lang="en-US" altLang="en-US" sz="2000" dirty="0">
                <a:latin typeface="+mn-lt"/>
                <a:ea typeface="+mn-ea"/>
                <a:cs typeface="Arial" panose="020B0604020202020204" pitchFamily="34" charset="0"/>
                <a:hlinkClick r:id="rId5"/>
              </a:rPr>
              <a:t>Michael Lewis</a:t>
            </a:r>
            <a:br>
              <a:rPr lang="en-US" altLang="en-US" sz="2000" dirty="0">
                <a:latin typeface="+mn-lt"/>
                <a:ea typeface="+mn-ea"/>
                <a:cs typeface="Arial" panose="020B0604020202020204" pitchFamily="34" charset="0"/>
              </a:rPr>
            </a:br>
            <a:br>
              <a:rPr lang="en-US" altLang="en-US" sz="2000" dirty="0">
                <a:latin typeface="+mn-lt"/>
                <a:ea typeface="+mn-ea"/>
                <a:cs typeface="Arial" panose="020B0604020202020204" pitchFamily="34" charset="0"/>
              </a:rPr>
            </a:br>
            <a:r>
              <a:rPr lang="en-US" altLang="en-US" sz="2000" dirty="0">
                <a:latin typeface="+mn-lt"/>
                <a:ea typeface="+mn-ea"/>
                <a:cs typeface="Arial" panose="020B0604020202020204" pitchFamily="34" charset="0"/>
              </a:rPr>
              <a:t>Billy Beane (Oakland A’s) incorporated (</a:t>
            </a:r>
            <a:r>
              <a:rPr lang="en-US" altLang="en-US" sz="2000" b="1" dirty="0">
                <a:solidFill>
                  <a:srgbClr val="0070C0"/>
                </a:solidFill>
                <a:latin typeface="+mn-lt"/>
                <a:ea typeface="+mn-ea"/>
                <a:cs typeface="Arial" panose="020B0604020202020204" pitchFamily="34" charset="0"/>
              </a:rPr>
              <a:t>“sabermetrics”</a:t>
            </a:r>
            <a:r>
              <a:rPr lang="en-US" altLang="en-US" sz="2000" dirty="0">
                <a:latin typeface="+mn-lt"/>
                <a:ea typeface="+mn-ea"/>
                <a:cs typeface="Arial" panose="020B0604020202020204" pitchFamily="34" charset="0"/>
              </a:rPr>
              <a:t>) analytics and statistics, reaching record profits in baseball</a:t>
            </a:r>
          </a:p>
        </p:txBody>
      </p:sp>
      <p:sp>
        <p:nvSpPr>
          <p:cNvPr id="1331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44">
                <a:solidFill>
                  <a:schemeClr val="tx1"/>
                </a:solidFill>
                <a:latin typeface="Times New Roman" panose="02020603050405020304" pitchFamily="18" charset="0"/>
              </a:defRPr>
            </a:lvl1pPr>
            <a:lvl2pPr marL="696516" indent="-267891">
              <a:defRPr sz="2344">
                <a:solidFill>
                  <a:schemeClr val="tx1"/>
                </a:solidFill>
                <a:latin typeface="Times New Roman" panose="02020603050405020304" pitchFamily="18" charset="0"/>
              </a:defRPr>
            </a:lvl2pPr>
            <a:lvl3pPr marL="1071563" indent="-214313">
              <a:defRPr sz="2344">
                <a:solidFill>
                  <a:schemeClr val="tx1"/>
                </a:solidFill>
                <a:latin typeface="Times New Roman" panose="02020603050405020304" pitchFamily="18" charset="0"/>
              </a:defRPr>
            </a:lvl3pPr>
            <a:lvl4pPr marL="1500188" indent="-214313">
              <a:defRPr sz="2344">
                <a:solidFill>
                  <a:schemeClr val="tx1"/>
                </a:solidFill>
                <a:latin typeface="Times New Roman" panose="02020603050405020304" pitchFamily="18" charset="0"/>
              </a:defRPr>
            </a:lvl4pPr>
            <a:lvl5pPr marL="1928813" indent="-214313">
              <a:defRPr sz="2344">
                <a:solidFill>
                  <a:schemeClr val="tx1"/>
                </a:solidFill>
                <a:latin typeface="Times New Roman" panose="02020603050405020304" pitchFamily="18" charset="0"/>
              </a:defRPr>
            </a:lvl5pPr>
            <a:lvl6pPr marL="2357438" indent="-214313" eaLnBrk="0" fontAlgn="base" hangingPunct="0">
              <a:spcBef>
                <a:spcPct val="0"/>
              </a:spcBef>
              <a:spcAft>
                <a:spcPct val="0"/>
              </a:spcAft>
              <a:defRPr sz="2344">
                <a:solidFill>
                  <a:schemeClr val="tx1"/>
                </a:solidFill>
                <a:latin typeface="Times New Roman" panose="02020603050405020304" pitchFamily="18" charset="0"/>
              </a:defRPr>
            </a:lvl6pPr>
            <a:lvl7pPr marL="2786063" indent="-214313" eaLnBrk="0" fontAlgn="base" hangingPunct="0">
              <a:spcBef>
                <a:spcPct val="0"/>
              </a:spcBef>
              <a:spcAft>
                <a:spcPct val="0"/>
              </a:spcAft>
              <a:defRPr sz="2344">
                <a:solidFill>
                  <a:schemeClr val="tx1"/>
                </a:solidFill>
                <a:latin typeface="Times New Roman" panose="02020603050405020304" pitchFamily="18" charset="0"/>
              </a:defRPr>
            </a:lvl7pPr>
            <a:lvl8pPr marL="3214688" indent="-214313" eaLnBrk="0" fontAlgn="base" hangingPunct="0">
              <a:spcBef>
                <a:spcPct val="0"/>
              </a:spcBef>
              <a:spcAft>
                <a:spcPct val="0"/>
              </a:spcAft>
              <a:defRPr sz="2344">
                <a:solidFill>
                  <a:schemeClr val="tx1"/>
                </a:solidFill>
                <a:latin typeface="Times New Roman" panose="02020603050405020304" pitchFamily="18" charset="0"/>
              </a:defRPr>
            </a:lvl8pPr>
            <a:lvl9pPr marL="3643313" indent="-214313" eaLnBrk="0" fontAlgn="base" hangingPunct="0">
              <a:spcBef>
                <a:spcPct val="0"/>
              </a:spcBef>
              <a:spcAft>
                <a:spcPct val="0"/>
              </a:spcAft>
              <a:defRPr sz="2344">
                <a:solidFill>
                  <a:schemeClr val="tx1"/>
                </a:solidFill>
                <a:latin typeface="Times New Roman" panose="02020603050405020304" pitchFamily="18" charset="0"/>
              </a:defRPr>
            </a:lvl9pPr>
          </a:lstStyle>
          <a:p>
            <a:pPr eaLnBrk="1" hangingPunct="1"/>
            <a:fld id="{32D3BCB5-AFB2-46DD-8174-10982F1085CE}" type="slidenum">
              <a:rPr lang="en-US" altLang="en-US" sz="1406"/>
              <a:pPr eaLnBrk="1" hangingPunct="1"/>
              <a:t>41</a:t>
            </a:fld>
            <a:endParaRPr lang="en-US" altLang="en-US" sz="1406"/>
          </a:p>
        </p:txBody>
      </p:sp>
      <p:pic>
        <p:nvPicPr>
          <p:cNvPr id="2" name="Snagit_PPT8A7A" descr="Billy Beane phot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495" y="2209800"/>
            <a:ext cx="1166037" cy="1066800"/>
          </a:xfrm>
          <a:prstGeom prst="rect">
            <a:avLst/>
          </a:prstGeom>
        </p:spPr>
      </p:pic>
      <p:pic>
        <p:nvPicPr>
          <p:cNvPr id="4" name="Snagit_PPT7E76" descr="Bill James phot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432" y="4582819"/>
            <a:ext cx="1166037" cy="1432561"/>
          </a:xfrm>
          <a:prstGeom prst="rect">
            <a:avLst/>
          </a:prstGeom>
        </p:spPr>
      </p:pic>
      <p:pic>
        <p:nvPicPr>
          <p:cNvPr id="6" name="Snagit_PPT358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2775" y="4578143"/>
            <a:ext cx="6490540" cy="840744"/>
          </a:xfrm>
          <a:prstGeom prst="rect">
            <a:avLst/>
          </a:prstGeom>
        </p:spPr>
      </p:pic>
      <p:pic>
        <p:nvPicPr>
          <p:cNvPr id="9" name="Snagit_PPTDB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2776" y="5486400"/>
            <a:ext cx="6490540" cy="1083383"/>
          </a:xfrm>
          <a:prstGeom prst="rect">
            <a:avLst/>
          </a:prstGeom>
        </p:spPr>
      </p:pic>
      <p:pic>
        <p:nvPicPr>
          <p:cNvPr id="10" name="Snagit_PPTE57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2775" y="2209800"/>
            <a:ext cx="6490541" cy="813578"/>
          </a:xfrm>
          <a:prstGeom prst="rect">
            <a:avLst/>
          </a:prstGeom>
        </p:spPr>
      </p:pic>
      <p:pic>
        <p:nvPicPr>
          <p:cNvPr id="11" name="Snagit_PPT81C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8800" y="3050716"/>
            <a:ext cx="6490541" cy="1292684"/>
          </a:xfrm>
          <a:prstGeom prst="rect">
            <a:avLst/>
          </a:prstGeom>
        </p:spPr>
      </p:pic>
      <p:sp>
        <p:nvSpPr>
          <p:cNvPr id="13" name="Title 1"/>
          <p:cNvSpPr txBox="1">
            <a:spLocks/>
          </p:cNvSpPr>
          <p:nvPr/>
        </p:nvSpPr>
        <p:spPr bwMode="auto">
          <a:xfrm>
            <a:off x="5999767" y="1374316"/>
            <a:ext cx="2590800" cy="108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a:solidFill>
                  <a:schemeClr val="tx1"/>
                </a:solidFill>
                <a:latin typeface="+mj-lt"/>
                <a:ea typeface="ＭＳ Ｐゴシック" pitchFamily="-65" charset="-128"/>
                <a:cs typeface="ＭＳ Ｐゴシック"/>
              </a:defRPr>
            </a:lvl1pPr>
            <a:lvl2pPr algn="l" rtl="0" eaLnBrk="0" fontAlgn="base" hangingPunct="0">
              <a:spcBef>
                <a:spcPct val="0"/>
              </a:spcBef>
              <a:spcAft>
                <a:spcPct val="0"/>
              </a:spcAft>
              <a:defRPr kumimoji="1" sz="3200">
                <a:solidFill>
                  <a:schemeClr val="tx1"/>
                </a:solidFill>
                <a:latin typeface="Arial" charset="0"/>
                <a:ea typeface="ＭＳ Ｐゴシック" pitchFamily="-65" charset="-128"/>
                <a:cs typeface="ＭＳ Ｐゴシック"/>
              </a:defRPr>
            </a:lvl2pPr>
            <a:lvl3pPr algn="l" rtl="0" eaLnBrk="0" fontAlgn="base" hangingPunct="0">
              <a:spcBef>
                <a:spcPct val="0"/>
              </a:spcBef>
              <a:spcAft>
                <a:spcPct val="0"/>
              </a:spcAft>
              <a:defRPr kumimoji="1" sz="3200">
                <a:solidFill>
                  <a:schemeClr val="tx1"/>
                </a:solidFill>
                <a:latin typeface="Arial" charset="0"/>
                <a:ea typeface="ＭＳ Ｐゴシック" pitchFamily="-65" charset="-128"/>
                <a:cs typeface="ＭＳ Ｐゴシック"/>
              </a:defRPr>
            </a:lvl3pPr>
            <a:lvl4pPr algn="l" rtl="0" eaLnBrk="0" fontAlgn="base" hangingPunct="0">
              <a:spcBef>
                <a:spcPct val="0"/>
              </a:spcBef>
              <a:spcAft>
                <a:spcPct val="0"/>
              </a:spcAft>
              <a:defRPr kumimoji="1" sz="3200">
                <a:solidFill>
                  <a:schemeClr val="tx1"/>
                </a:solidFill>
                <a:latin typeface="Arial" charset="0"/>
                <a:ea typeface="ＭＳ Ｐゴシック" pitchFamily="-65" charset="-128"/>
                <a:cs typeface="ＭＳ Ｐゴシック"/>
              </a:defRPr>
            </a:lvl4pPr>
            <a:lvl5pPr algn="l" rtl="0" eaLnBrk="0" fontAlgn="base" hangingPunct="0">
              <a:spcBef>
                <a:spcPct val="0"/>
              </a:spcBef>
              <a:spcAft>
                <a:spcPct val="0"/>
              </a:spcAft>
              <a:defRPr kumimoji="1" sz="3200">
                <a:solidFill>
                  <a:schemeClr val="tx1"/>
                </a:solidFill>
                <a:latin typeface="Arial" charset="0"/>
                <a:ea typeface="ＭＳ Ｐゴシック" pitchFamily="-65" charset="-128"/>
                <a:cs typeface="ＭＳ Ｐゴシック"/>
              </a:defRPr>
            </a:lvl5pPr>
            <a:lvl6pPr marL="457200" algn="l" rtl="0" eaLnBrk="0" fontAlgn="base" hangingPunct="0">
              <a:spcBef>
                <a:spcPct val="0"/>
              </a:spcBef>
              <a:spcAft>
                <a:spcPct val="0"/>
              </a:spcAft>
              <a:defRPr kumimoji="1" sz="3200">
                <a:solidFill>
                  <a:schemeClr val="tx1"/>
                </a:solidFill>
                <a:latin typeface="Arial" charset="0"/>
              </a:defRPr>
            </a:lvl6pPr>
            <a:lvl7pPr marL="914400" algn="l" rtl="0" eaLnBrk="0" fontAlgn="base" hangingPunct="0">
              <a:spcBef>
                <a:spcPct val="0"/>
              </a:spcBef>
              <a:spcAft>
                <a:spcPct val="0"/>
              </a:spcAft>
              <a:defRPr kumimoji="1" sz="3200">
                <a:solidFill>
                  <a:schemeClr val="tx1"/>
                </a:solidFill>
                <a:latin typeface="Arial" charset="0"/>
              </a:defRPr>
            </a:lvl7pPr>
            <a:lvl8pPr marL="1371600" algn="l" rtl="0" eaLnBrk="0" fontAlgn="base" hangingPunct="0">
              <a:spcBef>
                <a:spcPct val="0"/>
              </a:spcBef>
              <a:spcAft>
                <a:spcPct val="0"/>
              </a:spcAft>
              <a:defRPr kumimoji="1" sz="3200">
                <a:solidFill>
                  <a:schemeClr val="tx1"/>
                </a:solidFill>
                <a:latin typeface="Arial" charset="0"/>
              </a:defRPr>
            </a:lvl8pPr>
            <a:lvl9pPr marL="1828800" algn="l" rtl="0" eaLnBrk="0" fontAlgn="base" hangingPunct="0">
              <a:spcBef>
                <a:spcPct val="0"/>
              </a:spcBef>
              <a:spcAft>
                <a:spcPct val="0"/>
              </a:spcAft>
              <a:defRPr kumimoji="1" sz="3200">
                <a:solidFill>
                  <a:schemeClr val="tx1"/>
                </a:solidFill>
                <a:latin typeface="Arial" charset="0"/>
              </a:defRPr>
            </a:lvl9pPr>
          </a:lstStyle>
          <a:p>
            <a:pPr algn="ctr" eaLnBrk="1" hangingPunct="1"/>
            <a:r>
              <a:rPr lang="en-US" altLang="en-US" kern="0" dirty="0">
                <a:solidFill>
                  <a:srgbClr val="C00000"/>
                </a:solidFill>
                <a:latin typeface="Comic Sans MS" panose="030F0702030302020204" pitchFamily="66" charset="0"/>
                <a:cs typeface="Arial" panose="020B0604020202020204" pitchFamily="34" charset="0"/>
              </a:rPr>
              <a:t>Moneyball</a:t>
            </a:r>
            <a:br>
              <a:rPr lang="en-US" altLang="en-US" kern="0" dirty="0">
                <a:solidFill>
                  <a:srgbClr val="C00000"/>
                </a:solidFill>
                <a:latin typeface="Comic Sans MS" panose="030F0702030302020204" pitchFamily="66" charset="0"/>
                <a:cs typeface="Arial" panose="020B0604020202020204" pitchFamily="34" charset="0"/>
              </a:rPr>
            </a:br>
            <a:r>
              <a:rPr lang="en-US" altLang="en-US" sz="2000" kern="0" dirty="0">
                <a:solidFill>
                  <a:srgbClr val="C00000"/>
                </a:solidFill>
                <a:latin typeface="Comic Sans MS" panose="030F0702030302020204" pitchFamily="66" charset="0"/>
                <a:cs typeface="Arial" panose="020B0604020202020204" pitchFamily="34" charset="0"/>
              </a:rPr>
              <a:t>(2003)</a:t>
            </a:r>
            <a:br>
              <a:rPr lang="en-US" altLang="en-US" kern="0" dirty="0">
                <a:solidFill>
                  <a:srgbClr val="C00000"/>
                </a:solidFill>
                <a:latin typeface="Comic Sans MS" panose="030F0702030302020204" pitchFamily="66" charset="0"/>
                <a:cs typeface="Arial" panose="020B0604020202020204" pitchFamily="34" charset="0"/>
              </a:rPr>
            </a:br>
            <a:endParaRPr lang="en-US" altLang="en-US" sz="2200" kern="0" dirty="0">
              <a:latin typeface="+mn-lt"/>
              <a:ea typeface="+mn-ea"/>
              <a:cs typeface="Arial" panose="020B0604020202020204" pitchFamily="34" charset="0"/>
            </a:endParaRPr>
          </a:p>
        </p:txBody>
      </p:sp>
      <p:sp>
        <p:nvSpPr>
          <p:cNvPr id="7" name="Rectangle 6">
            <a:extLst>
              <a:ext uri="{FF2B5EF4-FFF2-40B4-BE49-F238E27FC236}">
                <a16:creationId xmlns:a16="http://schemas.microsoft.com/office/drawing/2014/main" id="{A8D4FDE3-1711-E258-A4B2-3BEA3316F265}"/>
              </a:ext>
            </a:extLst>
          </p:cNvPr>
          <p:cNvSpPr/>
          <p:nvPr/>
        </p:nvSpPr>
        <p:spPr bwMode="auto">
          <a:xfrm>
            <a:off x="6096000" y="914400"/>
            <a:ext cx="2494567" cy="367133"/>
          </a:xfrm>
          <a:prstGeom prst="rect">
            <a:avLst/>
          </a:prstGeom>
          <a:no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2" name="Rectangle 11">
            <a:hlinkClick r:id="rId5"/>
            <a:extLst>
              <a:ext uri="{FF2B5EF4-FFF2-40B4-BE49-F238E27FC236}">
                <a16:creationId xmlns:a16="http://schemas.microsoft.com/office/drawing/2014/main" id="{EFF8BD8E-8E1C-4CDA-01C6-74EF6CBCF56C}"/>
              </a:ext>
            </a:extLst>
          </p:cNvPr>
          <p:cNvSpPr/>
          <p:nvPr/>
        </p:nvSpPr>
        <p:spPr bwMode="auto">
          <a:xfrm>
            <a:off x="6096000" y="914400"/>
            <a:ext cx="2514600" cy="383716"/>
          </a:xfrm>
          <a:prstGeom prst="rect">
            <a:avLst/>
          </a:prstGeom>
          <a:no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768088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913935" y="1163781"/>
            <a:ext cx="5943600" cy="5389419"/>
          </a:xfrm>
          <a:prstGeom prst="rect">
            <a:avLst/>
          </a:prstGeom>
          <a:solidFill>
            <a:srgbClr val="FFFFEB"/>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5" name="Oval 14"/>
          <p:cNvSpPr/>
          <p:nvPr/>
        </p:nvSpPr>
        <p:spPr bwMode="auto">
          <a:xfrm>
            <a:off x="1142535" y="1392381"/>
            <a:ext cx="5410200" cy="4961808"/>
          </a:xfrm>
          <a:prstGeom prst="ellipse">
            <a:avLst/>
          </a:prstGeom>
          <a:solidFill>
            <a:schemeClr val="bg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Times New Roman" pitchFamily="18" charset="0"/>
            </a:endParaRPr>
          </a:p>
        </p:txBody>
      </p:sp>
      <p:sp>
        <p:nvSpPr>
          <p:cNvPr id="13" name="Oval 12"/>
          <p:cNvSpPr/>
          <p:nvPr/>
        </p:nvSpPr>
        <p:spPr bwMode="auto">
          <a:xfrm>
            <a:off x="2742735" y="1849581"/>
            <a:ext cx="3505200" cy="3429000"/>
          </a:xfrm>
          <a:prstGeom prst="ellipse">
            <a:avLst/>
          </a:prstGeom>
          <a:solidFill>
            <a:srgbClr val="99CCFF"/>
          </a:solidFill>
          <a:ln w="12700" cap="sq"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6">
                  <a:lumMod val="50000"/>
                </a:schemeClr>
              </a:solidFill>
              <a:effectLst/>
              <a:latin typeface="Times New Roman" pitchFamily="18" charset="0"/>
            </a:endParaRPr>
          </a:p>
        </p:txBody>
      </p:sp>
      <p:sp>
        <p:nvSpPr>
          <p:cNvPr id="17" name="Oval 16"/>
          <p:cNvSpPr/>
          <p:nvPr/>
        </p:nvSpPr>
        <p:spPr bwMode="auto">
          <a:xfrm>
            <a:off x="3848565" y="2519537"/>
            <a:ext cx="1789770" cy="1732407"/>
          </a:xfrm>
          <a:prstGeom prst="ellipse">
            <a:avLst/>
          </a:prstGeom>
          <a:solidFill>
            <a:schemeClr val="accent3">
              <a:lumMod val="95000"/>
            </a:schemeClr>
          </a:solidFill>
          <a:ln w="12700" cap="sq" cmpd="sng" algn="ctr">
            <a:solidFill>
              <a:schemeClr val="accent3">
                <a:lumMod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 name="Oval 3"/>
          <p:cNvSpPr/>
          <p:nvPr/>
        </p:nvSpPr>
        <p:spPr bwMode="auto">
          <a:xfrm>
            <a:off x="1294935" y="2243245"/>
            <a:ext cx="3505200" cy="3429000"/>
          </a:xfrm>
          <a:prstGeom prst="ellipse">
            <a:avLst/>
          </a:prstGeom>
          <a:solidFill>
            <a:srgbClr val="FFE7FF"/>
          </a:solidFill>
          <a:ln w="127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098" name="Rectangle 3"/>
          <p:cNvSpPr>
            <a:spLocks noGrp="1" noChangeArrowheads="1"/>
          </p:cNvSpPr>
          <p:nvPr>
            <p:ph type="title"/>
          </p:nvPr>
        </p:nvSpPr>
        <p:spPr>
          <a:xfrm>
            <a:off x="305088" y="365284"/>
            <a:ext cx="8610023" cy="542149"/>
          </a:xfrm>
          <a:noFill/>
        </p:spPr>
        <p:txBody>
          <a:bodyPr/>
          <a:lstStyle/>
          <a:p>
            <a:pPr algn="ctr"/>
            <a:r>
              <a:rPr lang="en-US" altLang="en-US" b="1" dirty="0">
                <a:solidFill>
                  <a:srgbClr val="C00000"/>
                </a:solidFill>
                <a:latin typeface="Comic Sans MS" panose="030F0702030302020204" pitchFamily="66" charset="0"/>
                <a:cs typeface="Arial" panose="020B0604020202020204" pitchFamily="34" charset="0"/>
              </a:rPr>
              <a:t>AI &amp; Data Science Zoo</a:t>
            </a:r>
          </a:p>
        </p:txBody>
      </p:sp>
      <p:sp>
        <p:nvSpPr>
          <p:cNvPr id="5" name="Slide Number Placeholder 3"/>
          <p:cNvSpPr txBox="1">
            <a:spLocks noGrp="1"/>
          </p:cNvSpPr>
          <p:nvPr/>
        </p:nvSpPr>
        <p:spPr bwMode="auto">
          <a:xfrm>
            <a:off x="8492397" y="6430389"/>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fld id="{D40FE0F8-31FA-4325-A80F-5BF4D9DDCB8F}" type="slidenum">
              <a:rPr lang="en-US" altLang="en-US" sz="1200">
                <a:latin typeface="Arial" panose="020B0604020202020204" pitchFamily="34" charset="0"/>
              </a:rPr>
              <a:pPr algn="ctr" eaLnBrk="1" hangingPunct="1">
                <a:spcBef>
                  <a:spcPct val="0"/>
                </a:spcBef>
              </a:pPr>
              <a:t>42</a:t>
            </a:fld>
            <a:endParaRPr lang="en-US" altLang="en-US" sz="1200" dirty="0">
              <a:latin typeface="Arial" panose="020B0604020202020204" pitchFamily="34" charset="0"/>
            </a:endParaRPr>
          </a:p>
        </p:txBody>
      </p:sp>
      <p:sp>
        <p:nvSpPr>
          <p:cNvPr id="6" name="TextBox 5"/>
          <p:cNvSpPr txBox="1"/>
          <p:nvPr/>
        </p:nvSpPr>
        <p:spPr>
          <a:xfrm>
            <a:off x="2285535" y="2209800"/>
            <a:ext cx="1447800" cy="584775"/>
          </a:xfrm>
          <a:prstGeom prst="rect">
            <a:avLst/>
          </a:prstGeom>
          <a:noFill/>
        </p:spPr>
        <p:txBody>
          <a:bodyPr wrap="square" rtlCol="0">
            <a:spAutoFit/>
          </a:bodyPr>
          <a:lstStyle/>
          <a:p>
            <a:pPr algn="ctr"/>
            <a:r>
              <a:rPr lang="en-US" sz="1600" dirty="0">
                <a:solidFill>
                  <a:srgbClr val="FF0000"/>
                </a:solidFill>
                <a:latin typeface="+mn-lt"/>
              </a:rPr>
              <a:t>Business</a:t>
            </a:r>
            <a:br>
              <a:rPr lang="en-US" sz="1600" dirty="0">
                <a:solidFill>
                  <a:srgbClr val="FF0000"/>
                </a:solidFill>
                <a:latin typeface="+mn-lt"/>
              </a:rPr>
            </a:br>
            <a:r>
              <a:rPr lang="en-US" sz="1600" dirty="0">
                <a:solidFill>
                  <a:srgbClr val="FF0000"/>
                </a:solidFill>
                <a:latin typeface="+mn-lt"/>
              </a:rPr>
              <a:t>Analytics</a:t>
            </a:r>
          </a:p>
        </p:txBody>
      </p:sp>
      <p:sp>
        <p:nvSpPr>
          <p:cNvPr id="9" name="Oval 8"/>
          <p:cNvSpPr/>
          <p:nvPr/>
        </p:nvSpPr>
        <p:spPr bwMode="auto">
          <a:xfrm>
            <a:off x="2133136" y="2728890"/>
            <a:ext cx="2667000" cy="2610703"/>
          </a:xfrm>
          <a:prstGeom prst="ellipse">
            <a:avLst/>
          </a:prstGeom>
          <a:solidFill>
            <a:srgbClr val="FF8F8F"/>
          </a:solidFill>
          <a:ln w="12700" cap="sq"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C00000"/>
              </a:solidFill>
              <a:effectLst/>
              <a:latin typeface="Times New Roman" pitchFamily="18" charset="0"/>
            </a:endParaRPr>
          </a:p>
        </p:txBody>
      </p:sp>
      <p:sp>
        <p:nvSpPr>
          <p:cNvPr id="10" name="TextBox 9"/>
          <p:cNvSpPr txBox="1"/>
          <p:nvPr/>
        </p:nvSpPr>
        <p:spPr>
          <a:xfrm>
            <a:off x="2895135" y="2847888"/>
            <a:ext cx="1143001" cy="584775"/>
          </a:xfrm>
          <a:prstGeom prst="rect">
            <a:avLst/>
          </a:prstGeom>
          <a:noFill/>
        </p:spPr>
        <p:txBody>
          <a:bodyPr wrap="square" rtlCol="0">
            <a:spAutoFit/>
          </a:bodyPr>
          <a:lstStyle/>
          <a:p>
            <a:pPr algn="ctr"/>
            <a:r>
              <a:rPr lang="en-US" sz="1600" dirty="0">
                <a:solidFill>
                  <a:srgbClr val="C00000"/>
                </a:solidFill>
                <a:latin typeface="+mn-lt"/>
              </a:rPr>
              <a:t>Predictive Analytics</a:t>
            </a:r>
          </a:p>
        </p:txBody>
      </p:sp>
      <p:sp>
        <p:nvSpPr>
          <p:cNvPr id="11" name="Oval 10"/>
          <p:cNvSpPr/>
          <p:nvPr/>
        </p:nvSpPr>
        <p:spPr bwMode="auto">
          <a:xfrm>
            <a:off x="3047535" y="3500114"/>
            <a:ext cx="2476500" cy="2510685"/>
          </a:xfrm>
          <a:prstGeom prst="ellipse">
            <a:avLst/>
          </a:prstGeom>
          <a:solidFill>
            <a:srgbClr val="C9A8E2"/>
          </a:solidFill>
          <a:ln w="12700" cap="sq"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TextBox 11"/>
          <p:cNvSpPr txBox="1"/>
          <p:nvPr/>
        </p:nvSpPr>
        <p:spPr>
          <a:xfrm>
            <a:off x="3771435" y="3733800"/>
            <a:ext cx="1103040" cy="584775"/>
          </a:xfrm>
          <a:prstGeom prst="rect">
            <a:avLst/>
          </a:prstGeom>
          <a:noFill/>
        </p:spPr>
        <p:txBody>
          <a:bodyPr wrap="square" rtlCol="0">
            <a:spAutoFit/>
          </a:bodyPr>
          <a:lstStyle/>
          <a:p>
            <a:pPr algn="ctr"/>
            <a:r>
              <a:rPr lang="en-US" sz="1600" dirty="0">
                <a:solidFill>
                  <a:srgbClr val="7030A0"/>
                </a:solidFill>
                <a:latin typeface="+mn-lt"/>
              </a:rPr>
              <a:t>Data</a:t>
            </a:r>
            <a:br>
              <a:rPr lang="en-US" sz="1600" dirty="0">
                <a:solidFill>
                  <a:srgbClr val="7030A0"/>
                </a:solidFill>
                <a:latin typeface="+mn-lt"/>
              </a:rPr>
            </a:br>
            <a:r>
              <a:rPr lang="en-US" sz="1600" dirty="0">
                <a:solidFill>
                  <a:srgbClr val="7030A0"/>
                </a:solidFill>
                <a:latin typeface="+mn-lt"/>
              </a:rPr>
              <a:t>Mining</a:t>
            </a:r>
          </a:p>
        </p:txBody>
      </p:sp>
      <p:sp>
        <p:nvSpPr>
          <p:cNvPr id="14" name="TextBox 13"/>
          <p:cNvSpPr txBox="1"/>
          <p:nvPr/>
        </p:nvSpPr>
        <p:spPr>
          <a:xfrm>
            <a:off x="3657135" y="1929825"/>
            <a:ext cx="1447800" cy="584775"/>
          </a:xfrm>
          <a:prstGeom prst="rect">
            <a:avLst/>
          </a:prstGeom>
          <a:noFill/>
        </p:spPr>
        <p:txBody>
          <a:bodyPr wrap="square" rtlCol="0">
            <a:spAutoFit/>
          </a:bodyPr>
          <a:lstStyle/>
          <a:p>
            <a:pPr algn="ctr"/>
            <a:r>
              <a:rPr lang="en-US" sz="1600" dirty="0">
                <a:solidFill>
                  <a:srgbClr val="0070C0"/>
                </a:solidFill>
                <a:latin typeface="+mn-lt"/>
              </a:rPr>
              <a:t>Machine</a:t>
            </a:r>
            <a:br>
              <a:rPr lang="en-US" sz="1600" dirty="0">
                <a:solidFill>
                  <a:srgbClr val="0070C0"/>
                </a:solidFill>
                <a:latin typeface="+mn-lt"/>
              </a:rPr>
            </a:br>
            <a:r>
              <a:rPr lang="en-US" sz="1600" dirty="0">
                <a:solidFill>
                  <a:srgbClr val="0070C0"/>
                </a:solidFill>
                <a:latin typeface="+mn-lt"/>
              </a:rPr>
              <a:t>Learning</a:t>
            </a:r>
          </a:p>
        </p:txBody>
      </p:sp>
      <p:sp>
        <p:nvSpPr>
          <p:cNvPr id="16" name="TextBox 15"/>
          <p:cNvSpPr txBox="1"/>
          <p:nvPr/>
        </p:nvSpPr>
        <p:spPr>
          <a:xfrm>
            <a:off x="2361735" y="1548825"/>
            <a:ext cx="1447800" cy="584775"/>
          </a:xfrm>
          <a:prstGeom prst="rect">
            <a:avLst/>
          </a:prstGeom>
          <a:noFill/>
          <a:ln>
            <a:noFill/>
          </a:ln>
        </p:spPr>
        <p:txBody>
          <a:bodyPr wrap="square" rtlCol="0">
            <a:spAutoFit/>
          </a:bodyPr>
          <a:lstStyle/>
          <a:p>
            <a:pPr algn="ctr"/>
            <a:r>
              <a:rPr lang="en-US" sz="1600" dirty="0">
                <a:latin typeface="+mn-lt"/>
              </a:rPr>
              <a:t>Data</a:t>
            </a:r>
            <a:br>
              <a:rPr lang="en-US" sz="1600" dirty="0">
                <a:latin typeface="+mn-lt"/>
              </a:rPr>
            </a:br>
            <a:r>
              <a:rPr lang="en-US" sz="1600" dirty="0">
                <a:latin typeface="+mn-lt"/>
              </a:rPr>
              <a:t>Science</a:t>
            </a:r>
          </a:p>
        </p:txBody>
      </p:sp>
      <p:sp>
        <p:nvSpPr>
          <p:cNvPr id="18" name="TextBox 17"/>
          <p:cNvSpPr txBox="1"/>
          <p:nvPr/>
        </p:nvSpPr>
        <p:spPr>
          <a:xfrm>
            <a:off x="4266735" y="2768025"/>
            <a:ext cx="1447800" cy="584775"/>
          </a:xfrm>
          <a:prstGeom prst="rect">
            <a:avLst/>
          </a:prstGeom>
          <a:noFill/>
        </p:spPr>
        <p:txBody>
          <a:bodyPr wrap="square" rtlCol="0">
            <a:spAutoFit/>
          </a:bodyPr>
          <a:lstStyle/>
          <a:p>
            <a:pPr algn="ctr"/>
            <a:r>
              <a:rPr lang="en-US" sz="1600" dirty="0">
                <a:solidFill>
                  <a:schemeClr val="accent3">
                    <a:lumMod val="50000"/>
                  </a:schemeClr>
                </a:solidFill>
                <a:latin typeface="+mn-lt"/>
              </a:rPr>
              <a:t>Business</a:t>
            </a:r>
            <a:br>
              <a:rPr lang="en-US" sz="1600" dirty="0">
                <a:solidFill>
                  <a:schemeClr val="accent3">
                    <a:lumMod val="50000"/>
                  </a:schemeClr>
                </a:solidFill>
                <a:latin typeface="+mn-lt"/>
              </a:rPr>
            </a:br>
            <a:r>
              <a:rPr lang="en-US" sz="1600" dirty="0">
                <a:solidFill>
                  <a:schemeClr val="accent3">
                    <a:lumMod val="50000"/>
                  </a:schemeClr>
                </a:solidFill>
                <a:latin typeface="+mn-lt"/>
              </a:rPr>
              <a:t>Intelligence</a:t>
            </a:r>
          </a:p>
        </p:txBody>
      </p:sp>
      <p:sp>
        <p:nvSpPr>
          <p:cNvPr id="20" name="TextBox 19"/>
          <p:cNvSpPr txBox="1"/>
          <p:nvPr/>
        </p:nvSpPr>
        <p:spPr>
          <a:xfrm>
            <a:off x="954512" y="1199732"/>
            <a:ext cx="1670825" cy="584775"/>
          </a:xfrm>
          <a:prstGeom prst="rect">
            <a:avLst/>
          </a:prstGeom>
          <a:noFill/>
          <a:ln>
            <a:noFill/>
          </a:ln>
        </p:spPr>
        <p:txBody>
          <a:bodyPr wrap="square" rtlCol="0">
            <a:spAutoFit/>
          </a:bodyPr>
          <a:lstStyle/>
          <a:p>
            <a:r>
              <a:rPr lang="en-US" sz="1600" dirty="0">
                <a:solidFill>
                  <a:srgbClr val="00B050"/>
                </a:solidFill>
                <a:latin typeface="+mn-lt"/>
              </a:rPr>
              <a:t>Mathematics &amp; Statistics</a:t>
            </a:r>
          </a:p>
        </p:txBody>
      </p:sp>
      <p:sp>
        <p:nvSpPr>
          <p:cNvPr id="21" name="TextBox 20"/>
          <p:cNvSpPr txBox="1"/>
          <p:nvPr/>
        </p:nvSpPr>
        <p:spPr>
          <a:xfrm>
            <a:off x="5466886" y="1143000"/>
            <a:ext cx="1502665" cy="1077218"/>
          </a:xfrm>
          <a:prstGeom prst="rect">
            <a:avLst/>
          </a:prstGeom>
          <a:noFill/>
          <a:ln>
            <a:noFill/>
          </a:ln>
        </p:spPr>
        <p:txBody>
          <a:bodyPr wrap="square" rtlCol="0">
            <a:spAutoFit/>
          </a:bodyPr>
          <a:lstStyle/>
          <a:p>
            <a:pPr algn="r"/>
            <a:r>
              <a:rPr lang="en-US" sz="1600" dirty="0">
                <a:solidFill>
                  <a:srgbClr val="00B050"/>
                </a:solidFill>
                <a:latin typeface="+mn-lt"/>
              </a:rPr>
              <a:t>Programming:</a:t>
            </a:r>
            <a:br>
              <a:rPr lang="en-US" sz="1600" dirty="0">
                <a:solidFill>
                  <a:srgbClr val="00B050"/>
                </a:solidFill>
                <a:latin typeface="+mn-lt"/>
              </a:rPr>
            </a:br>
            <a:r>
              <a:rPr lang="en-US" sz="1600" dirty="0">
                <a:solidFill>
                  <a:srgbClr val="00B050"/>
                </a:solidFill>
                <a:latin typeface="+mn-lt"/>
              </a:rPr>
              <a:t>R, Python, Julia, Auto ML </a:t>
            </a:r>
            <a:br>
              <a:rPr lang="en-US" sz="1600" dirty="0">
                <a:solidFill>
                  <a:srgbClr val="00B050"/>
                </a:solidFill>
                <a:latin typeface="+mn-lt"/>
              </a:rPr>
            </a:br>
            <a:r>
              <a:rPr lang="en-US" sz="1600" dirty="0">
                <a:solidFill>
                  <a:srgbClr val="00B050"/>
                </a:solidFill>
                <a:latin typeface="+mn-lt"/>
              </a:rPr>
              <a:t>     tools, etc.</a:t>
            </a:r>
          </a:p>
        </p:txBody>
      </p:sp>
      <p:sp>
        <p:nvSpPr>
          <p:cNvPr id="22" name="TextBox 21"/>
          <p:cNvSpPr txBox="1"/>
          <p:nvPr/>
        </p:nvSpPr>
        <p:spPr>
          <a:xfrm>
            <a:off x="894886" y="5952318"/>
            <a:ext cx="2476500" cy="584775"/>
          </a:xfrm>
          <a:prstGeom prst="rect">
            <a:avLst/>
          </a:prstGeom>
          <a:noFill/>
          <a:ln>
            <a:noFill/>
          </a:ln>
        </p:spPr>
        <p:txBody>
          <a:bodyPr wrap="square" rtlCol="0">
            <a:spAutoFit/>
          </a:bodyPr>
          <a:lstStyle/>
          <a:p>
            <a:r>
              <a:rPr lang="en-US" sz="1600" dirty="0">
                <a:solidFill>
                  <a:srgbClr val="00B050"/>
                </a:solidFill>
                <a:latin typeface="+mn-lt"/>
              </a:rPr>
              <a:t>Computer Science &amp; Large Language Models</a:t>
            </a:r>
            <a:endParaRPr lang="en-US" sz="1600" b="1" dirty="0">
              <a:solidFill>
                <a:srgbClr val="00B050"/>
              </a:solidFill>
              <a:latin typeface="+mn-lt"/>
            </a:endParaRPr>
          </a:p>
        </p:txBody>
      </p:sp>
      <p:sp>
        <p:nvSpPr>
          <p:cNvPr id="23" name="TextBox 22"/>
          <p:cNvSpPr txBox="1"/>
          <p:nvPr/>
        </p:nvSpPr>
        <p:spPr>
          <a:xfrm>
            <a:off x="5638335" y="5943600"/>
            <a:ext cx="1224775" cy="584775"/>
          </a:xfrm>
          <a:prstGeom prst="rect">
            <a:avLst/>
          </a:prstGeom>
          <a:noFill/>
          <a:ln>
            <a:noFill/>
          </a:ln>
        </p:spPr>
        <p:txBody>
          <a:bodyPr wrap="square" rtlCol="0">
            <a:spAutoFit/>
          </a:bodyPr>
          <a:lstStyle/>
          <a:p>
            <a:pPr algn="r"/>
            <a:r>
              <a:rPr lang="en-US" sz="1600" dirty="0">
                <a:solidFill>
                  <a:srgbClr val="00B050"/>
                </a:solidFill>
                <a:latin typeface="+mn-lt"/>
              </a:rPr>
              <a:t>Database &amp; Big Data</a:t>
            </a:r>
          </a:p>
        </p:txBody>
      </p:sp>
      <p:pic>
        <p:nvPicPr>
          <p:cNvPr id="3" name="Snagit_SNG824">
            <a:extLst>
              <a:ext uri="{FF2B5EF4-FFF2-40B4-BE49-F238E27FC236}">
                <a16:creationId xmlns:a16="http://schemas.microsoft.com/office/drawing/2014/main" id="{3CDC5B37-F90B-4C58-BBDA-106C5066E3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135" y="5160319"/>
            <a:ext cx="517303" cy="346862"/>
          </a:xfrm>
          <a:prstGeom prst="rect">
            <a:avLst/>
          </a:prstGeom>
        </p:spPr>
      </p:pic>
      <p:pic>
        <p:nvPicPr>
          <p:cNvPr id="19" name="Snagit_SNG821">
            <a:extLst>
              <a:ext uri="{FF2B5EF4-FFF2-40B4-BE49-F238E27FC236}">
                <a16:creationId xmlns:a16="http://schemas.microsoft.com/office/drawing/2014/main" id="{E5FDC992-7AAC-4359-A060-016FA0D2D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4135" y="3277789"/>
            <a:ext cx="419637" cy="611564"/>
          </a:xfrm>
          <a:prstGeom prst="rect">
            <a:avLst/>
          </a:prstGeom>
        </p:spPr>
      </p:pic>
      <p:pic>
        <p:nvPicPr>
          <p:cNvPr id="25" name="Snagit_SNG829">
            <a:extLst>
              <a:ext uri="{FF2B5EF4-FFF2-40B4-BE49-F238E27FC236}">
                <a16:creationId xmlns:a16="http://schemas.microsoft.com/office/drawing/2014/main" id="{F3D30ECC-92BE-438B-B3F0-91671B8B18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9492" y="1947351"/>
            <a:ext cx="440778" cy="593356"/>
          </a:xfrm>
          <a:prstGeom prst="rect">
            <a:avLst/>
          </a:prstGeom>
        </p:spPr>
      </p:pic>
      <p:sp>
        <p:nvSpPr>
          <p:cNvPr id="8" name="Arrow: Right 7">
            <a:extLst>
              <a:ext uri="{FF2B5EF4-FFF2-40B4-BE49-F238E27FC236}">
                <a16:creationId xmlns:a16="http://schemas.microsoft.com/office/drawing/2014/main" id="{4CA165FC-EF6A-5B89-CB75-459A29107104}"/>
              </a:ext>
            </a:extLst>
          </p:cNvPr>
          <p:cNvSpPr/>
          <p:nvPr/>
        </p:nvSpPr>
        <p:spPr bwMode="auto">
          <a:xfrm>
            <a:off x="7086135" y="3583571"/>
            <a:ext cx="533865" cy="455029"/>
          </a:xfrm>
          <a:prstGeom prst="rightArrow">
            <a:avLst/>
          </a:prstGeom>
          <a:solidFill>
            <a:srgbClr val="C0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4" name="Rectangle 3">
            <a:extLst>
              <a:ext uri="{FF2B5EF4-FFF2-40B4-BE49-F238E27FC236}">
                <a16:creationId xmlns:a16="http://schemas.microsoft.com/office/drawing/2014/main" id="{A0BCB30B-07FC-E5E8-5C2E-AC6717BD2098}"/>
              </a:ext>
            </a:extLst>
          </p:cNvPr>
          <p:cNvSpPr txBox="1">
            <a:spLocks noChangeArrowheads="1"/>
          </p:cNvSpPr>
          <p:nvPr/>
        </p:nvSpPr>
        <p:spPr bwMode="auto">
          <a:xfrm>
            <a:off x="7429035" y="3540010"/>
            <a:ext cx="1380171" cy="542149"/>
          </a:xfrm>
          <a:prstGeom prst="rect">
            <a:avLst/>
          </a:prstGeo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lvl1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mj-lt"/>
                <a:ea typeface="+mj-ea"/>
                <a:cs typeface="+mj-cs"/>
              </a:defRPr>
            </a:lvl1pPr>
            <a:lvl2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2pPr>
            <a:lvl3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3pPr>
            <a:lvl4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4pPr>
            <a:lvl5pPr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5pPr>
            <a:lvl6pPr marL="4572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6pPr>
            <a:lvl7pPr marL="9144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7pPr>
            <a:lvl8pPr marL="13716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8pPr>
            <a:lvl9pPr marL="1828800" algn="l" rtl="0" eaLnBrk="0" fontAlgn="base" hangingPunct="0">
              <a:spcBef>
                <a:spcPct val="20000"/>
              </a:spcBef>
              <a:spcAft>
                <a:spcPct val="0"/>
              </a:spcAft>
              <a:buClr>
                <a:schemeClr val="tx1"/>
              </a:buClr>
              <a:buSzPct val="70000"/>
              <a:buFont typeface="Monotype Sorts" pitchFamily="2" charset="2"/>
              <a:defRPr kumimoji="1" sz="3200">
                <a:solidFill>
                  <a:schemeClr val="tx1"/>
                </a:solidFill>
                <a:latin typeface="Arial" charset="0"/>
              </a:defRPr>
            </a:lvl9pPr>
          </a:lstStyle>
          <a:p>
            <a:pPr algn="ctr"/>
            <a:r>
              <a:rPr lang="en-US" altLang="en-US" b="1" kern="0" dirty="0">
                <a:solidFill>
                  <a:srgbClr val="C00000"/>
                </a:solidFill>
                <a:latin typeface="Comic Sans MS" panose="030F0702030302020204" pitchFamily="66" charset="0"/>
                <a:cs typeface="Arial" panose="020B0604020202020204" pitchFamily="34" charset="0"/>
              </a:rPr>
              <a:t>AI</a:t>
            </a:r>
          </a:p>
        </p:txBody>
      </p:sp>
    </p:spTree>
    <p:extLst>
      <p:ext uri="{BB962C8B-B14F-4D97-AF65-F5344CB8AC3E}">
        <p14:creationId xmlns:p14="http://schemas.microsoft.com/office/powerpoint/2010/main" val="4089121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500" fill="hold"/>
                                        <p:tgtEl>
                                          <p:spTgt spid="8"/>
                                        </p:tgtEl>
                                        <p:attrNameLst>
                                          <p:attrName>ppt_x</p:attrName>
                                        </p:attrNameLst>
                                      </p:cBhvr>
                                      <p:tavLst>
                                        <p:tav tm="0">
                                          <p:val>
                                            <p:strVal val="1+#ppt_w/2"/>
                                          </p:val>
                                        </p:tav>
                                        <p:tav tm="100000">
                                          <p:val>
                                            <p:strVal val="#ppt_x"/>
                                          </p:val>
                                        </p:tav>
                                      </p:tavLst>
                                    </p:anim>
                                    <p:anim calcmode="lin" valueType="num">
                                      <p:cBhvr additive="base">
                                        <p:cTn id="33" dur="1500" fill="hold"/>
                                        <p:tgtEl>
                                          <p:spTgt spid="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1500" fill="hold"/>
                                        <p:tgtEl>
                                          <p:spTgt spid="24"/>
                                        </p:tgtEl>
                                        <p:attrNameLst>
                                          <p:attrName>ppt_x</p:attrName>
                                        </p:attrNameLst>
                                      </p:cBhvr>
                                      <p:tavLst>
                                        <p:tav tm="0">
                                          <p:val>
                                            <p:strVal val="1+#ppt_w/2"/>
                                          </p:val>
                                        </p:tav>
                                        <p:tav tm="100000">
                                          <p:val>
                                            <p:strVal val="#ppt_x"/>
                                          </p:val>
                                        </p:tav>
                                      </p:tavLst>
                                    </p:anim>
                                    <p:anim calcmode="lin" valueType="num">
                                      <p:cBhvr additive="base">
                                        <p:cTn id="37" dur="1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p:bldP spid="20" grpId="0"/>
      <p:bldP spid="21" grpId="0"/>
      <p:bldP spid="22" grpId="0"/>
      <p:bldP spid="23" grpId="0"/>
      <p:bldP spid="8" grpId="0" animBg="1"/>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1165946" y="2442918"/>
            <a:ext cx="6781800" cy="1382607"/>
          </a:xfrm>
          <a:prstGeom prst="roundRect">
            <a:avLst>
              <a:gd name="adj" fmla="val 2174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 name="Rounded Rectangle 8"/>
          <p:cNvSpPr/>
          <p:nvPr/>
        </p:nvSpPr>
        <p:spPr>
          <a:xfrm>
            <a:off x="1141365" y="1196629"/>
            <a:ext cx="6781800" cy="1093190"/>
          </a:xfrm>
          <a:prstGeom prst="roundRect">
            <a:avLst>
              <a:gd name="adj" fmla="val 21740"/>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1" name="TextBox 10"/>
          <p:cNvSpPr txBox="1"/>
          <p:nvPr/>
        </p:nvSpPr>
        <p:spPr>
          <a:xfrm>
            <a:off x="2590800" y="1257042"/>
            <a:ext cx="4071732" cy="40011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2000" b="1" dirty="0">
                <a:solidFill>
                  <a:schemeClr val="tx1"/>
                </a:solidFill>
                <a:latin typeface="Comic Sans MS" panose="030F0702030302020204" pitchFamily="66" charset="0"/>
              </a:rPr>
              <a:t>Insights</a:t>
            </a:r>
          </a:p>
        </p:txBody>
      </p:sp>
      <p:sp>
        <p:nvSpPr>
          <p:cNvPr id="27" name="TextBox 26"/>
          <p:cNvSpPr txBox="1"/>
          <p:nvPr/>
        </p:nvSpPr>
        <p:spPr>
          <a:xfrm>
            <a:off x="2995085" y="2532649"/>
            <a:ext cx="3276600" cy="40011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2000" b="1" dirty="0">
                <a:solidFill>
                  <a:schemeClr val="tx1"/>
                </a:solidFill>
                <a:latin typeface="Comic Sans MS" panose="030F0702030302020204" pitchFamily="66" charset="0"/>
              </a:rPr>
              <a:t>Models</a:t>
            </a:r>
          </a:p>
        </p:txBody>
      </p:sp>
      <p:sp>
        <p:nvSpPr>
          <p:cNvPr id="30" name="Oval 29"/>
          <p:cNvSpPr/>
          <p:nvPr/>
        </p:nvSpPr>
        <p:spPr>
          <a:xfrm>
            <a:off x="1462585" y="2540190"/>
            <a:ext cx="1219328" cy="73641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31" name="TextBox 30"/>
          <p:cNvSpPr txBox="1"/>
          <p:nvPr/>
        </p:nvSpPr>
        <p:spPr>
          <a:xfrm>
            <a:off x="1333500" y="2596204"/>
            <a:ext cx="1409700"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Model Specification</a:t>
            </a:r>
          </a:p>
        </p:txBody>
      </p:sp>
      <p:sp>
        <p:nvSpPr>
          <p:cNvPr id="38" name="Oval 37"/>
          <p:cNvSpPr/>
          <p:nvPr/>
        </p:nvSpPr>
        <p:spPr>
          <a:xfrm>
            <a:off x="2999292" y="2511799"/>
            <a:ext cx="899416" cy="6096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39" name="TextBox 38"/>
          <p:cNvSpPr txBox="1"/>
          <p:nvPr/>
        </p:nvSpPr>
        <p:spPr>
          <a:xfrm>
            <a:off x="2983380" y="2536624"/>
            <a:ext cx="947354"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Model Method</a:t>
            </a:r>
          </a:p>
        </p:txBody>
      </p:sp>
      <p:sp>
        <p:nvSpPr>
          <p:cNvPr id="42" name="Rounded Rectangle 41"/>
          <p:cNvSpPr/>
          <p:nvPr/>
        </p:nvSpPr>
        <p:spPr>
          <a:xfrm>
            <a:off x="1143000" y="3962400"/>
            <a:ext cx="6781800" cy="1373334"/>
          </a:xfrm>
          <a:prstGeom prst="roundRect">
            <a:avLst>
              <a:gd name="adj" fmla="val 2174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43" name="TextBox 42"/>
          <p:cNvSpPr txBox="1"/>
          <p:nvPr/>
        </p:nvSpPr>
        <p:spPr>
          <a:xfrm>
            <a:off x="3048947" y="3962400"/>
            <a:ext cx="3076162" cy="400110"/>
          </a:xfrm>
          <a:prstGeom prst="rect">
            <a:avLst/>
          </a:prstGeom>
          <a:noFill/>
        </p:spPr>
        <p:txBody>
          <a:bodyPr wrap="square" rtlCol="0">
            <a:spAutoFit/>
          </a:bodyPr>
          <a:lstStyle>
            <a:defPPr>
              <a:defRPr lang="en-US"/>
            </a:defPPr>
            <a:lvl1pPr algn="ctr" eaLnBrk="1" fontAlgn="auto" hangingPunct="1">
              <a:spcBef>
                <a:spcPts val="0"/>
              </a:spcBef>
              <a:spcAft>
                <a:spcPts val="0"/>
              </a:spcAft>
              <a:defRPr sz="2000" b="1">
                <a:solidFill>
                  <a:prstClr val="white"/>
                </a:solidFill>
                <a:latin typeface="Comic Sans MS" panose="030F0702030302020204" pitchFamily="66" charset="0"/>
              </a:defRPr>
            </a:lvl1pPr>
          </a:lstStyle>
          <a:p>
            <a:r>
              <a:rPr lang="en-US" dirty="0">
                <a:solidFill>
                  <a:schemeClr val="tx1"/>
                </a:solidFill>
              </a:rPr>
              <a:t>Data</a:t>
            </a:r>
          </a:p>
        </p:txBody>
      </p:sp>
      <p:sp>
        <p:nvSpPr>
          <p:cNvPr id="44" name="Oval 43"/>
          <p:cNvSpPr/>
          <p:nvPr/>
        </p:nvSpPr>
        <p:spPr>
          <a:xfrm>
            <a:off x="1447800" y="4076941"/>
            <a:ext cx="1066800" cy="72365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45" name="TextBox 44"/>
          <p:cNvSpPr txBox="1"/>
          <p:nvPr/>
        </p:nvSpPr>
        <p:spPr>
          <a:xfrm>
            <a:off x="1415551" y="4139010"/>
            <a:ext cx="1157081"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Structured</a:t>
            </a:r>
            <a:br>
              <a:rPr lang="en-US" sz="1400" b="1" dirty="0">
                <a:solidFill>
                  <a:prstClr val="white"/>
                </a:solidFill>
                <a:latin typeface="Calibri"/>
                <a:ea typeface="+mn-ea"/>
              </a:rPr>
            </a:br>
            <a:r>
              <a:rPr lang="en-US" sz="1400" b="1" dirty="0">
                <a:solidFill>
                  <a:prstClr val="white"/>
                </a:solidFill>
                <a:latin typeface="Calibri"/>
                <a:ea typeface="+mn-ea"/>
              </a:rPr>
              <a:t>(Tables)</a:t>
            </a:r>
          </a:p>
        </p:txBody>
      </p:sp>
      <p:sp>
        <p:nvSpPr>
          <p:cNvPr id="46" name="Oval 45"/>
          <p:cNvSpPr/>
          <p:nvPr/>
        </p:nvSpPr>
        <p:spPr>
          <a:xfrm>
            <a:off x="3939209" y="4578587"/>
            <a:ext cx="990600" cy="523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47" name="TextBox 46"/>
          <p:cNvSpPr txBox="1"/>
          <p:nvPr/>
        </p:nvSpPr>
        <p:spPr>
          <a:xfrm>
            <a:off x="3901109" y="4661085"/>
            <a:ext cx="1066800" cy="307777"/>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Big Data</a:t>
            </a:r>
          </a:p>
        </p:txBody>
      </p:sp>
      <p:sp>
        <p:nvSpPr>
          <p:cNvPr id="52" name="Rectangle 3"/>
          <p:cNvSpPr>
            <a:spLocks noGrp="1" noChangeArrowheads="1"/>
          </p:cNvSpPr>
          <p:nvPr>
            <p:ph type="title"/>
          </p:nvPr>
        </p:nvSpPr>
        <p:spPr>
          <a:xfrm>
            <a:off x="-7917" y="524651"/>
            <a:ext cx="9144000" cy="542149"/>
          </a:xfrm>
          <a:noFill/>
        </p:spPr>
        <p:txBody>
          <a:bodyPr/>
          <a:lstStyle/>
          <a:p>
            <a:pPr algn="ctr"/>
            <a:r>
              <a:rPr lang="en-US" altLang="en-US" sz="2800" b="1" dirty="0">
                <a:solidFill>
                  <a:srgbClr val="C00000"/>
                </a:solidFill>
                <a:latin typeface="Comic Sans MS" panose="030F0702030302020204" pitchFamily="66" charset="0"/>
                <a:cs typeface="Arial" panose="020B0604020202020204" pitchFamily="34" charset="0"/>
              </a:rPr>
              <a:t>Main </a:t>
            </a:r>
            <a:r>
              <a:rPr lang="en-US" altLang="en-US" sz="2800" b="1" dirty="0">
                <a:solidFill>
                  <a:srgbClr val="C00000"/>
                </a:solidFill>
                <a:latin typeface="Comic Sans MS" panose="030F0702030302020204" pitchFamily="66" charset="0"/>
                <a:cs typeface="Arial" panose="020B0604020202020204" pitchFamily="34" charset="0"/>
                <a:sym typeface="Wingdings" panose="05000000000000000000" pitchFamily="2" charset="2"/>
              </a:rPr>
              <a:t>Components of </a:t>
            </a:r>
            <a:r>
              <a:rPr lang="en-US" altLang="en-US" sz="2800" b="1" dirty="0">
                <a:solidFill>
                  <a:srgbClr val="C00000"/>
                </a:solidFill>
                <a:latin typeface="Comic Sans MS" panose="030F0702030302020204" pitchFamily="66" charset="0"/>
                <a:cs typeface="Arial" panose="020B0604020202020204" pitchFamily="34" charset="0"/>
              </a:rPr>
              <a:t>Analytics </a:t>
            </a:r>
          </a:p>
        </p:txBody>
      </p:sp>
      <p:sp>
        <p:nvSpPr>
          <p:cNvPr id="53" name="Oval 52"/>
          <p:cNvSpPr/>
          <p:nvPr/>
        </p:nvSpPr>
        <p:spPr>
          <a:xfrm>
            <a:off x="5214665" y="4499385"/>
            <a:ext cx="700709" cy="5232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54" name="TextBox 53"/>
          <p:cNvSpPr txBox="1"/>
          <p:nvPr/>
        </p:nvSpPr>
        <p:spPr>
          <a:xfrm>
            <a:off x="5176565" y="4580216"/>
            <a:ext cx="762000" cy="307777"/>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Text</a:t>
            </a:r>
          </a:p>
        </p:txBody>
      </p:sp>
      <p:sp>
        <p:nvSpPr>
          <p:cNvPr id="55" name="Oval 54"/>
          <p:cNvSpPr/>
          <p:nvPr/>
        </p:nvSpPr>
        <p:spPr>
          <a:xfrm>
            <a:off x="2463775" y="3172260"/>
            <a:ext cx="1225901" cy="58525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56" name="TextBox 55"/>
          <p:cNvSpPr txBox="1"/>
          <p:nvPr/>
        </p:nvSpPr>
        <p:spPr>
          <a:xfrm>
            <a:off x="2349475" y="3172260"/>
            <a:ext cx="1427922"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Model Assumptions</a:t>
            </a:r>
          </a:p>
        </p:txBody>
      </p:sp>
      <p:sp>
        <p:nvSpPr>
          <p:cNvPr id="63" name="Oval 62"/>
          <p:cNvSpPr/>
          <p:nvPr/>
        </p:nvSpPr>
        <p:spPr>
          <a:xfrm>
            <a:off x="2590800" y="4311083"/>
            <a:ext cx="1295400" cy="59600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64" name="TextBox 63"/>
          <p:cNvSpPr txBox="1"/>
          <p:nvPr/>
        </p:nvSpPr>
        <p:spPr>
          <a:xfrm>
            <a:off x="2581783" y="4430152"/>
            <a:ext cx="1348409" cy="307777"/>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Unstructured</a:t>
            </a:r>
          </a:p>
        </p:txBody>
      </p:sp>
      <p:sp>
        <p:nvSpPr>
          <p:cNvPr id="69" name="Oval 68"/>
          <p:cNvSpPr/>
          <p:nvPr/>
        </p:nvSpPr>
        <p:spPr>
          <a:xfrm>
            <a:off x="5599943" y="2539424"/>
            <a:ext cx="1263974" cy="58477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70" name="TextBox 69"/>
          <p:cNvSpPr txBox="1"/>
          <p:nvPr/>
        </p:nvSpPr>
        <p:spPr>
          <a:xfrm>
            <a:off x="5562600" y="2578201"/>
            <a:ext cx="1317858"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Interpretable vs. Black Box</a:t>
            </a:r>
          </a:p>
        </p:txBody>
      </p:sp>
      <p:sp>
        <p:nvSpPr>
          <p:cNvPr id="75" name="Slide Number Placeholder 3"/>
          <p:cNvSpPr txBox="1">
            <a:spLocks noGrp="1"/>
          </p:cNvSpPr>
          <p:nvPr/>
        </p:nvSpPr>
        <p:spPr bwMode="auto">
          <a:xfrm>
            <a:off x="8458200" y="6286004"/>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fld id="{D40FE0F8-31FA-4325-A80F-5BF4D9DDCB8F}" type="slidenum">
              <a:rPr lang="en-US" altLang="en-US" sz="1200">
                <a:latin typeface="Arial" panose="020B0604020202020204" pitchFamily="34" charset="0"/>
              </a:rPr>
              <a:pPr algn="ctr" eaLnBrk="1" hangingPunct="1">
                <a:spcBef>
                  <a:spcPct val="0"/>
                </a:spcBef>
              </a:pPr>
              <a:t>43</a:t>
            </a:fld>
            <a:endParaRPr lang="en-US" altLang="en-US" sz="1200" dirty="0">
              <a:latin typeface="Arial" panose="020B0604020202020204" pitchFamily="34" charset="0"/>
            </a:endParaRPr>
          </a:p>
        </p:txBody>
      </p:sp>
      <p:sp>
        <p:nvSpPr>
          <p:cNvPr id="65" name="Oval 64">
            <a:extLst>
              <a:ext uri="{FF2B5EF4-FFF2-40B4-BE49-F238E27FC236}">
                <a16:creationId xmlns:a16="http://schemas.microsoft.com/office/drawing/2014/main" id="{278955B0-90C0-4FD1-A6BC-C521543293C0}"/>
              </a:ext>
            </a:extLst>
          </p:cNvPr>
          <p:cNvSpPr/>
          <p:nvPr/>
        </p:nvSpPr>
        <p:spPr>
          <a:xfrm>
            <a:off x="3810000" y="1656676"/>
            <a:ext cx="1626125" cy="570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srgbClr val="FF0000"/>
              </a:solidFill>
            </a:endParaRPr>
          </a:p>
        </p:txBody>
      </p:sp>
      <p:sp>
        <p:nvSpPr>
          <p:cNvPr id="66" name="TextBox 65">
            <a:extLst>
              <a:ext uri="{FF2B5EF4-FFF2-40B4-BE49-F238E27FC236}">
                <a16:creationId xmlns:a16="http://schemas.microsoft.com/office/drawing/2014/main" id="{3B3ED3BA-20C4-4D24-BCD5-974DA91CB81B}"/>
              </a:ext>
            </a:extLst>
          </p:cNvPr>
          <p:cNvSpPr txBox="1"/>
          <p:nvPr/>
        </p:nvSpPr>
        <p:spPr>
          <a:xfrm>
            <a:off x="3824909" y="1635849"/>
            <a:ext cx="1571366"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srgbClr val="002060"/>
                </a:solidFill>
                <a:latin typeface="Calibri"/>
              </a:rPr>
              <a:t>Meaning &amp;</a:t>
            </a:r>
            <a:br>
              <a:rPr lang="en-US" sz="1400" b="1" dirty="0">
                <a:solidFill>
                  <a:srgbClr val="002060"/>
                </a:solidFill>
                <a:latin typeface="Calibri"/>
              </a:rPr>
            </a:br>
            <a:r>
              <a:rPr lang="en-US" sz="1400" b="1" dirty="0">
                <a:solidFill>
                  <a:srgbClr val="002060"/>
                </a:solidFill>
                <a:latin typeface="Calibri"/>
              </a:rPr>
              <a:t>Interpretation</a:t>
            </a:r>
          </a:p>
        </p:txBody>
      </p:sp>
      <p:sp>
        <p:nvSpPr>
          <p:cNvPr id="76" name="Oval 75">
            <a:extLst>
              <a:ext uri="{FF2B5EF4-FFF2-40B4-BE49-F238E27FC236}">
                <a16:creationId xmlns:a16="http://schemas.microsoft.com/office/drawing/2014/main" id="{A59A4B26-448D-4E2E-9C90-2FEBBBD2177B}"/>
              </a:ext>
            </a:extLst>
          </p:cNvPr>
          <p:cNvSpPr/>
          <p:nvPr/>
        </p:nvSpPr>
        <p:spPr>
          <a:xfrm>
            <a:off x="5867400" y="1574667"/>
            <a:ext cx="1371600" cy="48273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srgbClr val="FF0000"/>
              </a:solidFill>
            </a:endParaRPr>
          </a:p>
        </p:txBody>
      </p:sp>
      <p:sp>
        <p:nvSpPr>
          <p:cNvPr id="77" name="TextBox 76">
            <a:extLst>
              <a:ext uri="{FF2B5EF4-FFF2-40B4-BE49-F238E27FC236}">
                <a16:creationId xmlns:a16="http://schemas.microsoft.com/office/drawing/2014/main" id="{8CEE4B48-6587-4F98-A6B5-FA8D8BB8637F}"/>
              </a:ext>
            </a:extLst>
          </p:cNvPr>
          <p:cNvSpPr txBox="1"/>
          <p:nvPr/>
        </p:nvSpPr>
        <p:spPr>
          <a:xfrm>
            <a:off x="5905500" y="1649575"/>
            <a:ext cx="1295400" cy="307777"/>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srgbClr val="002060"/>
                </a:solidFill>
                <a:latin typeface="Calibri"/>
              </a:rPr>
              <a:t>Storytelling</a:t>
            </a:r>
          </a:p>
        </p:txBody>
      </p:sp>
      <p:sp>
        <p:nvSpPr>
          <p:cNvPr id="78" name="Rounded Rectangle 8">
            <a:extLst>
              <a:ext uri="{FF2B5EF4-FFF2-40B4-BE49-F238E27FC236}">
                <a16:creationId xmlns:a16="http://schemas.microsoft.com/office/drawing/2014/main" id="{7C048BC1-DE64-4627-A0F2-7614A8BEE007}"/>
              </a:ext>
            </a:extLst>
          </p:cNvPr>
          <p:cNvSpPr/>
          <p:nvPr/>
        </p:nvSpPr>
        <p:spPr>
          <a:xfrm>
            <a:off x="1219692" y="5451113"/>
            <a:ext cx="6781800" cy="1093190"/>
          </a:xfrm>
          <a:prstGeom prst="roundRect">
            <a:avLst>
              <a:gd name="adj" fmla="val 21740"/>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79" name="TextBox 78">
            <a:extLst>
              <a:ext uri="{FF2B5EF4-FFF2-40B4-BE49-F238E27FC236}">
                <a16:creationId xmlns:a16="http://schemas.microsoft.com/office/drawing/2014/main" id="{9F814571-BFE7-4C9E-9A7A-865A96AF367D}"/>
              </a:ext>
            </a:extLst>
          </p:cNvPr>
          <p:cNvSpPr txBox="1"/>
          <p:nvPr/>
        </p:nvSpPr>
        <p:spPr>
          <a:xfrm>
            <a:off x="2286000" y="5515374"/>
            <a:ext cx="4914900" cy="40011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2000" b="1" dirty="0">
                <a:solidFill>
                  <a:schemeClr val="tx1"/>
                </a:solidFill>
                <a:latin typeface="Comic Sans MS" panose="030F0702030302020204" pitchFamily="66" charset="0"/>
              </a:rPr>
              <a:t>Business Question / Problem / Case</a:t>
            </a:r>
          </a:p>
        </p:txBody>
      </p:sp>
      <p:sp>
        <p:nvSpPr>
          <p:cNvPr id="80" name="Oval 79">
            <a:extLst>
              <a:ext uri="{FF2B5EF4-FFF2-40B4-BE49-F238E27FC236}">
                <a16:creationId xmlns:a16="http://schemas.microsoft.com/office/drawing/2014/main" id="{65A0007E-0152-4543-99AD-443B1BEEBA55}"/>
              </a:ext>
            </a:extLst>
          </p:cNvPr>
          <p:cNvSpPr/>
          <p:nvPr/>
        </p:nvSpPr>
        <p:spPr>
          <a:xfrm>
            <a:off x="3082451" y="5881924"/>
            <a:ext cx="1371600" cy="53061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srgbClr val="FF0000"/>
              </a:solidFill>
            </a:endParaRPr>
          </a:p>
        </p:txBody>
      </p:sp>
      <p:sp>
        <p:nvSpPr>
          <p:cNvPr id="81" name="TextBox 80">
            <a:extLst>
              <a:ext uri="{FF2B5EF4-FFF2-40B4-BE49-F238E27FC236}">
                <a16:creationId xmlns:a16="http://schemas.microsoft.com/office/drawing/2014/main" id="{2C15159D-4F96-4648-B6EC-DFF3033A5A53}"/>
              </a:ext>
            </a:extLst>
          </p:cNvPr>
          <p:cNvSpPr txBox="1"/>
          <p:nvPr/>
        </p:nvSpPr>
        <p:spPr>
          <a:xfrm>
            <a:off x="3130092" y="5867400"/>
            <a:ext cx="1295400"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srgbClr val="FF0000"/>
                </a:solidFill>
                <a:latin typeface="Calibri"/>
                <a:ea typeface="+mn-ea"/>
              </a:rPr>
              <a:t>Quantitative</a:t>
            </a:r>
            <a:br>
              <a:rPr lang="en-US" sz="1400" b="1" dirty="0">
                <a:solidFill>
                  <a:srgbClr val="FF0000"/>
                </a:solidFill>
                <a:latin typeface="Calibri"/>
                <a:ea typeface="+mn-ea"/>
              </a:rPr>
            </a:br>
            <a:r>
              <a:rPr lang="en-US" sz="1400" b="1" dirty="0">
                <a:solidFill>
                  <a:srgbClr val="FF0000"/>
                </a:solidFill>
                <a:latin typeface="Calibri"/>
                <a:ea typeface="+mn-ea"/>
              </a:rPr>
              <a:t>Outcome</a:t>
            </a:r>
          </a:p>
        </p:txBody>
      </p:sp>
      <p:sp>
        <p:nvSpPr>
          <p:cNvPr id="82" name="Oval 81">
            <a:extLst>
              <a:ext uri="{FF2B5EF4-FFF2-40B4-BE49-F238E27FC236}">
                <a16:creationId xmlns:a16="http://schemas.microsoft.com/office/drawing/2014/main" id="{51DAA76B-F528-45D3-BA0C-E6C2AEF7110B}"/>
              </a:ext>
            </a:extLst>
          </p:cNvPr>
          <p:cNvSpPr/>
          <p:nvPr/>
        </p:nvSpPr>
        <p:spPr>
          <a:xfrm>
            <a:off x="4871216" y="5891107"/>
            <a:ext cx="1371600" cy="56386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srgbClr val="FF0000"/>
              </a:solidFill>
            </a:endParaRPr>
          </a:p>
        </p:txBody>
      </p:sp>
      <p:sp>
        <p:nvSpPr>
          <p:cNvPr id="83" name="TextBox 82">
            <a:extLst>
              <a:ext uri="{FF2B5EF4-FFF2-40B4-BE49-F238E27FC236}">
                <a16:creationId xmlns:a16="http://schemas.microsoft.com/office/drawing/2014/main" id="{6525570B-94A8-421D-A53D-6B51FDBDC2F7}"/>
              </a:ext>
            </a:extLst>
          </p:cNvPr>
          <p:cNvSpPr txBox="1"/>
          <p:nvPr/>
        </p:nvSpPr>
        <p:spPr>
          <a:xfrm>
            <a:off x="4914900" y="5927390"/>
            <a:ext cx="1295400"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srgbClr val="FF0000"/>
                </a:solidFill>
                <a:latin typeface="Calibri"/>
                <a:ea typeface="+mn-ea"/>
              </a:rPr>
              <a:t>Classification</a:t>
            </a:r>
            <a:br>
              <a:rPr lang="en-US" sz="1400" b="1" dirty="0">
                <a:solidFill>
                  <a:srgbClr val="FF0000"/>
                </a:solidFill>
                <a:latin typeface="Calibri"/>
                <a:ea typeface="+mn-ea"/>
              </a:rPr>
            </a:br>
            <a:r>
              <a:rPr lang="en-US" sz="1400" b="1" dirty="0">
                <a:solidFill>
                  <a:srgbClr val="FF0000"/>
                </a:solidFill>
                <a:latin typeface="Calibri"/>
                <a:ea typeface="+mn-ea"/>
              </a:rPr>
              <a:t>Outcome</a:t>
            </a:r>
          </a:p>
        </p:txBody>
      </p:sp>
      <p:sp>
        <p:nvSpPr>
          <p:cNvPr id="84" name="Oval 83">
            <a:extLst>
              <a:ext uri="{FF2B5EF4-FFF2-40B4-BE49-F238E27FC236}">
                <a16:creationId xmlns:a16="http://schemas.microsoft.com/office/drawing/2014/main" id="{F22ACEC7-189D-468F-9D7E-DD55B4D6209E}"/>
              </a:ext>
            </a:extLst>
          </p:cNvPr>
          <p:cNvSpPr/>
          <p:nvPr/>
        </p:nvSpPr>
        <p:spPr>
          <a:xfrm>
            <a:off x="1981200" y="1524000"/>
            <a:ext cx="1371600" cy="50422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srgbClr val="FF0000"/>
              </a:solidFill>
            </a:endParaRPr>
          </a:p>
        </p:txBody>
      </p:sp>
      <p:sp>
        <p:nvSpPr>
          <p:cNvPr id="85" name="TextBox 84">
            <a:extLst>
              <a:ext uri="{FF2B5EF4-FFF2-40B4-BE49-F238E27FC236}">
                <a16:creationId xmlns:a16="http://schemas.microsoft.com/office/drawing/2014/main" id="{C379A3D6-10B3-4B48-9AE0-CC9F9815D57B}"/>
              </a:ext>
            </a:extLst>
          </p:cNvPr>
          <p:cNvSpPr txBox="1"/>
          <p:nvPr/>
        </p:nvSpPr>
        <p:spPr>
          <a:xfrm>
            <a:off x="2014332" y="1609468"/>
            <a:ext cx="1295400" cy="307777"/>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srgbClr val="002060"/>
                </a:solidFill>
                <a:latin typeface="Calibri"/>
                <a:ea typeface="+mn-ea"/>
              </a:rPr>
              <a:t>Report</a:t>
            </a:r>
          </a:p>
        </p:txBody>
      </p:sp>
      <p:sp>
        <p:nvSpPr>
          <p:cNvPr id="41" name="Oval 40">
            <a:extLst>
              <a:ext uri="{FF2B5EF4-FFF2-40B4-BE49-F238E27FC236}">
                <a16:creationId xmlns:a16="http://schemas.microsoft.com/office/drawing/2014/main" id="{3585D187-1DEF-40C0-AB51-CB10706F3FB1}"/>
              </a:ext>
            </a:extLst>
          </p:cNvPr>
          <p:cNvSpPr/>
          <p:nvPr/>
        </p:nvSpPr>
        <p:spPr>
          <a:xfrm>
            <a:off x="5076359" y="3150804"/>
            <a:ext cx="1042832" cy="57917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40" name="TextBox 39">
            <a:extLst>
              <a:ext uri="{FF2B5EF4-FFF2-40B4-BE49-F238E27FC236}">
                <a16:creationId xmlns:a16="http://schemas.microsoft.com/office/drawing/2014/main" id="{7EC3FD63-8B45-4E78-A367-839B460F7A3D}"/>
              </a:ext>
            </a:extLst>
          </p:cNvPr>
          <p:cNvSpPr txBox="1"/>
          <p:nvPr/>
        </p:nvSpPr>
        <p:spPr>
          <a:xfrm>
            <a:off x="5171122" y="3150952"/>
            <a:ext cx="891209"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Machine</a:t>
            </a:r>
            <a:br>
              <a:rPr lang="en-US" sz="1400" b="1" dirty="0">
                <a:solidFill>
                  <a:prstClr val="white"/>
                </a:solidFill>
                <a:latin typeface="Calibri"/>
                <a:ea typeface="+mn-ea"/>
              </a:rPr>
            </a:br>
            <a:r>
              <a:rPr lang="en-US" sz="1400" b="1" dirty="0">
                <a:solidFill>
                  <a:prstClr val="white"/>
                </a:solidFill>
                <a:latin typeface="Calibri"/>
                <a:ea typeface="+mn-ea"/>
              </a:rPr>
              <a:t>Learning</a:t>
            </a:r>
          </a:p>
        </p:txBody>
      </p:sp>
      <p:sp>
        <p:nvSpPr>
          <p:cNvPr id="2" name="Oval 1">
            <a:extLst>
              <a:ext uri="{FF2B5EF4-FFF2-40B4-BE49-F238E27FC236}">
                <a16:creationId xmlns:a16="http://schemas.microsoft.com/office/drawing/2014/main" id="{0C806AE4-3556-2202-7DB6-C82D7E805D2E}"/>
              </a:ext>
            </a:extLst>
          </p:cNvPr>
          <p:cNvSpPr/>
          <p:nvPr/>
        </p:nvSpPr>
        <p:spPr>
          <a:xfrm>
            <a:off x="3855056" y="2987315"/>
            <a:ext cx="1042832" cy="78118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3" name="TextBox 2">
            <a:extLst>
              <a:ext uri="{FF2B5EF4-FFF2-40B4-BE49-F238E27FC236}">
                <a16:creationId xmlns:a16="http://schemas.microsoft.com/office/drawing/2014/main" id="{39A70703-8153-164E-6696-7D33210F5B4C}"/>
              </a:ext>
            </a:extLst>
          </p:cNvPr>
          <p:cNvSpPr txBox="1"/>
          <p:nvPr/>
        </p:nvSpPr>
        <p:spPr>
          <a:xfrm>
            <a:off x="3792825" y="2980993"/>
            <a:ext cx="1158783" cy="738664"/>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rPr>
              <a:t>Large Language Models</a:t>
            </a:r>
          </a:p>
        </p:txBody>
      </p:sp>
      <p:sp>
        <p:nvSpPr>
          <p:cNvPr id="6" name="Oval 5">
            <a:extLst>
              <a:ext uri="{FF2B5EF4-FFF2-40B4-BE49-F238E27FC236}">
                <a16:creationId xmlns:a16="http://schemas.microsoft.com/office/drawing/2014/main" id="{9E7E2BF2-D831-531A-54E6-8196465FB0C3}"/>
              </a:ext>
            </a:extLst>
          </p:cNvPr>
          <p:cNvSpPr/>
          <p:nvPr/>
        </p:nvSpPr>
        <p:spPr>
          <a:xfrm>
            <a:off x="6449604" y="3157277"/>
            <a:ext cx="1191114" cy="57917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4" name="TextBox 3">
            <a:extLst>
              <a:ext uri="{FF2B5EF4-FFF2-40B4-BE49-F238E27FC236}">
                <a16:creationId xmlns:a16="http://schemas.microsoft.com/office/drawing/2014/main" id="{5241C345-DA59-7E20-2E2A-0A21E3AF3402}"/>
              </a:ext>
            </a:extLst>
          </p:cNvPr>
          <p:cNvSpPr txBox="1"/>
          <p:nvPr/>
        </p:nvSpPr>
        <p:spPr>
          <a:xfrm>
            <a:off x="6477000" y="3158258"/>
            <a:ext cx="1158783" cy="52322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Artificial</a:t>
            </a:r>
            <a:br>
              <a:rPr lang="en-US" sz="1400" b="1" dirty="0">
                <a:solidFill>
                  <a:prstClr val="white"/>
                </a:solidFill>
                <a:latin typeface="Calibri"/>
                <a:ea typeface="+mn-ea"/>
              </a:rPr>
            </a:br>
            <a:r>
              <a:rPr lang="en-US" sz="1400" b="1" dirty="0">
                <a:solidFill>
                  <a:prstClr val="white"/>
                </a:solidFill>
                <a:latin typeface="Calibri"/>
                <a:ea typeface="+mn-ea"/>
              </a:rPr>
              <a:t>Intelligence</a:t>
            </a:r>
          </a:p>
        </p:txBody>
      </p:sp>
      <p:sp>
        <p:nvSpPr>
          <p:cNvPr id="10" name="Oval 9">
            <a:extLst>
              <a:ext uri="{FF2B5EF4-FFF2-40B4-BE49-F238E27FC236}">
                <a16:creationId xmlns:a16="http://schemas.microsoft.com/office/drawing/2014/main" id="{4BB3CB72-A7FF-AF16-C04F-05BFBA40B470}"/>
              </a:ext>
            </a:extLst>
          </p:cNvPr>
          <p:cNvSpPr/>
          <p:nvPr/>
        </p:nvSpPr>
        <p:spPr>
          <a:xfrm>
            <a:off x="6198729" y="4266926"/>
            <a:ext cx="1295400" cy="78282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b="1">
              <a:solidFill>
                <a:prstClr val="white"/>
              </a:solidFill>
            </a:endParaRPr>
          </a:p>
        </p:txBody>
      </p:sp>
      <p:sp>
        <p:nvSpPr>
          <p:cNvPr id="12" name="TextBox 11">
            <a:extLst>
              <a:ext uri="{FF2B5EF4-FFF2-40B4-BE49-F238E27FC236}">
                <a16:creationId xmlns:a16="http://schemas.microsoft.com/office/drawing/2014/main" id="{C247C826-CB51-FFBD-AB81-5349034101F9}"/>
              </a:ext>
            </a:extLst>
          </p:cNvPr>
          <p:cNvSpPr txBox="1"/>
          <p:nvPr/>
        </p:nvSpPr>
        <p:spPr>
          <a:xfrm>
            <a:off x="6164485" y="4294890"/>
            <a:ext cx="1348409" cy="738664"/>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400" b="1" dirty="0">
                <a:solidFill>
                  <a:prstClr val="white"/>
                </a:solidFill>
                <a:latin typeface="Calibri"/>
                <a:ea typeface="+mn-ea"/>
              </a:rPr>
              <a:t>Data</a:t>
            </a:r>
            <a:br>
              <a:rPr lang="en-US" sz="1400" b="1" dirty="0">
                <a:solidFill>
                  <a:prstClr val="white"/>
                </a:solidFill>
                <a:latin typeface="Calibri"/>
                <a:ea typeface="+mn-ea"/>
              </a:rPr>
            </a:br>
            <a:r>
              <a:rPr lang="en-US" sz="1400" b="1" dirty="0">
                <a:solidFill>
                  <a:prstClr val="white"/>
                </a:solidFill>
                <a:latin typeface="Calibri"/>
                <a:ea typeface="+mn-ea"/>
              </a:rPr>
              <a:t>Pre-Processing </a:t>
            </a:r>
            <a:r>
              <a:rPr lang="en-US" sz="1400" b="1" dirty="0">
                <a:solidFill>
                  <a:prstClr val="white"/>
                </a:solidFill>
                <a:latin typeface="Calibri"/>
              </a:rPr>
              <a:t>&amp; ETL</a:t>
            </a:r>
            <a:endParaRPr lang="en-US" sz="1400" b="1" dirty="0">
              <a:solidFill>
                <a:prstClr val="white"/>
              </a:solidFill>
              <a:latin typeface="Calibri"/>
              <a:ea typeface="+mn-ea"/>
            </a:endParaRPr>
          </a:p>
        </p:txBody>
      </p:sp>
    </p:spTree>
    <p:extLst>
      <p:ext uri="{BB962C8B-B14F-4D97-AF65-F5344CB8AC3E}">
        <p14:creationId xmlns:p14="http://schemas.microsoft.com/office/powerpoint/2010/main" val="153880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80">
                                          <p:stCondLst>
                                            <p:cond delay="0"/>
                                          </p:stCondLst>
                                        </p:cTn>
                                        <p:tgtEl>
                                          <p:spTgt spid="42"/>
                                        </p:tgtEl>
                                      </p:cBhvr>
                                    </p:animEffect>
                                    <p:anim calcmode="lin" valueType="num">
                                      <p:cBhvr>
                                        <p:cTn id="8"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13" dur="26">
                                          <p:stCondLst>
                                            <p:cond delay="650"/>
                                          </p:stCondLst>
                                        </p:cTn>
                                        <p:tgtEl>
                                          <p:spTgt spid="42"/>
                                        </p:tgtEl>
                                      </p:cBhvr>
                                      <p:to x="100000" y="60000"/>
                                    </p:animScale>
                                    <p:animScale>
                                      <p:cBhvr>
                                        <p:cTn id="14" dur="166" decel="50000">
                                          <p:stCondLst>
                                            <p:cond delay="676"/>
                                          </p:stCondLst>
                                        </p:cTn>
                                        <p:tgtEl>
                                          <p:spTgt spid="42"/>
                                        </p:tgtEl>
                                      </p:cBhvr>
                                      <p:to x="100000" y="100000"/>
                                    </p:animScale>
                                    <p:animScale>
                                      <p:cBhvr>
                                        <p:cTn id="15" dur="26">
                                          <p:stCondLst>
                                            <p:cond delay="1312"/>
                                          </p:stCondLst>
                                        </p:cTn>
                                        <p:tgtEl>
                                          <p:spTgt spid="42"/>
                                        </p:tgtEl>
                                      </p:cBhvr>
                                      <p:to x="100000" y="80000"/>
                                    </p:animScale>
                                    <p:animScale>
                                      <p:cBhvr>
                                        <p:cTn id="16" dur="166" decel="50000">
                                          <p:stCondLst>
                                            <p:cond delay="1338"/>
                                          </p:stCondLst>
                                        </p:cTn>
                                        <p:tgtEl>
                                          <p:spTgt spid="42"/>
                                        </p:tgtEl>
                                      </p:cBhvr>
                                      <p:to x="100000" y="100000"/>
                                    </p:animScale>
                                    <p:animScale>
                                      <p:cBhvr>
                                        <p:cTn id="17" dur="26">
                                          <p:stCondLst>
                                            <p:cond delay="1642"/>
                                          </p:stCondLst>
                                        </p:cTn>
                                        <p:tgtEl>
                                          <p:spTgt spid="42"/>
                                        </p:tgtEl>
                                      </p:cBhvr>
                                      <p:to x="100000" y="90000"/>
                                    </p:animScale>
                                    <p:animScale>
                                      <p:cBhvr>
                                        <p:cTn id="18" dur="166" decel="50000">
                                          <p:stCondLst>
                                            <p:cond delay="1668"/>
                                          </p:stCondLst>
                                        </p:cTn>
                                        <p:tgtEl>
                                          <p:spTgt spid="42"/>
                                        </p:tgtEl>
                                      </p:cBhvr>
                                      <p:to x="100000" y="100000"/>
                                    </p:animScale>
                                    <p:animScale>
                                      <p:cBhvr>
                                        <p:cTn id="19" dur="26">
                                          <p:stCondLst>
                                            <p:cond delay="1808"/>
                                          </p:stCondLst>
                                        </p:cTn>
                                        <p:tgtEl>
                                          <p:spTgt spid="42"/>
                                        </p:tgtEl>
                                      </p:cBhvr>
                                      <p:to x="100000" y="95000"/>
                                    </p:animScale>
                                    <p:animScale>
                                      <p:cBhvr>
                                        <p:cTn id="20" dur="166" decel="50000">
                                          <p:stCondLst>
                                            <p:cond delay="1834"/>
                                          </p:stCondLst>
                                        </p:cTn>
                                        <p:tgtEl>
                                          <p:spTgt spid="4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down)">
                                      <p:cBhvr>
                                        <p:cTn id="23" dur="580">
                                          <p:stCondLst>
                                            <p:cond delay="0"/>
                                          </p:stCondLst>
                                        </p:cTn>
                                        <p:tgtEl>
                                          <p:spTgt spid="43"/>
                                        </p:tgtEl>
                                      </p:cBhvr>
                                    </p:animEffect>
                                    <p:anim calcmode="lin" valueType="num">
                                      <p:cBhvr>
                                        <p:cTn id="24"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29" dur="26">
                                          <p:stCondLst>
                                            <p:cond delay="650"/>
                                          </p:stCondLst>
                                        </p:cTn>
                                        <p:tgtEl>
                                          <p:spTgt spid="43"/>
                                        </p:tgtEl>
                                      </p:cBhvr>
                                      <p:to x="100000" y="60000"/>
                                    </p:animScale>
                                    <p:animScale>
                                      <p:cBhvr>
                                        <p:cTn id="30" dur="166" decel="50000">
                                          <p:stCondLst>
                                            <p:cond delay="676"/>
                                          </p:stCondLst>
                                        </p:cTn>
                                        <p:tgtEl>
                                          <p:spTgt spid="43"/>
                                        </p:tgtEl>
                                      </p:cBhvr>
                                      <p:to x="100000" y="100000"/>
                                    </p:animScale>
                                    <p:animScale>
                                      <p:cBhvr>
                                        <p:cTn id="31" dur="26">
                                          <p:stCondLst>
                                            <p:cond delay="1312"/>
                                          </p:stCondLst>
                                        </p:cTn>
                                        <p:tgtEl>
                                          <p:spTgt spid="43"/>
                                        </p:tgtEl>
                                      </p:cBhvr>
                                      <p:to x="100000" y="80000"/>
                                    </p:animScale>
                                    <p:animScale>
                                      <p:cBhvr>
                                        <p:cTn id="32" dur="166" decel="50000">
                                          <p:stCondLst>
                                            <p:cond delay="1338"/>
                                          </p:stCondLst>
                                        </p:cTn>
                                        <p:tgtEl>
                                          <p:spTgt spid="43"/>
                                        </p:tgtEl>
                                      </p:cBhvr>
                                      <p:to x="100000" y="100000"/>
                                    </p:animScale>
                                    <p:animScale>
                                      <p:cBhvr>
                                        <p:cTn id="33" dur="26">
                                          <p:stCondLst>
                                            <p:cond delay="1642"/>
                                          </p:stCondLst>
                                        </p:cTn>
                                        <p:tgtEl>
                                          <p:spTgt spid="43"/>
                                        </p:tgtEl>
                                      </p:cBhvr>
                                      <p:to x="100000" y="90000"/>
                                    </p:animScale>
                                    <p:animScale>
                                      <p:cBhvr>
                                        <p:cTn id="34" dur="166" decel="50000">
                                          <p:stCondLst>
                                            <p:cond delay="1668"/>
                                          </p:stCondLst>
                                        </p:cTn>
                                        <p:tgtEl>
                                          <p:spTgt spid="43"/>
                                        </p:tgtEl>
                                      </p:cBhvr>
                                      <p:to x="100000" y="100000"/>
                                    </p:animScale>
                                    <p:animScale>
                                      <p:cBhvr>
                                        <p:cTn id="35" dur="26">
                                          <p:stCondLst>
                                            <p:cond delay="1808"/>
                                          </p:stCondLst>
                                        </p:cTn>
                                        <p:tgtEl>
                                          <p:spTgt spid="43"/>
                                        </p:tgtEl>
                                      </p:cBhvr>
                                      <p:to x="100000" y="95000"/>
                                    </p:animScale>
                                    <p:animScale>
                                      <p:cBhvr>
                                        <p:cTn id="36" dur="166" decel="50000">
                                          <p:stCondLst>
                                            <p:cond delay="1834"/>
                                          </p:stCondLst>
                                        </p:cTn>
                                        <p:tgtEl>
                                          <p:spTgt spid="43"/>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80">
                                          <p:stCondLst>
                                            <p:cond delay="0"/>
                                          </p:stCondLst>
                                        </p:cTn>
                                        <p:tgtEl>
                                          <p:spTgt spid="44"/>
                                        </p:tgtEl>
                                      </p:cBhvr>
                                    </p:animEffect>
                                    <p:anim calcmode="lin" valueType="num">
                                      <p:cBhvr>
                                        <p:cTn id="40"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45" dur="26">
                                          <p:stCondLst>
                                            <p:cond delay="650"/>
                                          </p:stCondLst>
                                        </p:cTn>
                                        <p:tgtEl>
                                          <p:spTgt spid="44"/>
                                        </p:tgtEl>
                                      </p:cBhvr>
                                      <p:to x="100000" y="60000"/>
                                    </p:animScale>
                                    <p:animScale>
                                      <p:cBhvr>
                                        <p:cTn id="46" dur="166" decel="50000">
                                          <p:stCondLst>
                                            <p:cond delay="676"/>
                                          </p:stCondLst>
                                        </p:cTn>
                                        <p:tgtEl>
                                          <p:spTgt spid="44"/>
                                        </p:tgtEl>
                                      </p:cBhvr>
                                      <p:to x="100000" y="100000"/>
                                    </p:animScale>
                                    <p:animScale>
                                      <p:cBhvr>
                                        <p:cTn id="47" dur="26">
                                          <p:stCondLst>
                                            <p:cond delay="1312"/>
                                          </p:stCondLst>
                                        </p:cTn>
                                        <p:tgtEl>
                                          <p:spTgt spid="44"/>
                                        </p:tgtEl>
                                      </p:cBhvr>
                                      <p:to x="100000" y="80000"/>
                                    </p:animScale>
                                    <p:animScale>
                                      <p:cBhvr>
                                        <p:cTn id="48" dur="166" decel="50000">
                                          <p:stCondLst>
                                            <p:cond delay="1338"/>
                                          </p:stCondLst>
                                        </p:cTn>
                                        <p:tgtEl>
                                          <p:spTgt spid="44"/>
                                        </p:tgtEl>
                                      </p:cBhvr>
                                      <p:to x="100000" y="100000"/>
                                    </p:animScale>
                                    <p:animScale>
                                      <p:cBhvr>
                                        <p:cTn id="49" dur="26">
                                          <p:stCondLst>
                                            <p:cond delay="1642"/>
                                          </p:stCondLst>
                                        </p:cTn>
                                        <p:tgtEl>
                                          <p:spTgt spid="44"/>
                                        </p:tgtEl>
                                      </p:cBhvr>
                                      <p:to x="100000" y="90000"/>
                                    </p:animScale>
                                    <p:animScale>
                                      <p:cBhvr>
                                        <p:cTn id="50" dur="166" decel="50000">
                                          <p:stCondLst>
                                            <p:cond delay="1668"/>
                                          </p:stCondLst>
                                        </p:cTn>
                                        <p:tgtEl>
                                          <p:spTgt spid="44"/>
                                        </p:tgtEl>
                                      </p:cBhvr>
                                      <p:to x="100000" y="100000"/>
                                    </p:animScale>
                                    <p:animScale>
                                      <p:cBhvr>
                                        <p:cTn id="51" dur="26">
                                          <p:stCondLst>
                                            <p:cond delay="1808"/>
                                          </p:stCondLst>
                                        </p:cTn>
                                        <p:tgtEl>
                                          <p:spTgt spid="44"/>
                                        </p:tgtEl>
                                      </p:cBhvr>
                                      <p:to x="100000" y="95000"/>
                                    </p:animScale>
                                    <p:animScale>
                                      <p:cBhvr>
                                        <p:cTn id="52" dur="166" decel="50000">
                                          <p:stCondLst>
                                            <p:cond delay="1834"/>
                                          </p:stCondLst>
                                        </p:cTn>
                                        <p:tgtEl>
                                          <p:spTgt spid="4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down)">
                                      <p:cBhvr>
                                        <p:cTn id="71" dur="580">
                                          <p:stCondLst>
                                            <p:cond delay="0"/>
                                          </p:stCondLst>
                                        </p:cTn>
                                        <p:tgtEl>
                                          <p:spTgt spid="46"/>
                                        </p:tgtEl>
                                      </p:cBhvr>
                                    </p:animEffect>
                                    <p:anim calcmode="lin" valueType="num">
                                      <p:cBhvr>
                                        <p:cTn id="72"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77" dur="26">
                                          <p:stCondLst>
                                            <p:cond delay="650"/>
                                          </p:stCondLst>
                                        </p:cTn>
                                        <p:tgtEl>
                                          <p:spTgt spid="46"/>
                                        </p:tgtEl>
                                      </p:cBhvr>
                                      <p:to x="100000" y="60000"/>
                                    </p:animScale>
                                    <p:animScale>
                                      <p:cBhvr>
                                        <p:cTn id="78" dur="166" decel="50000">
                                          <p:stCondLst>
                                            <p:cond delay="676"/>
                                          </p:stCondLst>
                                        </p:cTn>
                                        <p:tgtEl>
                                          <p:spTgt spid="46"/>
                                        </p:tgtEl>
                                      </p:cBhvr>
                                      <p:to x="100000" y="100000"/>
                                    </p:animScale>
                                    <p:animScale>
                                      <p:cBhvr>
                                        <p:cTn id="79" dur="26">
                                          <p:stCondLst>
                                            <p:cond delay="1312"/>
                                          </p:stCondLst>
                                        </p:cTn>
                                        <p:tgtEl>
                                          <p:spTgt spid="46"/>
                                        </p:tgtEl>
                                      </p:cBhvr>
                                      <p:to x="100000" y="80000"/>
                                    </p:animScale>
                                    <p:animScale>
                                      <p:cBhvr>
                                        <p:cTn id="80" dur="166" decel="50000">
                                          <p:stCondLst>
                                            <p:cond delay="1338"/>
                                          </p:stCondLst>
                                        </p:cTn>
                                        <p:tgtEl>
                                          <p:spTgt spid="46"/>
                                        </p:tgtEl>
                                      </p:cBhvr>
                                      <p:to x="100000" y="100000"/>
                                    </p:animScale>
                                    <p:animScale>
                                      <p:cBhvr>
                                        <p:cTn id="81" dur="26">
                                          <p:stCondLst>
                                            <p:cond delay="1642"/>
                                          </p:stCondLst>
                                        </p:cTn>
                                        <p:tgtEl>
                                          <p:spTgt spid="46"/>
                                        </p:tgtEl>
                                      </p:cBhvr>
                                      <p:to x="100000" y="90000"/>
                                    </p:animScale>
                                    <p:animScale>
                                      <p:cBhvr>
                                        <p:cTn id="82" dur="166" decel="50000">
                                          <p:stCondLst>
                                            <p:cond delay="1668"/>
                                          </p:stCondLst>
                                        </p:cTn>
                                        <p:tgtEl>
                                          <p:spTgt spid="46"/>
                                        </p:tgtEl>
                                      </p:cBhvr>
                                      <p:to x="100000" y="100000"/>
                                    </p:animScale>
                                    <p:animScale>
                                      <p:cBhvr>
                                        <p:cTn id="83" dur="26">
                                          <p:stCondLst>
                                            <p:cond delay="1808"/>
                                          </p:stCondLst>
                                        </p:cTn>
                                        <p:tgtEl>
                                          <p:spTgt spid="46"/>
                                        </p:tgtEl>
                                      </p:cBhvr>
                                      <p:to x="100000" y="95000"/>
                                    </p:animScale>
                                    <p:animScale>
                                      <p:cBhvr>
                                        <p:cTn id="84" dur="166" decel="50000">
                                          <p:stCondLst>
                                            <p:cond delay="1834"/>
                                          </p:stCondLst>
                                        </p:cTn>
                                        <p:tgtEl>
                                          <p:spTgt spid="46"/>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down)">
                                      <p:cBhvr>
                                        <p:cTn id="87" dur="580">
                                          <p:stCondLst>
                                            <p:cond delay="0"/>
                                          </p:stCondLst>
                                        </p:cTn>
                                        <p:tgtEl>
                                          <p:spTgt spid="47"/>
                                        </p:tgtEl>
                                      </p:cBhvr>
                                    </p:animEffect>
                                    <p:anim calcmode="lin" valueType="num">
                                      <p:cBhvr>
                                        <p:cTn id="8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93" dur="26">
                                          <p:stCondLst>
                                            <p:cond delay="650"/>
                                          </p:stCondLst>
                                        </p:cTn>
                                        <p:tgtEl>
                                          <p:spTgt spid="47"/>
                                        </p:tgtEl>
                                      </p:cBhvr>
                                      <p:to x="100000" y="60000"/>
                                    </p:animScale>
                                    <p:animScale>
                                      <p:cBhvr>
                                        <p:cTn id="94" dur="166" decel="50000">
                                          <p:stCondLst>
                                            <p:cond delay="676"/>
                                          </p:stCondLst>
                                        </p:cTn>
                                        <p:tgtEl>
                                          <p:spTgt spid="47"/>
                                        </p:tgtEl>
                                      </p:cBhvr>
                                      <p:to x="100000" y="100000"/>
                                    </p:animScale>
                                    <p:animScale>
                                      <p:cBhvr>
                                        <p:cTn id="95" dur="26">
                                          <p:stCondLst>
                                            <p:cond delay="1312"/>
                                          </p:stCondLst>
                                        </p:cTn>
                                        <p:tgtEl>
                                          <p:spTgt spid="47"/>
                                        </p:tgtEl>
                                      </p:cBhvr>
                                      <p:to x="100000" y="80000"/>
                                    </p:animScale>
                                    <p:animScale>
                                      <p:cBhvr>
                                        <p:cTn id="96" dur="166" decel="50000">
                                          <p:stCondLst>
                                            <p:cond delay="1338"/>
                                          </p:stCondLst>
                                        </p:cTn>
                                        <p:tgtEl>
                                          <p:spTgt spid="47"/>
                                        </p:tgtEl>
                                      </p:cBhvr>
                                      <p:to x="100000" y="100000"/>
                                    </p:animScale>
                                    <p:animScale>
                                      <p:cBhvr>
                                        <p:cTn id="97" dur="26">
                                          <p:stCondLst>
                                            <p:cond delay="1642"/>
                                          </p:stCondLst>
                                        </p:cTn>
                                        <p:tgtEl>
                                          <p:spTgt spid="47"/>
                                        </p:tgtEl>
                                      </p:cBhvr>
                                      <p:to x="100000" y="90000"/>
                                    </p:animScale>
                                    <p:animScale>
                                      <p:cBhvr>
                                        <p:cTn id="98" dur="166" decel="50000">
                                          <p:stCondLst>
                                            <p:cond delay="1668"/>
                                          </p:stCondLst>
                                        </p:cTn>
                                        <p:tgtEl>
                                          <p:spTgt spid="47"/>
                                        </p:tgtEl>
                                      </p:cBhvr>
                                      <p:to x="100000" y="100000"/>
                                    </p:animScale>
                                    <p:animScale>
                                      <p:cBhvr>
                                        <p:cTn id="99" dur="26">
                                          <p:stCondLst>
                                            <p:cond delay="1808"/>
                                          </p:stCondLst>
                                        </p:cTn>
                                        <p:tgtEl>
                                          <p:spTgt spid="47"/>
                                        </p:tgtEl>
                                      </p:cBhvr>
                                      <p:to x="100000" y="95000"/>
                                    </p:animScale>
                                    <p:animScale>
                                      <p:cBhvr>
                                        <p:cTn id="100" dur="166" decel="50000">
                                          <p:stCondLst>
                                            <p:cond delay="1834"/>
                                          </p:stCondLst>
                                        </p:cTn>
                                        <p:tgtEl>
                                          <p:spTgt spid="47"/>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down)">
                                      <p:cBhvr>
                                        <p:cTn id="103" dur="580">
                                          <p:stCondLst>
                                            <p:cond delay="0"/>
                                          </p:stCondLst>
                                        </p:cTn>
                                        <p:tgtEl>
                                          <p:spTgt spid="53"/>
                                        </p:tgtEl>
                                      </p:cBhvr>
                                    </p:animEffect>
                                    <p:anim calcmode="lin" valueType="num">
                                      <p:cBhvr>
                                        <p:cTn id="104"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09" dur="26">
                                          <p:stCondLst>
                                            <p:cond delay="650"/>
                                          </p:stCondLst>
                                        </p:cTn>
                                        <p:tgtEl>
                                          <p:spTgt spid="53"/>
                                        </p:tgtEl>
                                      </p:cBhvr>
                                      <p:to x="100000" y="60000"/>
                                    </p:animScale>
                                    <p:animScale>
                                      <p:cBhvr>
                                        <p:cTn id="110" dur="166" decel="50000">
                                          <p:stCondLst>
                                            <p:cond delay="676"/>
                                          </p:stCondLst>
                                        </p:cTn>
                                        <p:tgtEl>
                                          <p:spTgt spid="53"/>
                                        </p:tgtEl>
                                      </p:cBhvr>
                                      <p:to x="100000" y="100000"/>
                                    </p:animScale>
                                    <p:animScale>
                                      <p:cBhvr>
                                        <p:cTn id="111" dur="26">
                                          <p:stCondLst>
                                            <p:cond delay="1312"/>
                                          </p:stCondLst>
                                        </p:cTn>
                                        <p:tgtEl>
                                          <p:spTgt spid="53"/>
                                        </p:tgtEl>
                                      </p:cBhvr>
                                      <p:to x="100000" y="80000"/>
                                    </p:animScale>
                                    <p:animScale>
                                      <p:cBhvr>
                                        <p:cTn id="112" dur="166" decel="50000">
                                          <p:stCondLst>
                                            <p:cond delay="1338"/>
                                          </p:stCondLst>
                                        </p:cTn>
                                        <p:tgtEl>
                                          <p:spTgt spid="53"/>
                                        </p:tgtEl>
                                      </p:cBhvr>
                                      <p:to x="100000" y="100000"/>
                                    </p:animScale>
                                    <p:animScale>
                                      <p:cBhvr>
                                        <p:cTn id="113" dur="26">
                                          <p:stCondLst>
                                            <p:cond delay="1642"/>
                                          </p:stCondLst>
                                        </p:cTn>
                                        <p:tgtEl>
                                          <p:spTgt spid="53"/>
                                        </p:tgtEl>
                                      </p:cBhvr>
                                      <p:to x="100000" y="90000"/>
                                    </p:animScale>
                                    <p:animScale>
                                      <p:cBhvr>
                                        <p:cTn id="114" dur="166" decel="50000">
                                          <p:stCondLst>
                                            <p:cond delay="1668"/>
                                          </p:stCondLst>
                                        </p:cTn>
                                        <p:tgtEl>
                                          <p:spTgt spid="53"/>
                                        </p:tgtEl>
                                      </p:cBhvr>
                                      <p:to x="100000" y="100000"/>
                                    </p:animScale>
                                    <p:animScale>
                                      <p:cBhvr>
                                        <p:cTn id="115" dur="26">
                                          <p:stCondLst>
                                            <p:cond delay="1808"/>
                                          </p:stCondLst>
                                        </p:cTn>
                                        <p:tgtEl>
                                          <p:spTgt spid="53"/>
                                        </p:tgtEl>
                                      </p:cBhvr>
                                      <p:to x="100000" y="95000"/>
                                    </p:animScale>
                                    <p:animScale>
                                      <p:cBhvr>
                                        <p:cTn id="116" dur="166" decel="50000">
                                          <p:stCondLst>
                                            <p:cond delay="1834"/>
                                          </p:stCondLst>
                                        </p:cTn>
                                        <p:tgtEl>
                                          <p:spTgt spid="53"/>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wipe(down)">
                                      <p:cBhvr>
                                        <p:cTn id="119" dur="580">
                                          <p:stCondLst>
                                            <p:cond delay="0"/>
                                          </p:stCondLst>
                                        </p:cTn>
                                        <p:tgtEl>
                                          <p:spTgt spid="54"/>
                                        </p:tgtEl>
                                      </p:cBhvr>
                                    </p:animEffect>
                                    <p:anim calcmode="lin" valueType="num">
                                      <p:cBhvr>
                                        <p:cTn id="120"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25" dur="26">
                                          <p:stCondLst>
                                            <p:cond delay="650"/>
                                          </p:stCondLst>
                                        </p:cTn>
                                        <p:tgtEl>
                                          <p:spTgt spid="54"/>
                                        </p:tgtEl>
                                      </p:cBhvr>
                                      <p:to x="100000" y="60000"/>
                                    </p:animScale>
                                    <p:animScale>
                                      <p:cBhvr>
                                        <p:cTn id="126" dur="166" decel="50000">
                                          <p:stCondLst>
                                            <p:cond delay="676"/>
                                          </p:stCondLst>
                                        </p:cTn>
                                        <p:tgtEl>
                                          <p:spTgt spid="54"/>
                                        </p:tgtEl>
                                      </p:cBhvr>
                                      <p:to x="100000" y="100000"/>
                                    </p:animScale>
                                    <p:animScale>
                                      <p:cBhvr>
                                        <p:cTn id="127" dur="26">
                                          <p:stCondLst>
                                            <p:cond delay="1312"/>
                                          </p:stCondLst>
                                        </p:cTn>
                                        <p:tgtEl>
                                          <p:spTgt spid="54"/>
                                        </p:tgtEl>
                                      </p:cBhvr>
                                      <p:to x="100000" y="80000"/>
                                    </p:animScale>
                                    <p:animScale>
                                      <p:cBhvr>
                                        <p:cTn id="128" dur="166" decel="50000">
                                          <p:stCondLst>
                                            <p:cond delay="1338"/>
                                          </p:stCondLst>
                                        </p:cTn>
                                        <p:tgtEl>
                                          <p:spTgt spid="54"/>
                                        </p:tgtEl>
                                      </p:cBhvr>
                                      <p:to x="100000" y="100000"/>
                                    </p:animScale>
                                    <p:animScale>
                                      <p:cBhvr>
                                        <p:cTn id="129" dur="26">
                                          <p:stCondLst>
                                            <p:cond delay="1642"/>
                                          </p:stCondLst>
                                        </p:cTn>
                                        <p:tgtEl>
                                          <p:spTgt spid="54"/>
                                        </p:tgtEl>
                                      </p:cBhvr>
                                      <p:to x="100000" y="90000"/>
                                    </p:animScale>
                                    <p:animScale>
                                      <p:cBhvr>
                                        <p:cTn id="130" dur="166" decel="50000">
                                          <p:stCondLst>
                                            <p:cond delay="1668"/>
                                          </p:stCondLst>
                                        </p:cTn>
                                        <p:tgtEl>
                                          <p:spTgt spid="54"/>
                                        </p:tgtEl>
                                      </p:cBhvr>
                                      <p:to x="100000" y="100000"/>
                                    </p:animScale>
                                    <p:animScale>
                                      <p:cBhvr>
                                        <p:cTn id="131" dur="26">
                                          <p:stCondLst>
                                            <p:cond delay="1808"/>
                                          </p:stCondLst>
                                        </p:cTn>
                                        <p:tgtEl>
                                          <p:spTgt spid="54"/>
                                        </p:tgtEl>
                                      </p:cBhvr>
                                      <p:to x="100000" y="95000"/>
                                    </p:animScale>
                                    <p:animScale>
                                      <p:cBhvr>
                                        <p:cTn id="132" dur="166" decel="50000">
                                          <p:stCondLst>
                                            <p:cond delay="1834"/>
                                          </p:stCondLst>
                                        </p:cTn>
                                        <p:tgtEl>
                                          <p:spTgt spid="54"/>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wipe(down)">
                                      <p:cBhvr>
                                        <p:cTn id="135" dur="580">
                                          <p:stCondLst>
                                            <p:cond delay="0"/>
                                          </p:stCondLst>
                                        </p:cTn>
                                        <p:tgtEl>
                                          <p:spTgt spid="63"/>
                                        </p:tgtEl>
                                      </p:cBhvr>
                                    </p:animEffect>
                                    <p:anim calcmode="lin" valueType="num">
                                      <p:cBhvr>
                                        <p:cTn id="136"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41" dur="26">
                                          <p:stCondLst>
                                            <p:cond delay="650"/>
                                          </p:stCondLst>
                                        </p:cTn>
                                        <p:tgtEl>
                                          <p:spTgt spid="63"/>
                                        </p:tgtEl>
                                      </p:cBhvr>
                                      <p:to x="100000" y="60000"/>
                                    </p:animScale>
                                    <p:animScale>
                                      <p:cBhvr>
                                        <p:cTn id="142" dur="166" decel="50000">
                                          <p:stCondLst>
                                            <p:cond delay="676"/>
                                          </p:stCondLst>
                                        </p:cTn>
                                        <p:tgtEl>
                                          <p:spTgt spid="63"/>
                                        </p:tgtEl>
                                      </p:cBhvr>
                                      <p:to x="100000" y="100000"/>
                                    </p:animScale>
                                    <p:animScale>
                                      <p:cBhvr>
                                        <p:cTn id="143" dur="26">
                                          <p:stCondLst>
                                            <p:cond delay="1312"/>
                                          </p:stCondLst>
                                        </p:cTn>
                                        <p:tgtEl>
                                          <p:spTgt spid="63"/>
                                        </p:tgtEl>
                                      </p:cBhvr>
                                      <p:to x="100000" y="80000"/>
                                    </p:animScale>
                                    <p:animScale>
                                      <p:cBhvr>
                                        <p:cTn id="144" dur="166" decel="50000">
                                          <p:stCondLst>
                                            <p:cond delay="1338"/>
                                          </p:stCondLst>
                                        </p:cTn>
                                        <p:tgtEl>
                                          <p:spTgt spid="63"/>
                                        </p:tgtEl>
                                      </p:cBhvr>
                                      <p:to x="100000" y="100000"/>
                                    </p:animScale>
                                    <p:animScale>
                                      <p:cBhvr>
                                        <p:cTn id="145" dur="26">
                                          <p:stCondLst>
                                            <p:cond delay="1642"/>
                                          </p:stCondLst>
                                        </p:cTn>
                                        <p:tgtEl>
                                          <p:spTgt spid="63"/>
                                        </p:tgtEl>
                                      </p:cBhvr>
                                      <p:to x="100000" y="90000"/>
                                    </p:animScale>
                                    <p:animScale>
                                      <p:cBhvr>
                                        <p:cTn id="146" dur="166" decel="50000">
                                          <p:stCondLst>
                                            <p:cond delay="1668"/>
                                          </p:stCondLst>
                                        </p:cTn>
                                        <p:tgtEl>
                                          <p:spTgt spid="63"/>
                                        </p:tgtEl>
                                      </p:cBhvr>
                                      <p:to x="100000" y="100000"/>
                                    </p:animScale>
                                    <p:animScale>
                                      <p:cBhvr>
                                        <p:cTn id="147" dur="26">
                                          <p:stCondLst>
                                            <p:cond delay="1808"/>
                                          </p:stCondLst>
                                        </p:cTn>
                                        <p:tgtEl>
                                          <p:spTgt spid="63"/>
                                        </p:tgtEl>
                                      </p:cBhvr>
                                      <p:to x="100000" y="95000"/>
                                    </p:animScale>
                                    <p:animScale>
                                      <p:cBhvr>
                                        <p:cTn id="148" dur="166" decel="50000">
                                          <p:stCondLst>
                                            <p:cond delay="1834"/>
                                          </p:stCondLst>
                                        </p:cTn>
                                        <p:tgtEl>
                                          <p:spTgt spid="63"/>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wipe(down)">
                                      <p:cBhvr>
                                        <p:cTn id="151" dur="580">
                                          <p:stCondLst>
                                            <p:cond delay="0"/>
                                          </p:stCondLst>
                                        </p:cTn>
                                        <p:tgtEl>
                                          <p:spTgt spid="64"/>
                                        </p:tgtEl>
                                      </p:cBhvr>
                                    </p:animEffect>
                                    <p:anim calcmode="lin" valueType="num">
                                      <p:cBhvr>
                                        <p:cTn id="152"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57" dur="26">
                                          <p:stCondLst>
                                            <p:cond delay="650"/>
                                          </p:stCondLst>
                                        </p:cTn>
                                        <p:tgtEl>
                                          <p:spTgt spid="64"/>
                                        </p:tgtEl>
                                      </p:cBhvr>
                                      <p:to x="100000" y="60000"/>
                                    </p:animScale>
                                    <p:animScale>
                                      <p:cBhvr>
                                        <p:cTn id="158" dur="166" decel="50000">
                                          <p:stCondLst>
                                            <p:cond delay="676"/>
                                          </p:stCondLst>
                                        </p:cTn>
                                        <p:tgtEl>
                                          <p:spTgt spid="64"/>
                                        </p:tgtEl>
                                      </p:cBhvr>
                                      <p:to x="100000" y="100000"/>
                                    </p:animScale>
                                    <p:animScale>
                                      <p:cBhvr>
                                        <p:cTn id="159" dur="26">
                                          <p:stCondLst>
                                            <p:cond delay="1312"/>
                                          </p:stCondLst>
                                        </p:cTn>
                                        <p:tgtEl>
                                          <p:spTgt spid="64"/>
                                        </p:tgtEl>
                                      </p:cBhvr>
                                      <p:to x="100000" y="80000"/>
                                    </p:animScale>
                                    <p:animScale>
                                      <p:cBhvr>
                                        <p:cTn id="160" dur="166" decel="50000">
                                          <p:stCondLst>
                                            <p:cond delay="1338"/>
                                          </p:stCondLst>
                                        </p:cTn>
                                        <p:tgtEl>
                                          <p:spTgt spid="64"/>
                                        </p:tgtEl>
                                      </p:cBhvr>
                                      <p:to x="100000" y="100000"/>
                                    </p:animScale>
                                    <p:animScale>
                                      <p:cBhvr>
                                        <p:cTn id="161" dur="26">
                                          <p:stCondLst>
                                            <p:cond delay="1642"/>
                                          </p:stCondLst>
                                        </p:cTn>
                                        <p:tgtEl>
                                          <p:spTgt spid="64"/>
                                        </p:tgtEl>
                                      </p:cBhvr>
                                      <p:to x="100000" y="90000"/>
                                    </p:animScale>
                                    <p:animScale>
                                      <p:cBhvr>
                                        <p:cTn id="162" dur="166" decel="50000">
                                          <p:stCondLst>
                                            <p:cond delay="1668"/>
                                          </p:stCondLst>
                                        </p:cTn>
                                        <p:tgtEl>
                                          <p:spTgt spid="64"/>
                                        </p:tgtEl>
                                      </p:cBhvr>
                                      <p:to x="100000" y="100000"/>
                                    </p:animScale>
                                    <p:animScale>
                                      <p:cBhvr>
                                        <p:cTn id="163" dur="26">
                                          <p:stCondLst>
                                            <p:cond delay="1808"/>
                                          </p:stCondLst>
                                        </p:cTn>
                                        <p:tgtEl>
                                          <p:spTgt spid="64"/>
                                        </p:tgtEl>
                                      </p:cBhvr>
                                      <p:to x="100000" y="95000"/>
                                    </p:animScale>
                                    <p:animScale>
                                      <p:cBhvr>
                                        <p:cTn id="164" dur="166" decel="50000">
                                          <p:stCondLst>
                                            <p:cond delay="1834"/>
                                          </p:stCondLst>
                                        </p:cTn>
                                        <p:tgtEl>
                                          <p:spTgt spid="64"/>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10"/>
                                        </p:tgtEl>
                                        <p:attrNameLst>
                                          <p:attrName>style.visibility</p:attrName>
                                        </p:attrNameLst>
                                      </p:cBhvr>
                                      <p:to>
                                        <p:strVal val="visible"/>
                                      </p:to>
                                    </p:set>
                                    <p:animEffect transition="in" filter="wipe(down)">
                                      <p:cBhvr>
                                        <p:cTn id="167" dur="580">
                                          <p:stCondLst>
                                            <p:cond delay="0"/>
                                          </p:stCondLst>
                                        </p:cTn>
                                        <p:tgtEl>
                                          <p:spTgt spid="10"/>
                                        </p:tgtEl>
                                      </p:cBhvr>
                                    </p:animEffect>
                                    <p:anim calcmode="lin" valueType="num">
                                      <p:cBhvr>
                                        <p:cTn id="16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73" dur="26">
                                          <p:stCondLst>
                                            <p:cond delay="650"/>
                                          </p:stCondLst>
                                        </p:cTn>
                                        <p:tgtEl>
                                          <p:spTgt spid="10"/>
                                        </p:tgtEl>
                                      </p:cBhvr>
                                      <p:to x="100000" y="60000"/>
                                    </p:animScale>
                                    <p:animScale>
                                      <p:cBhvr>
                                        <p:cTn id="174" dur="166" decel="50000">
                                          <p:stCondLst>
                                            <p:cond delay="676"/>
                                          </p:stCondLst>
                                        </p:cTn>
                                        <p:tgtEl>
                                          <p:spTgt spid="10"/>
                                        </p:tgtEl>
                                      </p:cBhvr>
                                      <p:to x="100000" y="100000"/>
                                    </p:animScale>
                                    <p:animScale>
                                      <p:cBhvr>
                                        <p:cTn id="175" dur="26">
                                          <p:stCondLst>
                                            <p:cond delay="1312"/>
                                          </p:stCondLst>
                                        </p:cTn>
                                        <p:tgtEl>
                                          <p:spTgt spid="10"/>
                                        </p:tgtEl>
                                      </p:cBhvr>
                                      <p:to x="100000" y="80000"/>
                                    </p:animScale>
                                    <p:animScale>
                                      <p:cBhvr>
                                        <p:cTn id="176" dur="166" decel="50000">
                                          <p:stCondLst>
                                            <p:cond delay="1338"/>
                                          </p:stCondLst>
                                        </p:cTn>
                                        <p:tgtEl>
                                          <p:spTgt spid="10"/>
                                        </p:tgtEl>
                                      </p:cBhvr>
                                      <p:to x="100000" y="100000"/>
                                    </p:animScale>
                                    <p:animScale>
                                      <p:cBhvr>
                                        <p:cTn id="177" dur="26">
                                          <p:stCondLst>
                                            <p:cond delay="1642"/>
                                          </p:stCondLst>
                                        </p:cTn>
                                        <p:tgtEl>
                                          <p:spTgt spid="10"/>
                                        </p:tgtEl>
                                      </p:cBhvr>
                                      <p:to x="100000" y="90000"/>
                                    </p:animScale>
                                    <p:animScale>
                                      <p:cBhvr>
                                        <p:cTn id="178" dur="166" decel="50000">
                                          <p:stCondLst>
                                            <p:cond delay="1668"/>
                                          </p:stCondLst>
                                        </p:cTn>
                                        <p:tgtEl>
                                          <p:spTgt spid="10"/>
                                        </p:tgtEl>
                                      </p:cBhvr>
                                      <p:to x="100000" y="100000"/>
                                    </p:animScale>
                                    <p:animScale>
                                      <p:cBhvr>
                                        <p:cTn id="179" dur="26">
                                          <p:stCondLst>
                                            <p:cond delay="1808"/>
                                          </p:stCondLst>
                                        </p:cTn>
                                        <p:tgtEl>
                                          <p:spTgt spid="10"/>
                                        </p:tgtEl>
                                      </p:cBhvr>
                                      <p:to x="100000" y="95000"/>
                                    </p:animScale>
                                    <p:animScale>
                                      <p:cBhvr>
                                        <p:cTn id="180" dur="166" decel="50000">
                                          <p:stCondLst>
                                            <p:cond delay="1834"/>
                                          </p:stCondLst>
                                        </p:cTn>
                                        <p:tgtEl>
                                          <p:spTgt spid="10"/>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12"/>
                                        </p:tgtEl>
                                        <p:attrNameLst>
                                          <p:attrName>style.visibility</p:attrName>
                                        </p:attrNameLst>
                                      </p:cBhvr>
                                      <p:to>
                                        <p:strVal val="visible"/>
                                      </p:to>
                                    </p:set>
                                    <p:animEffect transition="in" filter="wipe(down)">
                                      <p:cBhvr>
                                        <p:cTn id="183" dur="580">
                                          <p:stCondLst>
                                            <p:cond delay="0"/>
                                          </p:stCondLst>
                                        </p:cTn>
                                        <p:tgtEl>
                                          <p:spTgt spid="12"/>
                                        </p:tgtEl>
                                      </p:cBhvr>
                                    </p:animEffect>
                                    <p:anim calcmode="lin" valueType="num">
                                      <p:cBhvr>
                                        <p:cTn id="18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89" dur="26">
                                          <p:stCondLst>
                                            <p:cond delay="650"/>
                                          </p:stCondLst>
                                        </p:cTn>
                                        <p:tgtEl>
                                          <p:spTgt spid="12"/>
                                        </p:tgtEl>
                                      </p:cBhvr>
                                      <p:to x="100000" y="60000"/>
                                    </p:animScale>
                                    <p:animScale>
                                      <p:cBhvr>
                                        <p:cTn id="190" dur="166" decel="50000">
                                          <p:stCondLst>
                                            <p:cond delay="676"/>
                                          </p:stCondLst>
                                        </p:cTn>
                                        <p:tgtEl>
                                          <p:spTgt spid="12"/>
                                        </p:tgtEl>
                                      </p:cBhvr>
                                      <p:to x="100000" y="100000"/>
                                    </p:animScale>
                                    <p:animScale>
                                      <p:cBhvr>
                                        <p:cTn id="191" dur="26">
                                          <p:stCondLst>
                                            <p:cond delay="1312"/>
                                          </p:stCondLst>
                                        </p:cTn>
                                        <p:tgtEl>
                                          <p:spTgt spid="12"/>
                                        </p:tgtEl>
                                      </p:cBhvr>
                                      <p:to x="100000" y="80000"/>
                                    </p:animScale>
                                    <p:animScale>
                                      <p:cBhvr>
                                        <p:cTn id="192" dur="166" decel="50000">
                                          <p:stCondLst>
                                            <p:cond delay="1338"/>
                                          </p:stCondLst>
                                        </p:cTn>
                                        <p:tgtEl>
                                          <p:spTgt spid="12"/>
                                        </p:tgtEl>
                                      </p:cBhvr>
                                      <p:to x="100000" y="100000"/>
                                    </p:animScale>
                                    <p:animScale>
                                      <p:cBhvr>
                                        <p:cTn id="193" dur="26">
                                          <p:stCondLst>
                                            <p:cond delay="1642"/>
                                          </p:stCondLst>
                                        </p:cTn>
                                        <p:tgtEl>
                                          <p:spTgt spid="12"/>
                                        </p:tgtEl>
                                      </p:cBhvr>
                                      <p:to x="100000" y="90000"/>
                                    </p:animScale>
                                    <p:animScale>
                                      <p:cBhvr>
                                        <p:cTn id="194" dur="166" decel="50000">
                                          <p:stCondLst>
                                            <p:cond delay="1668"/>
                                          </p:stCondLst>
                                        </p:cTn>
                                        <p:tgtEl>
                                          <p:spTgt spid="12"/>
                                        </p:tgtEl>
                                      </p:cBhvr>
                                      <p:to x="100000" y="100000"/>
                                    </p:animScale>
                                    <p:animScale>
                                      <p:cBhvr>
                                        <p:cTn id="195" dur="26">
                                          <p:stCondLst>
                                            <p:cond delay="1808"/>
                                          </p:stCondLst>
                                        </p:cTn>
                                        <p:tgtEl>
                                          <p:spTgt spid="12"/>
                                        </p:tgtEl>
                                      </p:cBhvr>
                                      <p:to x="100000" y="95000"/>
                                    </p:animScale>
                                    <p:animScale>
                                      <p:cBhvr>
                                        <p:cTn id="196" dur="166" decel="50000">
                                          <p:stCondLst>
                                            <p:cond delay="1834"/>
                                          </p:stCondLst>
                                        </p:cTn>
                                        <p:tgtEl>
                                          <p:spTgt spid="12"/>
                                        </p:tgtEl>
                                      </p:cBhvr>
                                      <p:to x="100000" y="100000"/>
                                    </p:animScale>
                                  </p:childTnLst>
                                </p:cTn>
                              </p:par>
                            </p:childTnLst>
                          </p:cTn>
                        </p:par>
                      </p:childTnLst>
                    </p:cTn>
                  </p:par>
                  <p:par>
                    <p:cTn id="197" fill="hold">
                      <p:stCondLst>
                        <p:cond delay="indefinite"/>
                      </p:stCondLst>
                      <p:childTnLst>
                        <p:par>
                          <p:cTn id="198" fill="hold">
                            <p:stCondLst>
                              <p:cond delay="0"/>
                            </p:stCondLst>
                            <p:childTnLst>
                              <p:par>
                                <p:cTn id="199" presetID="26" presetClass="entr" presetSubtype="0" fill="hold" grpId="0" nodeType="clickEffect">
                                  <p:stCondLst>
                                    <p:cond delay="0"/>
                                  </p:stCondLst>
                                  <p:childTnLst>
                                    <p:set>
                                      <p:cBhvr>
                                        <p:cTn id="200" dur="1" fill="hold">
                                          <p:stCondLst>
                                            <p:cond delay="0"/>
                                          </p:stCondLst>
                                        </p:cTn>
                                        <p:tgtEl>
                                          <p:spTgt spid="26"/>
                                        </p:tgtEl>
                                        <p:attrNameLst>
                                          <p:attrName>style.visibility</p:attrName>
                                        </p:attrNameLst>
                                      </p:cBhvr>
                                      <p:to>
                                        <p:strVal val="visible"/>
                                      </p:to>
                                    </p:set>
                                    <p:animEffect transition="in" filter="wipe(down)">
                                      <p:cBhvr>
                                        <p:cTn id="201" dur="580">
                                          <p:stCondLst>
                                            <p:cond delay="0"/>
                                          </p:stCondLst>
                                        </p:cTn>
                                        <p:tgtEl>
                                          <p:spTgt spid="26"/>
                                        </p:tgtEl>
                                      </p:cBhvr>
                                    </p:animEffect>
                                    <p:anim calcmode="lin" valueType="num">
                                      <p:cBhvr>
                                        <p:cTn id="20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07" dur="26">
                                          <p:stCondLst>
                                            <p:cond delay="650"/>
                                          </p:stCondLst>
                                        </p:cTn>
                                        <p:tgtEl>
                                          <p:spTgt spid="26"/>
                                        </p:tgtEl>
                                      </p:cBhvr>
                                      <p:to x="100000" y="60000"/>
                                    </p:animScale>
                                    <p:animScale>
                                      <p:cBhvr>
                                        <p:cTn id="208" dur="166" decel="50000">
                                          <p:stCondLst>
                                            <p:cond delay="676"/>
                                          </p:stCondLst>
                                        </p:cTn>
                                        <p:tgtEl>
                                          <p:spTgt spid="26"/>
                                        </p:tgtEl>
                                      </p:cBhvr>
                                      <p:to x="100000" y="100000"/>
                                    </p:animScale>
                                    <p:animScale>
                                      <p:cBhvr>
                                        <p:cTn id="209" dur="26">
                                          <p:stCondLst>
                                            <p:cond delay="1312"/>
                                          </p:stCondLst>
                                        </p:cTn>
                                        <p:tgtEl>
                                          <p:spTgt spid="26"/>
                                        </p:tgtEl>
                                      </p:cBhvr>
                                      <p:to x="100000" y="80000"/>
                                    </p:animScale>
                                    <p:animScale>
                                      <p:cBhvr>
                                        <p:cTn id="210" dur="166" decel="50000">
                                          <p:stCondLst>
                                            <p:cond delay="1338"/>
                                          </p:stCondLst>
                                        </p:cTn>
                                        <p:tgtEl>
                                          <p:spTgt spid="26"/>
                                        </p:tgtEl>
                                      </p:cBhvr>
                                      <p:to x="100000" y="100000"/>
                                    </p:animScale>
                                    <p:animScale>
                                      <p:cBhvr>
                                        <p:cTn id="211" dur="26">
                                          <p:stCondLst>
                                            <p:cond delay="1642"/>
                                          </p:stCondLst>
                                        </p:cTn>
                                        <p:tgtEl>
                                          <p:spTgt spid="26"/>
                                        </p:tgtEl>
                                      </p:cBhvr>
                                      <p:to x="100000" y="90000"/>
                                    </p:animScale>
                                    <p:animScale>
                                      <p:cBhvr>
                                        <p:cTn id="212" dur="166" decel="50000">
                                          <p:stCondLst>
                                            <p:cond delay="1668"/>
                                          </p:stCondLst>
                                        </p:cTn>
                                        <p:tgtEl>
                                          <p:spTgt spid="26"/>
                                        </p:tgtEl>
                                      </p:cBhvr>
                                      <p:to x="100000" y="100000"/>
                                    </p:animScale>
                                    <p:animScale>
                                      <p:cBhvr>
                                        <p:cTn id="213" dur="26">
                                          <p:stCondLst>
                                            <p:cond delay="1808"/>
                                          </p:stCondLst>
                                        </p:cTn>
                                        <p:tgtEl>
                                          <p:spTgt spid="26"/>
                                        </p:tgtEl>
                                      </p:cBhvr>
                                      <p:to x="100000" y="95000"/>
                                    </p:animScale>
                                    <p:animScale>
                                      <p:cBhvr>
                                        <p:cTn id="214" dur="166" decel="50000">
                                          <p:stCondLst>
                                            <p:cond delay="1834"/>
                                          </p:stCondLst>
                                        </p:cTn>
                                        <p:tgtEl>
                                          <p:spTgt spid="26"/>
                                        </p:tgtEl>
                                      </p:cBhvr>
                                      <p:to x="100000" y="100000"/>
                                    </p:animScale>
                                  </p:childTnLst>
                                </p:cTn>
                              </p:par>
                              <p:par>
                                <p:cTn id="215" presetID="26" presetClass="entr" presetSubtype="0" fill="hold" grpId="0" nodeType="withEffect">
                                  <p:stCondLst>
                                    <p:cond delay="0"/>
                                  </p:stCondLst>
                                  <p:childTnLst>
                                    <p:set>
                                      <p:cBhvr>
                                        <p:cTn id="216" dur="1" fill="hold">
                                          <p:stCondLst>
                                            <p:cond delay="0"/>
                                          </p:stCondLst>
                                        </p:cTn>
                                        <p:tgtEl>
                                          <p:spTgt spid="27"/>
                                        </p:tgtEl>
                                        <p:attrNameLst>
                                          <p:attrName>style.visibility</p:attrName>
                                        </p:attrNameLst>
                                      </p:cBhvr>
                                      <p:to>
                                        <p:strVal val="visible"/>
                                      </p:to>
                                    </p:set>
                                    <p:animEffect transition="in" filter="wipe(down)">
                                      <p:cBhvr>
                                        <p:cTn id="217" dur="580">
                                          <p:stCondLst>
                                            <p:cond delay="0"/>
                                          </p:stCondLst>
                                        </p:cTn>
                                        <p:tgtEl>
                                          <p:spTgt spid="27"/>
                                        </p:tgtEl>
                                      </p:cBhvr>
                                    </p:animEffect>
                                    <p:anim calcmode="lin" valueType="num">
                                      <p:cBhvr>
                                        <p:cTn id="21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23" dur="26">
                                          <p:stCondLst>
                                            <p:cond delay="650"/>
                                          </p:stCondLst>
                                        </p:cTn>
                                        <p:tgtEl>
                                          <p:spTgt spid="27"/>
                                        </p:tgtEl>
                                      </p:cBhvr>
                                      <p:to x="100000" y="60000"/>
                                    </p:animScale>
                                    <p:animScale>
                                      <p:cBhvr>
                                        <p:cTn id="224" dur="166" decel="50000">
                                          <p:stCondLst>
                                            <p:cond delay="676"/>
                                          </p:stCondLst>
                                        </p:cTn>
                                        <p:tgtEl>
                                          <p:spTgt spid="27"/>
                                        </p:tgtEl>
                                      </p:cBhvr>
                                      <p:to x="100000" y="100000"/>
                                    </p:animScale>
                                    <p:animScale>
                                      <p:cBhvr>
                                        <p:cTn id="225" dur="26">
                                          <p:stCondLst>
                                            <p:cond delay="1312"/>
                                          </p:stCondLst>
                                        </p:cTn>
                                        <p:tgtEl>
                                          <p:spTgt spid="27"/>
                                        </p:tgtEl>
                                      </p:cBhvr>
                                      <p:to x="100000" y="80000"/>
                                    </p:animScale>
                                    <p:animScale>
                                      <p:cBhvr>
                                        <p:cTn id="226" dur="166" decel="50000">
                                          <p:stCondLst>
                                            <p:cond delay="1338"/>
                                          </p:stCondLst>
                                        </p:cTn>
                                        <p:tgtEl>
                                          <p:spTgt spid="27"/>
                                        </p:tgtEl>
                                      </p:cBhvr>
                                      <p:to x="100000" y="100000"/>
                                    </p:animScale>
                                    <p:animScale>
                                      <p:cBhvr>
                                        <p:cTn id="227" dur="26">
                                          <p:stCondLst>
                                            <p:cond delay="1642"/>
                                          </p:stCondLst>
                                        </p:cTn>
                                        <p:tgtEl>
                                          <p:spTgt spid="27"/>
                                        </p:tgtEl>
                                      </p:cBhvr>
                                      <p:to x="100000" y="90000"/>
                                    </p:animScale>
                                    <p:animScale>
                                      <p:cBhvr>
                                        <p:cTn id="228" dur="166" decel="50000">
                                          <p:stCondLst>
                                            <p:cond delay="1668"/>
                                          </p:stCondLst>
                                        </p:cTn>
                                        <p:tgtEl>
                                          <p:spTgt spid="27"/>
                                        </p:tgtEl>
                                      </p:cBhvr>
                                      <p:to x="100000" y="100000"/>
                                    </p:animScale>
                                    <p:animScale>
                                      <p:cBhvr>
                                        <p:cTn id="229" dur="26">
                                          <p:stCondLst>
                                            <p:cond delay="1808"/>
                                          </p:stCondLst>
                                        </p:cTn>
                                        <p:tgtEl>
                                          <p:spTgt spid="27"/>
                                        </p:tgtEl>
                                      </p:cBhvr>
                                      <p:to x="100000" y="95000"/>
                                    </p:animScale>
                                    <p:animScale>
                                      <p:cBhvr>
                                        <p:cTn id="230" dur="166" decel="50000">
                                          <p:stCondLst>
                                            <p:cond delay="1834"/>
                                          </p:stCondLst>
                                        </p:cTn>
                                        <p:tgtEl>
                                          <p:spTgt spid="27"/>
                                        </p:tgtEl>
                                      </p:cBhvr>
                                      <p:to x="100000" y="100000"/>
                                    </p:animScale>
                                  </p:childTnLst>
                                </p:cTn>
                              </p:par>
                              <p:par>
                                <p:cTn id="231" presetID="26" presetClass="entr" presetSubtype="0" fill="hold" grpId="0" nodeType="withEffect">
                                  <p:stCondLst>
                                    <p:cond delay="0"/>
                                  </p:stCondLst>
                                  <p:childTnLst>
                                    <p:set>
                                      <p:cBhvr>
                                        <p:cTn id="232" dur="1" fill="hold">
                                          <p:stCondLst>
                                            <p:cond delay="0"/>
                                          </p:stCondLst>
                                        </p:cTn>
                                        <p:tgtEl>
                                          <p:spTgt spid="30"/>
                                        </p:tgtEl>
                                        <p:attrNameLst>
                                          <p:attrName>style.visibility</p:attrName>
                                        </p:attrNameLst>
                                      </p:cBhvr>
                                      <p:to>
                                        <p:strVal val="visible"/>
                                      </p:to>
                                    </p:set>
                                    <p:animEffect transition="in" filter="wipe(down)">
                                      <p:cBhvr>
                                        <p:cTn id="233" dur="580">
                                          <p:stCondLst>
                                            <p:cond delay="0"/>
                                          </p:stCondLst>
                                        </p:cTn>
                                        <p:tgtEl>
                                          <p:spTgt spid="30"/>
                                        </p:tgtEl>
                                      </p:cBhvr>
                                    </p:animEffect>
                                    <p:anim calcmode="lin" valueType="num">
                                      <p:cBhvr>
                                        <p:cTn id="234"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35"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36"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37"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38"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39" dur="26">
                                          <p:stCondLst>
                                            <p:cond delay="650"/>
                                          </p:stCondLst>
                                        </p:cTn>
                                        <p:tgtEl>
                                          <p:spTgt spid="30"/>
                                        </p:tgtEl>
                                      </p:cBhvr>
                                      <p:to x="100000" y="60000"/>
                                    </p:animScale>
                                    <p:animScale>
                                      <p:cBhvr>
                                        <p:cTn id="240" dur="166" decel="50000">
                                          <p:stCondLst>
                                            <p:cond delay="676"/>
                                          </p:stCondLst>
                                        </p:cTn>
                                        <p:tgtEl>
                                          <p:spTgt spid="30"/>
                                        </p:tgtEl>
                                      </p:cBhvr>
                                      <p:to x="100000" y="100000"/>
                                    </p:animScale>
                                    <p:animScale>
                                      <p:cBhvr>
                                        <p:cTn id="241" dur="26">
                                          <p:stCondLst>
                                            <p:cond delay="1312"/>
                                          </p:stCondLst>
                                        </p:cTn>
                                        <p:tgtEl>
                                          <p:spTgt spid="30"/>
                                        </p:tgtEl>
                                      </p:cBhvr>
                                      <p:to x="100000" y="80000"/>
                                    </p:animScale>
                                    <p:animScale>
                                      <p:cBhvr>
                                        <p:cTn id="242" dur="166" decel="50000">
                                          <p:stCondLst>
                                            <p:cond delay="1338"/>
                                          </p:stCondLst>
                                        </p:cTn>
                                        <p:tgtEl>
                                          <p:spTgt spid="30"/>
                                        </p:tgtEl>
                                      </p:cBhvr>
                                      <p:to x="100000" y="100000"/>
                                    </p:animScale>
                                    <p:animScale>
                                      <p:cBhvr>
                                        <p:cTn id="243" dur="26">
                                          <p:stCondLst>
                                            <p:cond delay="1642"/>
                                          </p:stCondLst>
                                        </p:cTn>
                                        <p:tgtEl>
                                          <p:spTgt spid="30"/>
                                        </p:tgtEl>
                                      </p:cBhvr>
                                      <p:to x="100000" y="90000"/>
                                    </p:animScale>
                                    <p:animScale>
                                      <p:cBhvr>
                                        <p:cTn id="244" dur="166" decel="50000">
                                          <p:stCondLst>
                                            <p:cond delay="1668"/>
                                          </p:stCondLst>
                                        </p:cTn>
                                        <p:tgtEl>
                                          <p:spTgt spid="30"/>
                                        </p:tgtEl>
                                      </p:cBhvr>
                                      <p:to x="100000" y="100000"/>
                                    </p:animScale>
                                    <p:animScale>
                                      <p:cBhvr>
                                        <p:cTn id="245" dur="26">
                                          <p:stCondLst>
                                            <p:cond delay="1808"/>
                                          </p:stCondLst>
                                        </p:cTn>
                                        <p:tgtEl>
                                          <p:spTgt spid="30"/>
                                        </p:tgtEl>
                                      </p:cBhvr>
                                      <p:to x="100000" y="95000"/>
                                    </p:animScale>
                                    <p:animScale>
                                      <p:cBhvr>
                                        <p:cTn id="246" dur="166" decel="50000">
                                          <p:stCondLst>
                                            <p:cond delay="1834"/>
                                          </p:stCondLst>
                                        </p:cTn>
                                        <p:tgtEl>
                                          <p:spTgt spid="30"/>
                                        </p:tgtEl>
                                      </p:cBhvr>
                                      <p:to x="100000" y="100000"/>
                                    </p:animScale>
                                  </p:childTnLst>
                                </p:cTn>
                              </p:par>
                              <p:par>
                                <p:cTn id="247" presetID="26" presetClass="entr" presetSubtype="0" fill="hold" grpId="0" nodeType="withEffect">
                                  <p:stCondLst>
                                    <p:cond delay="0"/>
                                  </p:stCondLst>
                                  <p:childTnLst>
                                    <p:set>
                                      <p:cBhvr>
                                        <p:cTn id="248" dur="1" fill="hold">
                                          <p:stCondLst>
                                            <p:cond delay="0"/>
                                          </p:stCondLst>
                                        </p:cTn>
                                        <p:tgtEl>
                                          <p:spTgt spid="31"/>
                                        </p:tgtEl>
                                        <p:attrNameLst>
                                          <p:attrName>style.visibility</p:attrName>
                                        </p:attrNameLst>
                                      </p:cBhvr>
                                      <p:to>
                                        <p:strVal val="visible"/>
                                      </p:to>
                                    </p:set>
                                    <p:animEffect transition="in" filter="wipe(down)">
                                      <p:cBhvr>
                                        <p:cTn id="249" dur="580">
                                          <p:stCondLst>
                                            <p:cond delay="0"/>
                                          </p:stCondLst>
                                        </p:cTn>
                                        <p:tgtEl>
                                          <p:spTgt spid="31"/>
                                        </p:tgtEl>
                                      </p:cBhvr>
                                    </p:animEffect>
                                    <p:anim calcmode="lin" valueType="num">
                                      <p:cBhvr>
                                        <p:cTn id="250"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51"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52"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53"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254"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255" dur="26">
                                          <p:stCondLst>
                                            <p:cond delay="650"/>
                                          </p:stCondLst>
                                        </p:cTn>
                                        <p:tgtEl>
                                          <p:spTgt spid="31"/>
                                        </p:tgtEl>
                                      </p:cBhvr>
                                      <p:to x="100000" y="60000"/>
                                    </p:animScale>
                                    <p:animScale>
                                      <p:cBhvr>
                                        <p:cTn id="256" dur="166" decel="50000">
                                          <p:stCondLst>
                                            <p:cond delay="676"/>
                                          </p:stCondLst>
                                        </p:cTn>
                                        <p:tgtEl>
                                          <p:spTgt spid="31"/>
                                        </p:tgtEl>
                                      </p:cBhvr>
                                      <p:to x="100000" y="100000"/>
                                    </p:animScale>
                                    <p:animScale>
                                      <p:cBhvr>
                                        <p:cTn id="257" dur="26">
                                          <p:stCondLst>
                                            <p:cond delay="1312"/>
                                          </p:stCondLst>
                                        </p:cTn>
                                        <p:tgtEl>
                                          <p:spTgt spid="31"/>
                                        </p:tgtEl>
                                      </p:cBhvr>
                                      <p:to x="100000" y="80000"/>
                                    </p:animScale>
                                    <p:animScale>
                                      <p:cBhvr>
                                        <p:cTn id="258" dur="166" decel="50000">
                                          <p:stCondLst>
                                            <p:cond delay="1338"/>
                                          </p:stCondLst>
                                        </p:cTn>
                                        <p:tgtEl>
                                          <p:spTgt spid="31"/>
                                        </p:tgtEl>
                                      </p:cBhvr>
                                      <p:to x="100000" y="100000"/>
                                    </p:animScale>
                                    <p:animScale>
                                      <p:cBhvr>
                                        <p:cTn id="259" dur="26">
                                          <p:stCondLst>
                                            <p:cond delay="1642"/>
                                          </p:stCondLst>
                                        </p:cTn>
                                        <p:tgtEl>
                                          <p:spTgt spid="31"/>
                                        </p:tgtEl>
                                      </p:cBhvr>
                                      <p:to x="100000" y="90000"/>
                                    </p:animScale>
                                    <p:animScale>
                                      <p:cBhvr>
                                        <p:cTn id="260" dur="166" decel="50000">
                                          <p:stCondLst>
                                            <p:cond delay="1668"/>
                                          </p:stCondLst>
                                        </p:cTn>
                                        <p:tgtEl>
                                          <p:spTgt spid="31"/>
                                        </p:tgtEl>
                                      </p:cBhvr>
                                      <p:to x="100000" y="100000"/>
                                    </p:animScale>
                                    <p:animScale>
                                      <p:cBhvr>
                                        <p:cTn id="261" dur="26">
                                          <p:stCondLst>
                                            <p:cond delay="1808"/>
                                          </p:stCondLst>
                                        </p:cTn>
                                        <p:tgtEl>
                                          <p:spTgt spid="31"/>
                                        </p:tgtEl>
                                      </p:cBhvr>
                                      <p:to x="100000" y="95000"/>
                                    </p:animScale>
                                    <p:animScale>
                                      <p:cBhvr>
                                        <p:cTn id="262" dur="166" decel="50000">
                                          <p:stCondLst>
                                            <p:cond delay="1834"/>
                                          </p:stCondLst>
                                        </p:cTn>
                                        <p:tgtEl>
                                          <p:spTgt spid="31"/>
                                        </p:tgtEl>
                                      </p:cBhvr>
                                      <p:to x="100000" y="100000"/>
                                    </p:animScale>
                                  </p:childTnLst>
                                </p:cTn>
                              </p:par>
                              <p:par>
                                <p:cTn id="263" presetID="26" presetClass="entr" presetSubtype="0" fill="hold" grpId="0" nodeType="withEffect">
                                  <p:stCondLst>
                                    <p:cond delay="0"/>
                                  </p:stCondLst>
                                  <p:childTnLst>
                                    <p:set>
                                      <p:cBhvr>
                                        <p:cTn id="264" dur="1" fill="hold">
                                          <p:stCondLst>
                                            <p:cond delay="0"/>
                                          </p:stCondLst>
                                        </p:cTn>
                                        <p:tgtEl>
                                          <p:spTgt spid="38"/>
                                        </p:tgtEl>
                                        <p:attrNameLst>
                                          <p:attrName>style.visibility</p:attrName>
                                        </p:attrNameLst>
                                      </p:cBhvr>
                                      <p:to>
                                        <p:strVal val="visible"/>
                                      </p:to>
                                    </p:set>
                                    <p:animEffect transition="in" filter="wipe(down)">
                                      <p:cBhvr>
                                        <p:cTn id="265" dur="580">
                                          <p:stCondLst>
                                            <p:cond delay="0"/>
                                          </p:stCondLst>
                                        </p:cTn>
                                        <p:tgtEl>
                                          <p:spTgt spid="38"/>
                                        </p:tgtEl>
                                      </p:cBhvr>
                                    </p:animEffect>
                                    <p:anim calcmode="lin" valueType="num">
                                      <p:cBhvr>
                                        <p:cTn id="266"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67"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68"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269"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270"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271" dur="26">
                                          <p:stCondLst>
                                            <p:cond delay="650"/>
                                          </p:stCondLst>
                                        </p:cTn>
                                        <p:tgtEl>
                                          <p:spTgt spid="38"/>
                                        </p:tgtEl>
                                      </p:cBhvr>
                                      <p:to x="100000" y="60000"/>
                                    </p:animScale>
                                    <p:animScale>
                                      <p:cBhvr>
                                        <p:cTn id="272" dur="166" decel="50000">
                                          <p:stCondLst>
                                            <p:cond delay="676"/>
                                          </p:stCondLst>
                                        </p:cTn>
                                        <p:tgtEl>
                                          <p:spTgt spid="38"/>
                                        </p:tgtEl>
                                      </p:cBhvr>
                                      <p:to x="100000" y="100000"/>
                                    </p:animScale>
                                    <p:animScale>
                                      <p:cBhvr>
                                        <p:cTn id="273" dur="26">
                                          <p:stCondLst>
                                            <p:cond delay="1312"/>
                                          </p:stCondLst>
                                        </p:cTn>
                                        <p:tgtEl>
                                          <p:spTgt spid="38"/>
                                        </p:tgtEl>
                                      </p:cBhvr>
                                      <p:to x="100000" y="80000"/>
                                    </p:animScale>
                                    <p:animScale>
                                      <p:cBhvr>
                                        <p:cTn id="274" dur="166" decel="50000">
                                          <p:stCondLst>
                                            <p:cond delay="1338"/>
                                          </p:stCondLst>
                                        </p:cTn>
                                        <p:tgtEl>
                                          <p:spTgt spid="38"/>
                                        </p:tgtEl>
                                      </p:cBhvr>
                                      <p:to x="100000" y="100000"/>
                                    </p:animScale>
                                    <p:animScale>
                                      <p:cBhvr>
                                        <p:cTn id="275" dur="26">
                                          <p:stCondLst>
                                            <p:cond delay="1642"/>
                                          </p:stCondLst>
                                        </p:cTn>
                                        <p:tgtEl>
                                          <p:spTgt spid="38"/>
                                        </p:tgtEl>
                                      </p:cBhvr>
                                      <p:to x="100000" y="90000"/>
                                    </p:animScale>
                                    <p:animScale>
                                      <p:cBhvr>
                                        <p:cTn id="276" dur="166" decel="50000">
                                          <p:stCondLst>
                                            <p:cond delay="1668"/>
                                          </p:stCondLst>
                                        </p:cTn>
                                        <p:tgtEl>
                                          <p:spTgt spid="38"/>
                                        </p:tgtEl>
                                      </p:cBhvr>
                                      <p:to x="100000" y="100000"/>
                                    </p:animScale>
                                    <p:animScale>
                                      <p:cBhvr>
                                        <p:cTn id="277" dur="26">
                                          <p:stCondLst>
                                            <p:cond delay="1808"/>
                                          </p:stCondLst>
                                        </p:cTn>
                                        <p:tgtEl>
                                          <p:spTgt spid="38"/>
                                        </p:tgtEl>
                                      </p:cBhvr>
                                      <p:to x="100000" y="95000"/>
                                    </p:animScale>
                                    <p:animScale>
                                      <p:cBhvr>
                                        <p:cTn id="278" dur="166" decel="50000">
                                          <p:stCondLst>
                                            <p:cond delay="1834"/>
                                          </p:stCondLst>
                                        </p:cTn>
                                        <p:tgtEl>
                                          <p:spTgt spid="38"/>
                                        </p:tgtEl>
                                      </p:cBhvr>
                                      <p:to x="100000" y="100000"/>
                                    </p:animScale>
                                  </p:childTnLst>
                                </p:cTn>
                              </p:par>
                              <p:par>
                                <p:cTn id="279" presetID="26" presetClass="entr" presetSubtype="0" fill="hold" grpId="0" nodeType="withEffect">
                                  <p:stCondLst>
                                    <p:cond delay="0"/>
                                  </p:stCondLst>
                                  <p:childTnLst>
                                    <p:set>
                                      <p:cBhvr>
                                        <p:cTn id="280" dur="1" fill="hold">
                                          <p:stCondLst>
                                            <p:cond delay="0"/>
                                          </p:stCondLst>
                                        </p:cTn>
                                        <p:tgtEl>
                                          <p:spTgt spid="39"/>
                                        </p:tgtEl>
                                        <p:attrNameLst>
                                          <p:attrName>style.visibility</p:attrName>
                                        </p:attrNameLst>
                                      </p:cBhvr>
                                      <p:to>
                                        <p:strVal val="visible"/>
                                      </p:to>
                                    </p:set>
                                    <p:animEffect transition="in" filter="wipe(down)">
                                      <p:cBhvr>
                                        <p:cTn id="281" dur="580">
                                          <p:stCondLst>
                                            <p:cond delay="0"/>
                                          </p:stCondLst>
                                        </p:cTn>
                                        <p:tgtEl>
                                          <p:spTgt spid="39"/>
                                        </p:tgtEl>
                                      </p:cBhvr>
                                    </p:animEffect>
                                    <p:anim calcmode="lin" valueType="num">
                                      <p:cBhvr>
                                        <p:cTn id="282"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283"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284"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285"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286"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287" dur="26">
                                          <p:stCondLst>
                                            <p:cond delay="650"/>
                                          </p:stCondLst>
                                        </p:cTn>
                                        <p:tgtEl>
                                          <p:spTgt spid="39"/>
                                        </p:tgtEl>
                                      </p:cBhvr>
                                      <p:to x="100000" y="60000"/>
                                    </p:animScale>
                                    <p:animScale>
                                      <p:cBhvr>
                                        <p:cTn id="288" dur="166" decel="50000">
                                          <p:stCondLst>
                                            <p:cond delay="676"/>
                                          </p:stCondLst>
                                        </p:cTn>
                                        <p:tgtEl>
                                          <p:spTgt spid="39"/>
                                        </p:tgtEl>
                                      </p:cBhvr>
                                      <p:to x="100000" y="100000"/>
                                    </p:animScale>
                                    <p:animScale>
                                      <p:cBhvr>
                                        <p:cTn id="289" dur="26">
                                          <p:stCondLst>
                                            <p:cond delay="1312"/>
                                          </p:stCondLst>
                                        </p:cTn>
                                        <p:tgtEl>
                                          <p:spTgt spid="39"/>
                                        </p:tgtEl>
                                      </p:cBhvr>
                                      <p:to x="100000" y="80000"/>
                                    </p:animScale>
                                    <p:animScale>
                                      <p:cBhvr>
                                        <p:cTn id="290" dur="166" decel="50000">
                                          <p:stCondLst>
                                            <p:cond delay="1338"/>
                                          </p:stCondLst>
                                        </p:cTn>
                                        <p:tgtEl>
                                          <p:spTgt spid="39"/>
                                        </p:tgtEl>
                                      </p:cBhvr>
                                      <p:to x="100000" y="100000"/>
                                    </p:animScale>
                                    <p:animScale>
                                      <p:cBhvr>
                                        <p:cTn id="291" dur="26">
                                          <p:stCondLst>
                                            <p:cond delay="1642"/>
                                          </p:stCondLst>
                                        </p:cTn>
                                        <p:tgtEl>
                                          <p:spTgt spid="39"/>
                                        </p:tgtEl>
                                      </p:cBhvr>
                                      <p:to x="100000" y="90000"/>
                                    </p:animScale>
                                    <p:animScale>
                                      <p:cBhvr>
                                        <p:cTn id="292" dur="166" decel="50000">
                                          <p:stCondLst>
                                            <p:cond delay="1668"/>
                                          </p:stCondLst>
                                        </p:cTn>
                                        <p:tgtEl>
                                          <p:spTgt spid="39"/>
                                        </p:tgtEl>
                                      </p:cBhvr>
                                      <p:to x="100000" y="100000"/>
                                    </p:animScale>
                                    <p:animScale>
                                      <p:cBhvr>
                                        <p:cTn id="293" dur="26">
                                          <p:stCondLst>
                                            <p:cond delay="1808"/>
                                          </p:stCondLst>
                                        </p:cTn>
                                        <p:tgtEl>
                                          <p:spTgt spid="39"/>
                                        </p:tgtEl>
                                      </p:cBhvr>
                                      <p:to x="100000" y="95000"/>
                                    </p:animScale>
                                    <p:animScale>
                                      <p:cBhvr>
                                        <p:cTn id="294" dur="166" decel="50000">
                                          <p:stCondLst>
                                            <p:cond delay="1834"/>
                                          </p:stCondLst>
                                        </p:cTn>
                                        <p:tgtEl>
                                          <p:spTgt spid="39"/>
                                        </p:tgtEl>
                                      </p:cBhvr>
                                      <p:to x="100000" y="100000"/>
                                    </p:animScale>
                                  </p:childTnLst>
                                </p:cTn>
                              </p:par>
                              <p:par>
                                <p:cTn id="295" presetID="26" presetClass="entr" presetSubtype="0" fill="hold" grpId="0" nodeType="withEffect">
                                  <p:stCondLst>
                                    <p:cond delay="0"/>
                                  </p:stCondLst>
                                  <p:childTnLst>
                                    <p:set>
                                      <p:cBhvr>
                                        <p:cTn id="296" dur="1" fill="hold">
                                          <p:stCondLst>
                                            <p:cond delay="0"/>
                                          </p:stCondLst>
                                        </p:cTn>
                                        <p:tgtEl>
                                          <p:spTgt spid="55"/>
                                        </p:tgtEl>
                                        <p:attrNameLst>
                                          <p:attrName>style.visibility</p:attrName>
                                        </p:attrNameLst>
                                      </p:cBhvr>
                                      <p:to>
                                        <p:strVal val="visible"/>
                                      </p:to>
                                    </p:set>
                                    <p:animEffect transition="in" filter="wipe(down)">
                                      <p:cBhvr>
                                        <p:cTn id="297" dur="580">
                                          <p:stCondLst>
                                            <p:cond delay="0"/>
                                          </p:stCondLst>
                                        </p:cTn>
                                        <p:tgtEl>
                                          <p:spTgt spid="55"/>
                                        </p:tgtEl>
                                      </p:cBhvr>
                                    </p:animEffect>
                                    <p:anim calcmode="lin" valueType="num">
                                      <p:cBhvr>
                                        <p:cTn id="298"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99"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300"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301"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302"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303" dur="26">
                                          <p:stCondLst>
                                            <p:cond delay="650"/>
                                          </p:stCondLst>
                                        </p:cTn>
                                        <p:tgtEl>
                                          <p:spTgt spid="55"/>
                                        </p:tgtEl>
                                      </p:cBhvr>
                                      <p:to x="100000" y="60000"/>
                                    </p:animScale>
                                    <p:animScale>
                                      <p:cBhvr>
                                        <p:cTn id="304" dur="166" decel="50000">
                                          <p:stCondLst>
                                            <p:cond delay="676"/>
                                          </p:stCondLst>
                                        </p:cTn>
                                        <p:tgtEl>
                                          <p:spTgt spid="55"/>
                                        </p:tgtEl>
                                      </p:cBhvr>
                                      <p:to x="100000" y="100000"/>
                                    </p:animScale>
                                    <p:animScale>
                                      <p:cBhvr>
                                        <p:cTn id="305" dur="26">
                                          <p:stCondLst>
                                            <p:cond delay="1312"/>
                                          </p:stCondLst>
                                        </p:cTn>
                                        <p:tgtEl>
                                          <p:spTgt spid="55"/>
                                        </p:tgtEl>
                                      </p:cBhvr>
                                      <p:to x="100000" y="80000"/>
                                    </p:animScale>
                                    <p:animScale>
                                      <p:cBhvr>
                                        <p:cTn id="306" dur="166" decel="50000">
                                          <p:stCondLst>
                                            <p:cond delay="1338"/>
                                          </p:stCondLst>
                                        </p:cTn>
                                        <p:tgtEl>
                                          <p:spTgt spid="55"/>
                                        </p:tgtEl>
                                      </p:cBhvr>
                                      <p:to x="100000" y="100000"/>
                                    </p:animScale>
                                    <p:animScale>
                                      <p:cBhvr>
                                        <p:cTn id="307" dur="26">
                                          <p:stCondLst>
                                            <p:cond delay="1642"/>
                                          </p:stCondLst>
                                        </p:cTn>
                                        <p:tgtEl>
                                          <p:spTgt spid="55"/>
                                        </p:tgtEl>
                                      </p:cBhvr>
                                      <p:to x="100000" y="90000"/>
                                    </p:animScale>
                                    <p:animScale>
                                      <p:cBhvr>
                                        <p:cTn id="308" dur="166" decel="50000">
                                          <p:stCondLst>
                                            <p:cond delay="1668"/>
                                          </p:stCondLst>
                                        </p:cTn>
                                        <p:tgtEl>
                                          <p:spTgt spid="55"/>
                                        </p:tgtEl>
                                      </p:cBhvr>
                                      <p:to x="100000" y="100000"/>
                                    </p:animScale>
                                    <p:animScale>
                                      <p:cBhvr>
                                        <p:cTn id="309" dur="26">
                                          <p:stCondLst>
                                            <p:cond delay="1808"/>
                                          </p:stCondLst>
                                        </p:cTn>
                                        <p:tgtEl>
                                          <p:spTgt spid="55"/>
                                        </p:tgtEl>
                                      </p:cBhvr>
                                      <p:to x="100000" y="95000"/>
                                    </p:animScale>
                                    <p:animScale>
                                      <p:cBhvr>
                                        <p:cTn id="310" dur="166" decel="50000">
                                          <p:stCondLst>
                                            <p:cond delay="1834"/>
                                          </p:stCondLst>
                                        </p:cTn>
                                        <p:tgtEl>
                                          <p:spTgt spid="55"/>
                                        </p:tgtEl>
                                      </p:cBhvr>
                                      <p:to x="100000" y="100000"/>
                                    </p:animScale>
                                  </p:childTnLst>
                                </p:cTn>
                              </p:par>
                              <p:par>
                                <p:cTn id="311" presetID="26" presetClass="entr" presetSubtype="0" fill="hold" grpId="0" nodeType="withEffect">
                                  <p:stCondLst>
                                    <p:cond delay="0"/>
                                  </p:stCondLst>
                                  <p:childTnLst>
                                    <p:set>
                                      <p:cBhvr>
                                        <p:cTn id="312" dur="1" fill="hold">
                                          <p:stCondLst>
                                            <p:cond delay="0"/>
                                          </p:stCondLst>
                                        </p:cTn>
                                        <p:tgtEl>
                                          <p:spTgt spid="56"/>
                                        </p:tgtEl>
                                        <p:attrNameLst>
                                          <p:attrName>style.visibility</p:attrName>
                                        </p:attrNameLst>
                                      </p:cBhvr>
                                      <p:to>
                                        <p:strVal val="visible"/>
                                      </p:to>
                                    </p:set>
                                    <p:animEffect transition="in" filter="wipe(down)">
                                      <p:cBhvr>
                                        <p:cTn id="313" dur="580">
                                          <p:stCondLst>
                                            <p:cond delay="0"/>
                                          </p:stCondLst>
                                        </p:cTn>
                                        <p:tgtEl>
                                          <p:spTgt spid="56"/>
                                        </p:tgtEl>
                                      </p:cBhvr>
                                    </p:animEffect>
                                    <p:anim calcmode="lin" valueType="num">
                                      <p:cBhvr>
                                        <p:cTn id="314"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315"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316"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317"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318"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319" dur="26">
                                          <p:stCondLst>
                                            <p:cond delay="650"/>
                                          </p:stCondLst>
                                        </p:cTn>
                                        <p:tgtEl>
                                          <p:spTgt spid="56"/>
                                        </p:tgtEl>
                                      </p:cBhvr>
                                      <p:to x="100000" y="60000"/>
                                    </p:animScale>
                                    <p:animScale>
                                      <p:cBhvr>
                                        <p:cTn id="320" dur="166" decel="50000">
                                          <p:stCondLst>
                                            <p:cond delay="676"/>
                                          </p:stCondLst>
                                        </p:cTn>
                                        <p:tgtEl>
                                          <p:spTgt spid="56"/>
                                        </p:tgtEl>
                                      </p:cBhvr>
                                      <p:to x="100000" y="100000"/>
                                    </p:animScale>
                                    <p:animScale>
                                      <p:cBhvr>
                                        <p:cTn id="321" dur="26">
                                          <p:stCondLst>
                                            <p:cond delay="1312"/>
                                          </p:stCondLst>
                                        </p:cTn>
                                        <p:tgtEl>
                                          <p:spTgt spid="56"/>
                                        </p:tgtEl>
                                      </p:cBhvr>
                                      <p:to x="100000" y="80000"/>
                                    </p:animScale>
                                    <p:animScale>
                                      <p:cBhvr>
                                        <p:cTn id="322" dur="166" decel="50000">
                                          <p:stCondLst>
                                            <p:cond delay="1338"/>
                                          </p:stCondLst>
                                        </p:cTn>
                                        <p:tgtEl>
                                          <p:spTgt spid="56"/>
                                        </p:tgtEl>
                                      </p:cBhvr>
                                      <p:to x="100000" y="100000"/>
                                    </p:animScale>
                                    <p:animScale>
                                      <p:cBhvr>
                                        <p:cTn id="323" dur="26">
                                          <p:stCondLst>
                                            <p:cond delay="1642"/>
                                          </p:stCondLst>
                                        </p:cTn>
                                        <p:tgtEl>
                                          <p:spTgt spid="56"/>
                                        </p:tgtEl>
                                      </p:cBhvr>
                                      <p:to x="100000" y="90000"/>
                                    </p:animScale>
                                    <p:animScale>
                                      <p:cBhvr>
                                        <p:cTn id="324" dur="166" decel="50000">
                                          <p:stCondLst>
                                            <p:cond delay="1668"/>
                                          </p:stCondLst>
                                        </p:cTn>
                                        <p:tgtEl>
                                          <p:spTgt spid="56"/>
                                        </p:tgtEl>
                                      </p:cBhvr>
                                      <p:to x="100000" y="100000"/>
                                    </p:animScale>
                                    <p:animScale>
                                      <p:cBhvr>
                                        <p:cTn id="325" dur="26">
                                          <p:stCondLst>
                                            <p:cond delay="1808"/>
                                          </p:stCondLst>
                                        </p:cTn>
                                        <p:tgtEl>
                                          <p:spTgt spid="56"/>
                                        </p:tgtEl>
                                      </p:cBhvr>
                                      <p:to x="100000" y="95000"/>
                                    </p:animScale>
                                    <p:animScale>
                                      <p:cBhvr>
                                        <p:cTn id="326" dur="166" decel="50000">
                                          <p:stCondLst>
                                            <p:cond delay="1834"/>
                                          </p:stCondLst>
                                        </p:cTn>
                                        <p:tgtEl>
                                          <p:spTgt spid="56"/>
                                        </p:tgtEl>
                                      </p:cBhvr>
                                      <p:to x="100000" y="100000"/>
                                    </p:animScale>
                                  </p:childTnLst>
                                </p:cTn>
                              </p:par>
                              <p:par>
                                <p:cTn id="327" presetID="26" presetClass="entr" presetSubtype="0" fill="hold" grpId="0" nodeType="withEffect">
                                  <p:stCondLst>
                                    <p:cond delay="0"/>
                                  </p:stCondLst>
                                  <p:childTnLst>
                                    <p:set>
                                      <p:cBhvr>
                                        <p:cTn id="328" dur="1" fill="hold">
                                          <p:stCondLst>
                                            <p:cond delay="0"/>
                                          </p:stCondLst>
                                        </p:cTn>
                                        <p:tgtEl>
                                          <p:spTgt spid="69"/>
                                        </p:tgtEl>
                                        <p:attrNameLst>
                                          <p:attrName>style.visibility</p:attrName>
                                        </p:attrNameLst>
                                      </p:cBhvr>
                                      <p:to>
                                        <p:strVal val="visible"/>
                                      </p:to>
                                    </p:set>
                                    <p:animEffect transition="in" filter="wipe(down)">
                                      <p:cBhvr>
                                        <p:cTn id="329" dur="580">
                                          <p:stCondLst>
                                            <p:cond delay="0"/>
                                          </p:stCondLst>
                                        </p:cTn>
                                        <p:tgtEl>
                                          <p:spTgt spid="69"/>
                                        </p:tgtEl>
                                      </p:cBhvr>
                                    </p:animEffect>
                                    <p:anim calcmode="lin" valueType="num">
                                      <p:cBhvr>
                                        <p:cTn id="330"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331"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332"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333"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334"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335" dur="26">
                                          <p:stCondLst>
                                            <p:cond delay="650"/>
                                          </p:stCondLst>
                                        </p:cTn>
                                        <p:tgtEl>
                                          <p:spTgt spid="69"/>
                                        </p:tgtEl>
                                      </p:cBhvr>
                                      <p:to x="100000" y="60000"/>
                                    </p:animScale>
                                    <p:animScale>
                                      <p:cBhvr>
                                        <p:cTn id="336" dur="166" decel="50000">
                                          <p:stCondLst>
                                            <p:cond delay="676"/>
                                          </p:stCondLst>
                                        </p:cTn>
                                        <p:tgtEl>
                                          <p:spTgt spid="69"/>
                                        </p:tgtEl>
                                      </p:cBhvr>
                                      <p:to x="100000" y="100000"/>
                                    </p:animScale>
                                    <p:animScale>
                                      <p:cBhvr>
                                        <p:cTn id="337" dur="26">
                                          <p:stCondLst>
                                            <p:cond delay="1312"/>
                                          </p:stCondLst>
                                        </p:cTn>
                                        <p:tgtEl>
                                          <p:spTgt spid="69"/>
                                        </p:tgtEl>
                                      </p:cBhvr>
                                      <p:to x="100000" y="80000"/>
                                    </p:animScale>
                                    <p:animScale>
                                      <p:cBhvr>
                                        <p:cTn id="338" dur="166" decel="50000">
                                          <p:stCondLst>
                                            <p:cond delay="1338"/>
                                          </p:stCondLst>
                                        </p:cTn>
                                        <p:tgtEl>
                                          <p:spTgt spid="69"/>
                                        </p:tgtEl>
                                      </p:cBhvr>
                                      <p:to x="100000" y="100000"/>
                                    </p:animScale>
                                    <p:animScale>
                                      <p:cBhvr>
                                        <p:cTn id="339" dur="26">
                                          <p:stCondLst>
                                            <p:cond delay="1642"/>
                                          </p:stCondLst>
                                        </p:cTn>
                                        <p:tgtEl>
                                          <p:spTgt spid="69"/>
                                        </p:tgtEl>
                                      </p:cBhvr>
                                      <p:to x="100000" y="90000"/>
                                    </p:animScale>
                                    <p:animScale>
                                      <p:cBhvr>
                                        <p:cTn id="340" dur="166" decel="50000">
                                          <p:stCondLst>
                                            <p:cond delay="1668"/>
                                          </p:stCondLst>
                                        </p:cTn>
                                        <p:tgtEl>
                                          <p:spTgt spid="69"/>
                                        </p:tgtEl>
                                      </p:cBhvr>
                                      <p:to x="100000" y="100000"/>
                                    </p:animScale>
                                    <p:animScale>
                                      <p:cBhvr>
                                        <p:cTn id="341" dur="26">
                                          <p:stCondLst>
                                            <p:cond delay="1808"/>
                                          </p:stCondLst>
                                        </p:cTn>
                                        <p:tgtEl>
                                          <p:spTgt spid="69"/>
                                        </p:tgtEl>
                                      </p:cBhvr>
                                      <p:to x="100000" y="95000"/>
                                    </p:animScale>
                                    <p:animScale>
                                      <p:cBhvr>
                                        <p:cTn id="342" dur="166" decel="50000">
                                          <p:stCondLst>
                                            <p:cond delay="1834"/>
                                          </p:stCondLst>
                                        </p:cTn>
                                        <p:tgtEl>
                                          <p:spTgt spid="69"/>
                                        </p:tgtEl>
                                      </p:cBhvr>
                                      <p:to x="100000" y="100000"/>
                                    </p:animScale>
                                  </p:childTnLst>
                                </p:cTn>
                              </p:par>
                              <p:par>
                                <p:cTn id="343" presetID="26" presetClass="entr" presetSubtype="0" fill="hold" grpId="0" nodeType="withEffect">
                                  <p:stCondLst>
                                    <p:cond delay="0"/>
                                  </p:stCondLst>
                                  <p:childTnLst>
                                    <p:set>
                                      <p:cBhvr>
                                        <p:cTn id="344" dur="1" fill="hold">
                                          <p:stCondLst>
                                            <p:cond delay="0"/>
                                          </p:stCondLst>
                                        </p:cTn>
                                        <p:tgtEl>
                                          <p:spTgt spid="70"/>
                                        </p:tgtEl>
                                        <p:attrNameLst>
                                          <p:attrName>style.visibility</p:attrName>
                                        </p:attrNameLst>
                                      </p:cBhvr>
                                      <p:to>
                                        <p:strVal val="visible"/>
                                      </p:to>
                                    </p:set>
                                    <p:animEffect transition="in" filter="wipe(down)">
                                      <p:cBhvr>
                                        <p:cTn id="345" dur="580">
                                          <p:stCondLst>
                                            <p:cond delay="0"/>
                                          </p:stCondLst>
                                        </p:cTn>
                                        <p:tgtEl>
                                          <p:spTgt spid="70"/>
                                        </p:tgtEl>
                                      </p:cBhvr>
                                    </p:animEffect>
                                    <p:anim calcmode="lin" valueType="num">
                                      <p:cBhvr>
                                        <p:cTn id="346"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347"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348"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349"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350"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351" dur="26">
                                          <p:stCondLst>
                                            <p:cond delay="650"/>
                                          </p:stCondLst>
                                        </p:cTn>
                                        <p:tgtEl>
                                          <p:spTgt spid="70"/>
                                        </p:tgtEl>
                                      </p:cBhvr>
                                      <p:to x="100000" y="60000"/>
                                    </p:animScale>
                                    <p:animScale>
                                      <p:cBhvr>
                                        <p:cTn id="352" dur="166" decel="50000">
                                          <p:stCondLst>
                                            <p:cond delay="676"/>
                                          </p:stCondLst>
                                        </p:cTn>
                                        <p:tgtEl>
                                          <p:spTgt spid="70"/>
                                        </p:tgtEl>
                                      </p:cBhvr>
                                      <p:to x="100000" y="100000"/>
                                    </p:animScale>
                                    <p:animScale>
                                      <p:cBhvr>
                                        <p:cTn id="353" dur="26">
                                          <p:stCondLst>
                                            <p:cond delay="1312"/>
                                          </p:stCondLst>
                                        </p:cTn>
                                        <p:tgtEl>
                                          <p:spTgt spid="70"/>
                                        </p:tgtEl>
                                      </p:cBhvr>
                                      <p:to x="100000" y="80000"/>
                                    </p:animScale>
                                    <p:animScale>
                                      <p:cBhvr>
                                        <p:cTn id="354" dur="166" decel="50000">
                                          <p:stCondLst>
                                            <p:cond delay="1338"/>
                                          </p:stCondLst>
                                        </p:cTn>
                                        <p:tgtEl>
                                          <p:spTgt spid="70"/>
                                        </p:tgtEl>
                                      </p:cBhvr>
                                      <p:to x="100000" y="100000"/>
                                    </p:animScale>
                                    <p:animScale>
                                      <p:cBhvr>
                                        <p:cTn id="355" dur="26">
                                          <p:stCondLst>
                                            <p:cond delay="1642"/>
                                          </p:stCondLst>
                                        </p:cTn>
                                        <p:tgtEl>
                                          <p:spTgt spid="70"/>
                                        </p:tgtEl>
                                      </p:cBhvr>
                                      <p:to x="100000" y="90000"/>
                                    </p:animScale>
                                    <p:animScale>
                                      <p:cBhvr>
                                        <p:cTn id="356" dur="166" decel="50000">
                                          <p:stCondLst>
                                            <p:cond delay="1668"/>
                                          </p:stCondLst>
                                        </p:cTn>
                                        <p:tgtEl>
                                          <p:spTgt spid="70"/>
                                        </p:tgtEl>
                                      </p:cBhvr>
                                      <p:to x="100000" y="100000"/>
                                    </p:animScale>
                                    <p:animScale>
                                      <p:cBhvr>
                                        <p:cTn id="357" dur="26">
                                          <p:stCondLst>
                                            <p:cond delay="1808"/>
                                          </p:stCondLst>
                                        </p:cTn>
                                        <p:tgtEl>
                                          <p:spTgt spid="70"/>
                                        </p:tgtEl>
                                      </p:cBhvr>
                                      <p:to x="100000" y="95000"/>
                                    </p:animScale>
                                    <p:animScale>
                                      <p:cBhvr>
                                        <p:cTn id="358" dur="166" decel="50000">
                                          <p:stCondLst>
                                            <p:cond delay="1834"/>
                                          </p:stCondLst>
                                        </p:cTn>
                                        <p:tgtEl>
                                          <p:spTgt spid="70"/>
                                        </p:tgtEl>
                                      </p:cBhvr>
                                      <p:to x="100000" y="100000"/>
                                    </p:animScale>
                                  </p:childTnLst>
                                </p:cTn>
                              </p:par>
                              <p:par>
                                <p:cTn id="359" presetID="26" presetClass="entr" presetSubtype="0" fill="hold" grpId="0" nodeType="withEffect">
                                  <p:stCondLst>
                                    <p:cond delay="0"/>
                                  </p:stCondLst>
                                  <p:childTnLst>
                                    <p:set>
                                      <p:cBhvr>
                                        <p:cTn id="360" dur="1" fill="hold">
                                          <p:stCondLst>
                                            <p:cond delay="0"/>
                                          </p:stCondLst>
                                        </p:cTn>
                                        <p:tgtEl>
                                          <p:spTgt spid="40"/>
                                        </p:tgtEl>
                                        <p:attrNameLst>
                                          <p:attrName>style.visibility</p:attrName>
                                        </p:attrNameLst>
                                      </p:cBhvr>
                                      <p:to>
                                        <p:strVal val="visible"/>
                                      </p:to>
                                    </p:set>
                                    <p:animEffect transition="in" filter="wipe(down)">
                                      <p:cBhvr>
                                        <p:cTn id="361" dur="580">
                                          <p:stCondLst>
                                            <p:cond delay="0"/>
                                          </p:stCondLst>
                                        </p:cTn>
                                        <p:tgtEl>
                                          <p:spTgt spid="40"/>
                                        </p:tgtEl>
                                      </p:cBhvr>
                                    </p:animEffect>
                                    <p:anim calcmode="lin" valueType="num">
                                      <p:cBhvr>
                                        <p:cTn id="362"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363"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364"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365"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366"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367" dur="26">
                                          <p:stCondLst>
                                            <p:cond delay="650"/>
                                          </p:stCondLst>
                                        </p:cTn>
                                        <p:tgtEl>
                                          <p:spTgt spid="40"/>
                                        </p:tgtEl>
                                      </p:cBhvr>
                                      <p:to x="100000" y="60000"/>
                                    </p:animScale>
                                    <p:animScale>
                                      <p:cBhvr>
                                        <p:cTn id="368" dur="166" decel="50000">
                                          <p:stCondLst>
                                            <p:cond delay="676"/>
                                          </p:stCondLst>
                                        </p:cTn>
                                        <p:tgtEl>
                                          <p:spTgt spid="40"/>
                                        </p:tgtEl>
                                      </p:cBhvr>
                                      <p:to x="100000" y="100000"/>
                                    </p:animScale>
                                    <p:animScale>
                                      <p:cBhvr>
                                        <p:cTn id="369" dur="26">
                                          <p:stCondLst>
                                            <p:cond delay="1312"/>
                                          </p:stCondLst>
                                        </p:cTn>
                                        <p:tgtEl>
                                          <p:spTgt spid="40"/>
                                        </p:tgtEl>
                                      </p:cBhvr>
                                      <p:to x="100000" y="80000"/>
                                    </p:animScale>
                                    <p:animScale>
                                      <p:cBhvr>
                                        <p:cTn id="370" dur="166" decel="50000">
                                          <p:stCondLst>
                                            <p:cond delay="1338"/>
                                          </p:stCondLst>
                                        </p:cTn>
                                        <p:tgtEl>
                                          <p:spTgt spid="40"/>
                                        </p:tgtEl>
                                      </p:cBhvr>
                                      <p:to x="100000" y="100000"/>
                                    </p:animScale>
                                    <p:animScale>
                                      <p:cBhvr>
                                        <p:cTn id="371" dur="26">
                                          <p:stCondLst>
                                            <p:cond delay="1642"/>
                                          </p:stCondLst>
                                        </p:cTn>
                                        <p:tgtEl>
                                          <p:spTgt spid="40"/>
                                        </p:tgtEl>
                                      </p:cBhvr>
                                      <p:to x="100000" y="90000"/>
                                    </p:animScale>
                                    <p:animScale>
                                      <p:cBhvr>
                                        <p:cTn id="372" dur="166" decel="50000">
                                          <p:stCondLst>
                                            <p:cond delay="1668"/>
                                          </p:stCondLst>
                                        </p:cTn>
                                        <p:tgtEl>
                                          <p:spTgt spid="40"/>
                                        </p:tgtEl>
                                      </p:cBhvr>
                                      <p:to x="100000" y="100000"/>
                                    </p:animScale>
                                    <p:animScale>
                                      <p:cBhvr>
                                        <p:cTn id="373" dur="26">
                                          <p:stCondLst>
                                            <p:cond delay="1808"/>
                                          </p:stCondLst>
                                        </p:cTn>
                                        <p:tgtEl>
                                          <p:spTgt spid="40"/>
                                        </p:tgtEl>
                                      </p:cBhvr>
                                      <p:to x="100000" y="95000"/>
                                    </p:animScale>
                                    <p:animScale>
                                      <p:cBhvr>
                                        <p:cTn id="374" dur="166" decel="50000">
                                          <p:stCondLst>
                                            <p:cond delay="1834"/>
                                          </p:stCondLst>
                                        </p:cTn>
                                        <p:tgtEl>
                                          <p:spTgt spid="40"/>
                                        </p:tgtEl>
                                      </p:cBhvr>
                                      <p:to x="100000" y="100000"/>
                                    </p:animScale>
                                  </p:childTnLst>
                                </p:cTn>
                              </p:par>
                              <p:par>
                                <p:cTn id="375" presetID="26" presetClass="entr" presetSubtype="0" fill="hold" grpId="0" nodeType="withEffect">
                                  <p:stCondLst>
                                    <p:cond delay="0"/>
                                  </p:stCondLst>
                                  <p:childTnLst>
                                    <p:set>
                                      <p:cBhvr>
                                        <p:cTn id="376" dur="1" fill="hold">
                                          <p:stCondLst>
                                            <p:cond delay="0"/>
                                          </p:stCondLst>
                                        </p:cTn>
                                        <p:tgtEl>
                                          <p:spTgt spid="41"/>
                                        </p:tgtEl>
                                        <p:attrNameLst>
                                          <p:attrName>style.visibility</p:attrName>
                                        </p:attrNameLst>
                                      </p:cBhvr>
                                      <p:to>
                                        <p:strVal val="visible"/>
                                      </p:to>
                                    </p:set>
                                    <p:animEffect transition="in" filter="wipe(down)">
                                      <p:cBhvr>
                                        <p:cTn id="377" dur="580">
                                          <p:stCondLst>
                                            <p:cond delay="0"/>
                                          </p:stCondLst>
                                        </p:cTn>
                                        <p:tgtEl>
                                          <p:spTgt spid="41"/>
                                        </p:tgtEl>
                                      </p:cBhvr>
                                    </p:animEffect>
                                    <p:anim calcmode="lin" valueType="num">
                                      <p:cBhvr>
                                        <p:cTn id="378"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379"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380"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381"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382"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383" dur="26">
                                          <p:stCondLst>
                                            <p:cond delay="650"/>
                                          </p:stCondLst>
                                        </p:cTn>
                                        <p:tgtEl>
                                          <p:spTgt spid="41"/>
                                        </p:tgtEl>
                                      </p:cBhvr>
                                      <p:to x="100000" y="60000"/>
                                    </p:animScale>
                                    <p:animScale>
                                      <p:cBhvr>
                                        <p:cTn id="384" dur="166" decel="50000">
                                          <p:stCondLst>
                                            <p:cond delay="676"/>
                                          </p:stCondLst>
                                        </p:cTn>
                                        <p:tgtEl>
                                          <p:spTgt spid="41"/>
                                        </p:tgtEl>
                                      </p:cBhvr>
                                      <p:to x="100000" y="100000"/>
                                    </p:animScale>
                                    <p:animScale>
                                      <p:cBhvr>
                                        <p:cTn id="385" dur="26">
                                          <p:stCondLst>
                                            <p:cond delay="1312"/>
                                          </p:stCondLst>
                                        </p:cTn>
                                        <p:tgtEl>
                                          <p:spTgt spid="41"/>
                                        </p:tgtEl>
                                      </p:cBhvr>
                                      <p:to x="100000" y="80000"/>
                                    </p:animScale>
                                    <p:animScale>
                                      <p:cBhvr>
                                        <p:cTn id="386" dur="166" decel="50000">
                                          <p:stCondLst>
                                            <p:cond delay="1338"/>
                                          </p:stCondLst>
                                        </p:cTn>
                                        <p:tgtEl>
                                          <p:spTgt spid="41"/>
                                        </p:tgtEl>
                                      </p:cBhvr>
                                      <p:to x="100000" y="100000"/>
                                    </p:animScale>
                                    <p:animScale>
                                      <p:cBhvr>
                                        <p:cTn id="387" dur="26">
                                          <p:stCondLst>
                                            <p:cond delay="1642"/>
                                          </p:stCondLst>
                                        </p:cTn>
                                        <p:tgtEl>
                                          <p:spTgt spid="41"/>
                                        </p:tgtEl>
                                      </p:cBhvr>
                                      <p:to x="100000" y="90000"/>
                                    </p:animScale>
                                    <p:animScale>
                                      <p:cBhvr>
                                        <p:cTn id="388" dur="166" decel="50000">
                                          <p:stCondLst>
                                            <p:cond delay="1668"/>
                                          </p:stCondLst>
                                        </p:cTn>
                                        <p:tgtEl>
                                          <p:spTgt spid="41"/>
                                        </p:tgtEl>
                                      </p:cBhvr>
                                      <p:to x="100000" y="100000"/>
                                    </p:animScale>
                                    <p:animScale>
                                      <p:cBhvr>
                                        <p:cTn id="389" dur="26">
                                          <p:stCondLst>
                                            <p:cond delay="1808"/>
                                          </p:stCondLst>
                                        </p:cTn>
                                        <p:tgtEl>
                                          <p:spTgt spid="41"/>
                                        </p:tgtEl>
                                      </p:cBhvr>
                                      <p:to x="100000" y="95000"/>
                                    </p:animScale>
                                    <p:animScale>
                                      <p:cBhvr>
                                        <p:cTn id="390" dur="166" decel="50000">
                                          <p:stCondLst>
                                            <p:cond delay="1834"/>
                                          </p:stCondLst>
                                        </p:cTn>
                                        <p:tgtEl>
                                          <p:spTgt spid="41"/>
                                        </p:tgtEl>
                                      </p:cBhvr>
                                      <p:to x="100000" y="100000"/>
                                    </p:animScale>
                                  </p:childTnLst>
                                </p:cTn>
                              </p:par>
                              <p:par>
                                <p:cTn id="391" presetID="26" presetClass="entr" presetSubtype="0" fill="hold" grpId="0" nodeType="withEffect">
                                  <p:stCondLst>
                                    <p:cond delay="0"/>
                                  </p:stCondLst>
                                  <p:childTnLst>
                                    <p:set>
                                      <p:cBhvr>
                                        <p:cTn id="392" dur="1" fill="hold">
                                          <p:stCondLst>
                                            <p:cond delay="0"/>
                                          </p:stCondLst>
                                        </p:cTn>
                                        <p:tgtEl>
                                          <p:spTgt spid="3"/>
                                        </p:tgtEl>
                                        <p:attrNameLst>
                                          <p:attrName>style.visibility</p:attrName>
                                        </p:attrNameLst>
                                      </p:cBhvr>
                                      <p:to>
                                        <p:strVal val="visible"/>
                                      </p:to>
                                    </p:set>
                                    <p:animEffect transition="in" filter="wipe(down)">
                                      <p:cBhvr>
                                        <p:cTn id="393" dur="580">
                                          <p:stCondLst>
                                            <p:cond delay="0"/>
                                          </p:stCondLst>
                                        </p:cTn>
                                        <p:tgtEl>
                                          <p:spTgt spid="3"/>
                                        </p:tgtEl>
                                      </p:cBhvr>
                                    </p:animEffect>
                                    <p:anim calcmode="lin" valueType="num">
                                      <p:cBhvr>
                                        <p:cTn id="39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9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9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9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9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99" dur="26">
                                          <p:stCondLst>
                                            <p:cond delay="650"/>
                                          </p:stCondLst>
                                        </p:cTn>
                                        <p:tgtEl>
                                          <p:spTgt spid="3"/>
                                        </p:tgtEl>
                                      </p:cBhvr>
                                      <p:to x="100000" y="60000"/>
                                    </p:animScale>
                                    <p:animScale>
                                      <p:cBhvr>
                                        <p:cTn id="400" dur="166" decel="50000">
                                          <p:stCondLst>
                                            <p:cond delay="676"/>
                                          </p:stCondLst>
                                        </p:cTn>
                                        <p:tgtEl>
                                          <p:spTgt spid="3"/>
                                        </p:tgtEl>
                                      </p:cBhvr>
                                      <p:to x="100000" y="100000"/>
                                    </p:animScale>
                                    <p:animScale>
                                      <p:cBhvr>
                                        <p:cTn id="401" dur="26">
                                          <p:stCondLst>
                                            <p:cond delay="1312"/>
                                          </p:stCondLst>
                                        </p:cTn>
                                        <p:tgtEl>
                                          <p:spTgt spid="3"/>
                                        </p:tgtEl>
                                      </p:cBhvr>
                                      <p:to x="100000" y="80000"/>
                                    </p:animScale>
                                    <p:animScale>
                                      <p:cBhvr>
                                        <p:cTn id="402" dur="166" decel="50000">
                                          <p:stCondLst>
                                            <p:cond delay="1338"/>
                                          </p:stCondLst>
                                        </p:cTn>
                                        <p:tgtEl>
                                          <p:spTgt spid="3"/>
                                        </p:tgtEl>
                                      </p:cBhvr>
                                      <p:to x="100000" y="100000"/>
                                    </p:animScale>
                                    <p:animScale>
                                      <p:cBhvr>
                                        <p:cTn id="403" dur="26">
                                          <p:stCondLst>
                                            <p:cond delay="1642"/>
                                          </p:stCondLst>
                                        </p:cTn>
                                        <p:tgtEl>
                                          <p:spTgt spid="3"/>
                                        </p:tgtEl>
                                      </p:cBhvr>
                                      <p:to x="100000" y="90000"/>
                                    </p:animScale>
                                    <p:animScale>
                                      <p:cBhvr>
                                        <p:cTn id="404" dur="166" decel="50000">
                                          <p:stCondLst>
                                            <p:cond delay="1668"/>
                                          </p:stCondLst>
                                        </p:cTn>
                                        <p:tgtEl>
                                          <p:spTgt spid="3"/>
                                        </p:tgtEl>
                                      </p:cBhvr>
                                      <p:to x="100000" y="100000"/>
                                    </p:animScale>
                                    <p:animScale>
                                      <p:cBhvr>
                                        <p:cTn id="405" dur="26">
                                          <p:stCondLst>
                                            <p:cond delay="1808"/>
                                          </p:stCondLst>
                                        </p:cTn>
                                        <p:tgtEl>
                                          <p:spTgt spid="3"/>
                                        </p:tgtEl>
                                      </p:cBhvr>
                                      <p:to x="100000" y="95000"/>
                                    </p:animScale>
                                    <p:animScale>
                                      <p:cBhvr>
                                        <p:cTn id="406" dur="166" decel="50000">
                                          <p:stCondLst>
                                            <p:cond delay="1834"/>
                                          </p:stCondLst>
                                        </p:cTn>
                                        <p:tgtEl>
                                          <p:spTgt spid="3"/>
                                        </p:tgtEl>
                                      </p:cBhvr>
                                      <p:to x="100000" y="100000"/>
                                    </p:animScale>
                                  </p:childTnLst>
                                </p:cTn>
                              </p:par>
                              <p:par>
                                <p:cTn id="407" presetID="26" presetClass="entr" presetSubtype="0" fill="hold" grpId="0" nodeType="withEffect">
                                  <p:stCondLst>
                                    <p:cond delay="0"/>
                                  </p:stCondLst>
                                  <p:childTnLst>
                                    <p:set>
                                      <p:cBhvr>
                                        <p:cTn id="408" dur="1" fill="hold">
                                          <p:stCondLst>
                                            <p:cond delay="0"/>
                                          </p:stCondLst>
                                        </p:cTn>
                                        <p:tgtEl>
                                          <p:spTgt spid="2"/>
                                        </p:tgtEl>
                                        <p:attrNameLst>
                                          <p:attrName>style.visibility</p:attrName>
                                        </p:attrNameLst>
                                      </p:cBhvr>
                                      <p:to>
                                        <p:strVal val="visible"/>
                                      </p:to>
                                    </p:set>
                                    <p:animEffect transition="in" filter="wipe(down)">
                                      <p:cBhvr>
                                        <p:cTn id="409" dur="580">
                                          <p:stCondLst>
                                            <p:cond delay="0"/>
                                          </p:stCondLst>
                                        </p:cTn>
                                        <p:tgtEl>
                                          <p:spTgt spid="2"/>
                                        </p:tgtEl>
                                      </p:cBhvr>
                                    </p:animEffect>
                                    <p:anim calcmode="lin" valueType="num">
                                      <p:cBhvr>
                                        <p:cTn id="41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1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1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1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15" dur="26">
                                          <p:stCondLst>
                                            <p:cond delay="650"/>
                                          </p:stCondLst>
                                        </p:cTn>
                                        <p:tgtEl>
                                          <p:spTgt spid="2"/>
                                        </p:tgtEl>
                                      </p:cBhvr>
                                      <p:to x="100000" y="60000"/>
                                    </p:animScale>
                                    <p:animScale>
                                      <p:cBhvr>
                                        <p:cTn id="416" dur="166" decel="50000">
                                          <p:stCondLst>
                                            <p:cond delay="676"/>
                                          </p:stCondLst>
                                        </p:cTn>
                                        <p:tgtEl>
                                          <p:spTgt spid="2"/>
                                        </p:tgtEl>
                                      </p:cBhvr>
                                      <p:to x="100000" y="100000"/>
                                    </p:animScale>
                                    <p:animScale>
                                      <p:cBhvr>
                                        <p:cTn id="417" dur="26">
                                          <p:stCondLst>
                                            <p:cond delay="1312"/>
                                          </p:stCondLst>
                                        </p:cTn>
                                        <p:tgtEl>
                                          <p:spTgt spid="2"/>
                                        </p:tgtEl>
                                      </p:cBhvr>
                                      <p:to x="100000" y="80000"/>
                                    </p:animScale>
                                    <p:animScale>
                                      <p:cBhvr>
                                        <p:cTn id="418" dur="166" decel="50000">
                                          <p:stCondLst>
                                            <p:cond delay="1338"/>
                                          </p:stCondLst>
                                        </p:cTn>
                                        <p:tgtEl>
                                          <p:spTgt spid="2"/>
                                        </p:tgtEl>
                                      </p:cBhvr>
                                      <p:to x="100000" y="100000"/>
                                    </p:animScale>
                                    <p:animScale>
                                      <p:cBhvr>
                                        <p:cTn id="419" dur="26">
                                          <p:stCondLst>
                                            <p:cond delay="1642"/>
                                          </p:stCondLst>
                                        </p:cTn>
                                        <p:tgtEl>
                                          <p:spTgt spid="2"/>
                                        </p:tgtEl>
                                      </p:cBhvr>
                                      <p:to x="100000" y="90000"/>
                                    </p:animScale>
                                    <p:animScale>
                                      <p:cBhvr>
                                        <p:cTn id="420" dur="166" decel="50000">
                                          <p:stCondLst>
                                            <p:cond delay="1668"/>
                                          </p:stCondLst>
                                        </p:cTn>
                                        <p:tgtEl>
                                          <p:spTgt spid="2"/>
                                        </p:tgtEl>
                                      </p:cBhvr>
                                      <p:to x="100000" y="100000"/>
                                    </p:animScale>
                                    <p:animScale>
                                      <p:cBhvr>
                                        <p:cTn id="421" dur="26">
                                          <p:stCondLst>
                                            <p:cond delay="1808"/>
                                          </p:stCondLst>
                                        </p:cTn>
                                        <p:tgtEl>
                                          <p:spTgt spid="2"/>
                                        </p:tgtEl>
                                      </p:cBhvr>
                                      <p:to x="100000" y="95000"/>
                                    </p:animScale>
                                    <p:animScale>
                                      <p:cBhvr>
                                        <p:cTn id="422" dur="166" decel="50000">
                                          <p:stCondLst>
                                            <p:cond delay="1834"/>
                                          </p:stCondLst>
                                        </p:cTn>
                                        <p:tgtEl>
                                          <p:spTgt spid="2"/>
                                        </p:tgtEl>
                                      </p:cBhvr>
                                      <p:to x="100000" y="100000"/>
                                    </p:animScale>
                                  </p:childTnLst>
                                </p:cTn>
                              </p:par>
                              <p:par>
                                <p:cTn id="423" presetID="26" presetClass="entr" presetSubtype="0" fill="hold" grpId="0" nodeType="withEffect">
                                  <p:stCondLst>
                                    <p:cond delay="0"/>
                                  </p:stCondLst>
                                  <p:childTnLst>
                                    <p:set>
                                      <p:cBhvr>
                                        <p:cTn id="424" dur="1" fill="hold">
                                          <p:stCondLst>
                                            <p:cond delay="0"/>
                                          </p:stCondLst>
                                        </p:cTn>
                                        <p:tgtEl>
                                          <p:spTgt spid="4"/>
                                        </p:tgtEl>
                                        <p:attrNameLst>
                                          <p:attrName>style.visibility</p:attrName>
                                        </p:attrNameLst>
                                      </p:cBhvr>
                                      <p:to>
                                        <p:strVal val="visible"/>
                                      </p:to>
                                    </p:set>
                                    <p:animEffect transition="in" filter="wipe(down)">
                                      <p:cBhvr>
                                        <p:cTn id="425" dur="580">
                                          <p:stCondLst>
                                            <p:cond delay="0"/>
                                          </p:stCondLst>
                                        </p:cTn>
                                        <p:tgtEl>
                                          <p:spTgt spid="4"/>
                                        </p:tgtEl>
                                      </p:cBhvr>
                                    </p:animEffect>
                                    <p:anim calcmode="lin" valueType="num">
                                      <p:cBhvr>
                                        <p:cTn id="4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31" dur="26">
                                          <p:stCondLst>
                                            <p:cond delay="650"/>
                                          </p:stCondLst>
                                        </p:cTn>
                                        <p:tgtEl>
                                          <p:spTgt spid="4"/>
                                        </p:tgtEl>
                                      </p:cBhvr>
                                      <p:to x="100000" y="60000"/>
                                    </p:animScale>
                                    <p:animScale>
                                      <p:cBhvr>
                                        <p:cTn id="432" dur="166" decel="50000">
                                          <p:stCondLst>
                                            <p:cond delay="676"/>
                                          </p:stCondLst>
                                        </p:cTn>
                                        <p:tgtEl>
                                          <p:spTgt spid="4"/>
                                        </p:tgtEl>
                                      </p:cBhvr>
                                      <p:to x="100000" y="100000"/>
                                    </p:animScale>
                                    <p:animScale>
                                      <p:cBhvr>
                                        <p:cTn id="433" dur="26">
                                          <p:stCondLst>
                                            <p:cond delay="1312"/>
                                          </p:stCondLst>
                                        </p:cTn>
                                        <p:tgtEl>
                                          <p:spTgt spid="4"/>
                                        </p:tgtEl>
                                      </p:cBhvr>
                                      <p:to x="100000" y="80000"/>
                                    </p:animScale>
                                    <p:animScale>
                                      <p:cBhvr>
                                        <p:cTn id="434" dur="166" decel="50000">
                                          <p:stCondLst>
                                            <p:cond delay="1338"/>
                                          </p:stCondLst>
                                        </p:cTn>
                                        <p:tgtEl>
                                          <p:spTgt spid="4"/>
                                        </p:tgtEl>
                                      </p:cBhvr>
                                      <p:to x="100000" y="100000"/>
                                    </p:animScale>
                                    <p:animScale>
                                      <p:cBhvr>
                                        <p:cTn id="435" dur="26">
                                          <p:stCondLst>
                                            <p:cond delay="1642"/>
                                          </p:stCondLst>
                                        </p:cTn>
                                        <p:tgtEl>
                                          <p:spTgt spid="4"/>
                                        </p:tgtEl>
                                      </p:cBhvr>
                                      <p:to x="100000" y="90000"/>
                                    </p:animScale>
                                    <p:animScale>
                                      <p:cBhvr>
                                        <p:cTn id="436" dur="166" decel="50000">
                                          <p:stCondLst>
                                            <p:cond delay="1668"/>
                                          </p:stCondLst>
                                        </p:cTn>
                                        <p:tgtEl>
                                          <p:spTgt spid="4"/>
                                        </p:tgtEl>
                                      </p:cBhvr>
                                      <p:to x="100000" y="100000"/>
                                    </p:animScale>
                                    <p:animScale>
                                      <p:cBhvr>
                                        <p:cTn id="437" dur="26">
                                          <p:stCondLst>
                                            <p:cond delay="1808"/>
                                          </p:stCondLst>
                                        </p:cTn>
                                        <p:tgtEl>
                                          <p:spTgt spid="4"/>
                                        </p:tgtEl>
                                      </p:cBhvr>
                                      <p:to x="100000" y="95000"/>
                                    </p:animScale>
                                    <p:animScale>
                                      <p:cBhvr>
                                        <p:cTn id="438" dur="166" decel="50000">
                                          <p:stCondLst>
                                            <p:cond delay="1834"/>
                                          </p:stCondLst>
                                        </p:cTn>
                                        <p:tgtEl>
                                          <p:spTgt spid="4"/>
                                        </p:tgtEl>
                                      </p:cBhvr>
                                      <p:to x="100000" y="100000"/>
                                    </p:animScale>
                                  </p:childTnLst>
                                </p:cTn>
                              </p:par>
                              <p:par>
                                <p:cTn id="439" presetID="26" presetClass="entr" presetSubtype="0" fill="hold" grpId="0" nodeType="withEffect">
                                  <p:stCondLst>
                                    <p:cond delay="0"/>
                                  </p:stCondLst>
                                  <p:childTnLst>
                                    <p:set>
                                      <p:cBhvr>
                                        <p:cTn id="440" dur="1" fill="hold">
                                          <p:stCondLst>
                                            <p:cond delay="0"/>
                                          </p:stCondLst>
                                        </p:cTn>
                                        <p:tgtEl>
                                          <p:spTgt spid="6"/>
                                        </p:tgtEl>
                                        <p:attrNameLst>
                                          <p:attrName>style.visibility</p:attrName>
                                        </p:attrNameLst>
                                      </p:cBhvr>
                                      <p:to>
                                        <p:strVal val="visible"/>
                                      </p:to>
                                    </p:set>
                                    <p:animEffect transition="in" filter="wipe(down)">
                                      <p:cBhvr>
                                        <p:cTn id="441" dur="580">
                                          <p:stCondLst>
                                            <p:cond delay="0"/>
                                          </p:stCondLst>
                                        </p:cTn>
                                        <p:tgtEl>
                                          <p:spTgt spid="6"/>
                                        </p:tgtEl>
                                      </p:cBhvr>
                                    </p:animEffect>
                                    <p:anim calcmode="lin" valueType="num">
                                      <p:cBhvr>
                                        <p:cTn id="44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4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4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4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47" dur="26">
                                          <p:stCondLst>
                                            <p:cond delay="650"/>
                                          </p:stCondLst>
                                        </p:cTn>
                                        <p:tgtEl>
                                          <p:spTgt spid="6"/>
                                        </p:tgtEl>
                                      </p:cBhvr>
                                      <p:to x="100000" y="60000"/>
                                    </p:animScale>
                                    <p:animScale>
                                      <p:cBhvr>
                                        <p:cTn id="448" dur="166" decel="50000">
                                          <p:stCondLst>
                                            <p:cond delay="676"/>
                                          </p:stCondLst>
                                        </p:cTn>
                                        <p:tgtEl>
                                          <p:spTgt spid="6"/>
                                        </p:tgtEl>
                                      </p:cBhvr>
                                      <p:to x="100000" y="100000"/>
                                    </p:animScale>
                                    <p:animScale>
                                      <p:cBhvr>
                                        <p:cTn id="449" dur="26">
                                          <p:stCondLst>
                                            <p:cond delay="1312"/>
                                          </p:stCondLst>
                                        </p:cTn>
                                        <p:tgtEl>
                                          <p:spTgt spid="6"/>
                                        </p:tgtEl>
                                      </p:cBhvr>
                                      <p:to x="100000" y="80000"/>
                                    </p:animScale>
                                    <p:animScale>
                                      <p:cBhvr>
                                        <p:cTn id="450" dur="166" decel="50000">
                                          <p:stCondLst>
                                            <p:cond delay="1338"/>
                                          </p:stCondLst>
                                        </p:cTn>
                                        <p:tgtEl>
                                          <p:spTgt spid="6"/>
                                        </p:tgtEl>
                                      </p:cBhvr>
                                      <p:to x="100000" y="100000"/>
                                    </p:animScale>
                                    <p:animScale>
                                      <p:cBhvr>
                                        <p:cTn id="451" dur="26">
                                          <p:stCondLst>
                                            <p:cond delay="1642"/>
                                          </p:stCondLst>
                                        </p:cTn>
                                        <p:tgtEl>
                                          <p:spTgt spid="6"/>
                                        </p:tgtEl>
                                      </p:cBhvr>
                                      <p:to x="100000" y="90000"/>
                                    </p:animScale>
                                    <p:animScale>
                                      <p:cBhvr>
                                        <p:cTn id="452" dur="166" decel="50000">
                                          <p:stCondLst>
                                            <p:cond delay="1668"/>
                                          </p:stCondLst>
                                        </p:cTn>
                                        <p:tgtEl>
                                          <p:spTgt spid="6"/>
                                        </p:tgtEl>
                                      </p:cBhvr>
                                      <p:to x="100000" y="100000"/>
                                    </p:animScale>
                                    <p:animScale>
                                      <p:cBhvr>
                                        <p:cTn id="453" dur="26">
                                          <p:stCondLst>
                                            <p:cond delay="1808"/>
                                          </p:stCondLst>
                                        </p:cTn>
                                        <p:tgtEl>
                                          <p:spTgt spid="6"/>
                                        </p:tgtEl>
                                      </p:cBhvr>
                                      <p:to x="100000" y="95000"/>
                                    </p:animScale>
                                    <p:animScale>
                                      <p:cBhvr>
                                        <p:cTn id="454" dur="166" decel="50000">
                                          <p:stCondLst>
                                            <p:cond delay="1834"/>
                                          </p:stCondLst>
                                        </p:cTn>
                                        <p:tgtEl>
                                          <p:spTgt spid="6"/>
                                        </p:tgtEl>
                                      </p:cBhvr>
                                      <p:to x="100000" y="100000"/>
                                    </p:animScale>
                                  </p:childTnLst>
                                </p:cTn>
                              </p:par>
                            </p:childTnLst>
                          </p:cTn>
                        </p:par>
                      </p:childTnLst>
                    </p:cTn>
                  </p:par>
                  <p:par>
                    <p:cTn id="455" fill="hold">
                      <p:stCondLst>
                        <p:cond delay="indefinite"/>
                      </p:stCondLst>
                      <p:childTnLst>
                        <p:par>
                          <p:cTn id="456" fill="hold">
                            <p:stCondLst>
                              <p:cond delay="0"/>
                            </p:stCondLst>
                            <p:childTnLst>
                              <p:par>
                                <p:cTn id="457" presetID="26" presetClass="entr" presetSubtype="0" fill="hold" grpId="0" nodeType="clickEffect">
                                  <p:stCondLst>
                                    <p:cond delay="0"/>
                                  </p:stCondLst>
                                  <p:childTnLst>
                                    <p:set>
                                      <p:cBhvr>
                                        <p:cTn id="458" dur="1" fill="hold">
                                          <p:stCondLst>
                                            <p:cond delay="0"/>
                                          </p:stCondLst>
                                        </p:cTn>
                                        <p:tgtEl>
                                          <p:spTgt spid="9"/>
                                        </p:tgtEl>
                                        <p:attrNameLst>
                                          <p:attrName>style.visibility</p:attrName>
                                        </p:attrNameLst>
                                      </p:cBhvr>
                                      <p:to>
                                        <p:strVal val="visible"/>
                                      </p:to>
                                    </p:set>
                                    <p:animEffect transition="in" filter="wipe(down)">
                                      <p:cBhvr>
                                        <p:cTn id="459" dur="580">
                                          <p:stCondLst>
                                            <p:cond delay="0"/>
                                          </p:stCondLst>
                                        </p:cTn>
                                        <p:tgtEl>
                                          <p:spTgt spid="9"/>
                                        </p:tgtEl>
                                      </p:cBhvr>
                                    </p:animEffect>
                                    <p:anim calcmode="lin" valueType="num">
                                      <p:cBhvr>
                                        <p:cTn id="46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6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6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6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6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65" dur="26">
                                          <p:stCondLst>
                                            <p:cond delay="650"/>
                                          </p:stCondLst>
                                        </p:cTn>
                                        <p:tgtEl>
                                          <p:spTgt spid="9"/>
                                        </p:tgtEl>
                                      </p:cBhvr>
                                      <p:to x="100000" y="60000"/>
                                    </p:animScale>
                                    <p:animScale>
                                      <p:cBhvr>
                                        <p:cTn id="466" dur="166" decel="50000">
                                          <p:stCondLst>
                                            <p:cond delay="676"/>
                                          </p:stCondLst>
                                        </p:cTn>
                                        <p:tgtEl>
                                          <p:spTgt spid="9"/>
                                        </p:tgtEl>
                                      </p:cBhvr>
                                      <p:to x="100000" y="100000"/>
                                    </p:animScale>
                                    <p:animScale>
                                      <p:cBhvr>
                                        <p:cTn id="467" dur="26">
                                          <p:stCondLst>
                                            <p:cond delay="1312"/>
                                          </p:stCondLst>
                                        </p:cTn>
                                        <p:tgtEl>
                                          <p:spTgt spid="9"/>
                                        </p:tgtEl>
                                      </p:cBhvr>
                                      <p:to x="100000" y="80000"/>
                                    </p:animScale>
                                    <p:animScale>
                                      <p:cBhvr>
                                        <p:cTn id="468" dur="166" decel="50000">
                                          <p:stCondLst>
                                            <p:cond delay="1338"/>
                                          </p:stCondLst>
                                        </p:cTn>
                                        <p:tgtEl>
                                          <p:spTgt spid="9"/>
                                        </p:tgtEl>
                                      </p:cBhvr>
                                      <p:to x="100000" y="100000"/>
                                    </p:animScale>
                                    <p:animScale>
                                      <p:cBhvr>
                                        <p:cTn id="469" dur="26">
                                          <p:stCondLst>
                                            <p:cond delay="1642"/>
                                          </p:stCondLst>
                                        </p:cTn>
                                        <p:tgtEl>
                                          <p:spTgt spid="9"/>
                                        </p:tgtEl>
                                      </p:cBhvr>
                                      <p:to x="100000" y="90000"/>
                                    </p:animScale>
                                    <p:animScale>
                                      <p:cBhvr>
                                        <p:cTn id="470" dur="166" decel="50000">
                                          <p:stCondLst>
                                            <p:cond delay="1668"/>
                                          </p:stCondLst>
                                        </p:cTn>
                                        <p:tgtEl>
                                          <p:spTgt spid="9"/>
                                        </p:tgtEl>
                                      </p:cBhvr>
                                      <p:to x="100000" y="100000"/>
                                    </p:animScale>
                                    <p:animScale>
                                      <p:cBhvr>
                                        <p:cTn id="471" dur="26">
                                          <p:stCondLst>
                                            <p:cond delay="1808"/>
                                          </p:stCondLst>
                                        </p:cTn>
                                        <p:tgtEl>
                                          <p:spTgt spid="9"/>
                                        </p:tgtEl>
                                      </p:cBhvr>
                                      <p:to x="100000" y="95000"/>
                                    </p:animScale>
                                    <p:animScale>
                                      <p:cBhvr>
                                        <p:cTn id="472" dur="166" decel="50000">
                                          <p:stCondLst>
                                            <p:cond delay="1834"/>
                                          </p:stCondLst>
                                        </p:cTn>
                                        <p:tgtEl>
                                          <p:spTgt spid="9"/>
                                        </p:tgtEl>
                                      </p:cBhvr>
                                      <p:to x="100000" y="100000"/>
                                    </p:animScale>
                                  </p:childTnLst>
                                </p:cTn>
                              </p:par>
                              <p:par>
                                <p:cTn id="473" presetID="26" presetClass="entr" presetSubtype="0" fill="hold" grpId="0" nodeType="withEffect">
                                  <p:stCondLst>
                                    <p:cond delay="0"/>
                                  </p:stCondLst>
                                  <p:childTnLst>
                                    <p:set>
                                      <p:cBhvr>
                                        <p:cTn id="474" dur="1" fill="hold">
                                          <p:stCondLst>
                                            <p:cond delay="0"/>
                                          </p:stCondLst>
                                        </p:cTn>
                                        <p:tgtEl>
                                          <p:spTgt spid="11"/>
                                        </p:tgtEl>
                                        <p:attrNameLst>
                                          <p:attrName>style.visibility</p:attrName>
                                        </p:attrNameLst>
                                      </p:cBhvr>
                                      <p:to>
                                        <p:strVal val="visible"/>
                                      </p:to>
                                    </p:set>
                                    <p:animEffect transition="in" filter="wipe(down)">
                                      <p:cBhvr>
                                        <p:cTn id="475" dur="580">
                                          <p:stCondLst>
                                            <p:cond delay="0"/>
                                          </p:stCondLst>
                                        </p:cTn>
                                        <p:tgtEl>
                                          <p:spTgt spid="11"/>
                                        </p:tgtEl>
                                      </p:cBhvr>
                                    </p:animEffect>
                                    <p:anim calcmode="lin" valueType="num">
                                      <p:cBhvr>
                                        <p:cTn id="47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7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7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7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8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81" dur="26">
                                          <p:stCondLst>
                                            <p:cond delay="650"/>
                                          </p:stCondLst>
                                        </p:cTn>
                                        <p:tgtEl>
                                          <p:spTgt spid="11"/>
                                        </p:tgtEl>
                                      </p:cBhvr>
                                      <p:to x="100000" y="60000"/>
                                    </p:animScale>
                                    <p:animScale>
                                      <p:cBhvr>
                                        <p:cTn id="482" dur="166" decel="50000">
                                          <p:stCondLst>
                                            <p:cond delay="676"/>
                                          </p:stCondLst>
                                        </p:cTn>
                                        <p:tgtEl>
                                          <p:spTgt spid="11"/>
                                        </p:tgtEl>
                                      </p:cBhvr>
                                      <p:to x="100000" y="100000"/>
                                    </p:animScale>
                                    <p:animScale>
                                      <p:cBhvr>
                                        <p:cTn id="483" dur="26">
                                          <p:stCondLst>
                                            <p:cond delay="1312"/>
                                          </p:stCondLst>
                                        </p:cTn>
                                        <p:tgtEl>
                                          <p:spTgt spid="11"/>
                                        </p:tgtEl>
                                      </p:cBhvr>
                                      <p:to x="100000" y="80000"/>
                                    </p:animScale>
                                    <p:animScale>
                                      <p:cBhvr>
                                        <p:cTn id="484" dur="166" decel="50000">
                                          <p:stCondLst>
                                            <p:cond delay="1338"/>
                                          </p:stCondLst>
                                        </p:cTn>
                                        <p:tgtEl>
                                          <p:spTgt spid="11"/>
                                        </p:tgtEl>
                                      </p:cBhvr>
                                      <p:to x="100000" y="100000"/>
                                    </p:animScale>
                                    <p:animScale>
                                      <p:cBhvr>
                                        <p:cTn id="485" dur="26">
                                          <p:stCondLst>
                                            <p:cond delay="1642"/>
                                          </p:stCondLst>
                                        </p:cTn>
                                        <p:tgtEl>
                                          <p:spTgt spid="11"/>
                                        </p:tgtEl>
                                      </p:cBhvr>
                                      <p:to x="100000" y="90000"/>
                                    </p:animScale>
                                    <p:animScale>
                                      <p:cBhvr>
                                        <p:cTn id="486" dur="166" decel="50000">
                                          <p:stCondLst>
                                            <p:cond delay="1668"/>
                                          </p:stCondLst>
                                        </p:cTn>
                                        <p:tgtEl>
                                          <p:spTgt spid="11"/>
                                        </p:tgtEl>
                                      </p:cBhvr>
                                      <p:to x="100000" y="100000"/>
                                    </p:animScale>
                                    <p:animScale>
                                      <p:cBhvr>
                                        <p:cTn id="487" dur="26">
                                          <p:stCondLst>
                                            <p:cond delay="1808"/>
                                          </p:stCondLst>
                                        </p:cTn>
                                        <p:tgtEl>
                                          <p:spTgt spid="11"/>
                                        </p:tgtEl>
                                      </p:cBhvr>
                                      <p:to x="100000" y="95000"/>
                                    </p:animScale>
                                    <p:animScale>
                                      <p:cBhvr>
                                        <p:cTn id="488" dur="166" decel="50000">
                                          <p:stCondLst>
                                            <p:cond delay="1834"/>
                                          </p:stCondLst>
                                        </p:cTn>
                                        <p:tgtEl>
                                          <p:spTgt spid="11"/>
                                        </p:tgtEl>
                                      </p:cBhvr>
                                      <p:to x="100000" y="100000"/>
                                    </p:animScale>
                                  </p:childTnLst>
                                </p:cTn>
                              </p:par>
                              <p:par>
                                <p:cTn id="489" presetID="26" presetClass="entr" presetSubtype="0" fill="hold" grpId="0" nodeType="withEffect">
                                  <p:stCondLst>
                                    <p:cond delay="0"/>
                                  </p:stCondLst>
                                  <p:childTnLst>
                                    <p:set>
                                      <p:cBhvr>
                                        <p:cTn id="490" dur="1" fill="hold">
                                          <p:stCondLst>
                                            <p:cond delay="0"/>
                                          </p:stCondLst>
                                        </p:cTn>
                                        <p:tgtEl>
                                          <p:spTgt spid="65"/>
                                        </p:tgtEl>
                                        <p:attrNameLst>
                                          <p:attrName>style.visibility</p:attrName>
                                        </p:attrNameLst>
                                      </p:cBhvr>
                                      <p:to>
                                        <p:strVal val="visible"/>
                                      </p:to>
                                    </p:set>
                                    <p:animEffect transition="in" filter="wipe(down)">
                                      <p:cBhvr>
                                        <p:cTn id="491" dur="580">
                                          <p:stCondLst>
                                            <p:cond delay="0"/>
                                          </p:stCondLst>
                                        </p:cTn>
                                        <p:tgtEl>
                                          <p:spTgt spid="65"/>
                                        </p:tgtEl>
                                      </p:cBhvr>
                                    </p:animEffect>
                                    <p:anim calcmode="lin" valueType="num">
                                      <p:cBhvr>
                                        <p:cTn id="492"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493"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494"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495"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496"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497" dur="26">
                                          <p:stCondLst>
                                            <p:cond delay="650"/>
                                          </p:stCondLst>
                                        </p:cTn>
                                        <p:tgtEl>
                                          <p:spTgt spid="65"/>
                                        </p:tgtEl>
                                      </p:cBhvr>
                                      <p:to x="100000" y="60000"/>
                                    </p:animScale>
                                    <p:animScale>
                                      <p:cBhvr>
                                        <p:cTn id="498" dur="166" decel="50000">
                                          <p:stCondLst>
                                            <p:cond delay="676"/>
                                          </p:stCondLst>
                                        </p:cTn>
                                        <p:tgtEl>
                                          <p:spTgt spid="65"/>
                                        </p:tgtEl>
                                      </p:cBhvr>
                                      <p:to x="100000" y="100000"/>
                                    </p:animScale>
                                    <p:animScale>
                                      <p:cBhvr>
                                        <p:cTn id="499" dur="26">
                                          <p:stCondLst>
                                            <p:cond delay="1312"/>
                                          </p:stCondLst>
                                        </p:cTn>
                                        <p:tgtEl>
                                          <p:spTgt spid="65"/>
                                        </p:tgtEl>
                                      </p:cBhvr>
                                      <p:to x="100000" y="80000"/>
                                    </p:animScale>
                                    <p:animScale>
                                      <p:cBhvr>
                                        <p:cTn id="500" dur="166" decel="50000">
                                          <p:stCondLst>
                                            <p:cond delay="1338"/>
                                          </p:stCondLst>
                                        </p:cTn>
                                        <p:tgtEl>
                                          <p:spTgt spid="65"/>
                                        </p:tgtEl>
                                      </p:cBhvr>
                                      <p:to x="100000" y="100000"/>
                                    </p:animScale>
                                    <p:animScale>
                                      <p:cBhvr>
                                        <p:cTn id="501" dur="26">
                                          <p:stCondLst>
                                            <p:cond delay="1642"/>
                                          </p:stCondLst>
                                        </p:cTn>
                                        <p:tgtEl>
                                          <p:spTgt spid="65"/>
                                        </p:tgtEl>
                                      </p:cBhvr>
                                      <p:to x="100000" y="90000"/>
                                    </p:animScale>
                                    <p:animScale>
                                      <p:cBhvr>
                                        <p:cTn id="502" dur="166" decel="50000">
                                          <p:stCondLst>
                                            <p:cond delay="1668"/>
                                          </p:stCondLst>
                                        </p:cTn>
                                        <p:tgtEl>
                                          <p:spTgt spid="65"/>
                                        </p:tgtEl>
                                      </p:cBhvr>
                                      <p:to x="100000" y="100000"/>
                                    </p:animScale>
                                    <p:animScale>
                                      <p:cBhvr>
                                        <p:cTn id="503" dur="26">
                                          <p:stCondLst>
                                            <p:cond delay="1808"/>
                                          </p:stCondLst>
                                        </p:cTn>
                                        <p:tgtEl>
                                          <p:spTgt spid="65"/>
                                        </p:tgtEl>
                                      </p:cBhvr>
                                      <p:to x="100000" y="95000"/>
                                    </p:animScale>
                                    <p:animScale>
                                      <p:cBhvr>
                                        <p:cTn id="504" dur="166" decel="50000">
                                          <p:stCondLst>
                                            <p:cond delay="1834"/>
                                          </p:stCondLst>
                                        </p:cTn>
                                        <p:tgtEl>
                                          <p:spTgt spid="65"/>
                                        </p:tgtEl>
                                      </p:cBhvr>
                                      <p:to x="100000" y="100000"/>
                                    </p:animScale>
                                  </p:childTnLst>
                                </p:cTn>
                              </p:par>
                              <p:par>
                                <p:cTn id="505" presetID="26" presetClass="entr" presetSubtype="0" fill="hold" grpId="0" nodeType="withEffect">
                                  <p:stCondLst>
                                    <p:cond delay="0"/>
                                  </p:stCondLst>
                                  <p:childTnLst>
                                    <p:set>
                                      <p:cBhvr>
                                        <p:cTn id="506" dur="1" fill="hold">
                                          <p:stCondLst>
                                            <p:cond delay="0"/>
                                          </p:stCondLst>
                                        </p:cTn>
                                        <p:tgtEl>
                                          <p:spTgt spid="66"/>
                                        </p:tgtEl>
                                        <p:attrNameLst>
                                          <p:attrName>style.visibility</p:attrName>
                                        </p:attrNameLst>
                                      </p:cBhvr>
                                      <p:to>
                                        <p:strVal val="visible"/>
                                      </p:to>
                                    </p:set>
                                    <p:animEffect transition="in" filter="wipe(down)">
                                      <p:cBhvr>
                                        <p:cTn id="507" dur="580">
                                          <p:stCondLst>
                                            <p:cond delay="0"/>
                                          </p:stCondLst>
                                        </p:cTn>
                                        <p:tgtEl>
                                          <p:spTgt spid="66"/>
                                        </p:tgtEl>
                                      </p:cBhvr>
                                    </p:animEffect>
                                    <p:anim calcmode="lin" valueType="num">
                                      <p:cBhvr>
                                        <p:cTn id="508"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509"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510"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511"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512"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513" dur="26">
                                          <p:stCondLst>
                                            <p:cond delay="650"/>
                                          </p:stCondLst>
                                        </p:cTn>
                                        <p:tgtEl>
                                          <p:spTgt spid="66"/>
                                        </p:tgtEl>
                                      </p:cBhvr>
                                      <p:to x="100000" y="60000"/>
                                    </p:animScale>
                                    <p:animScale>
                                      <p:cBhvr>
                                        <p:cTn id="514" dur="166" decel="50000">
                                          <p:stCondLst>
                                            <p:cond delay="676"/>
                                          </p:stCondLst>
                                        </p:cTn>
                                        <p:tgtEl>
                                          <p:spTgt spid="66"/>
                                        </p:tgtEl>
                                      </p:cBhvr>
                                      <p:to x="100000" y="100000"/>
                                    </p:animScale>
                                    <p:animScale>
                                      <p:cBhvr>
                                        <p:cTn id="515" dur="26">
                                          <p:stCondLst>
                                            <p:cond delay="1312"/>
                                          </p:stCondLst>
                                        </p:cTn>
                                        <p:tgtEl>
                                          <p:spTgt spid="66"/>
                                        </p:tgtEl>
                                      </p:cBhvr>
                                      <p:to x="100000" y="80000"/>
                                    </p:animScale>
                                    <p:animScale>
                                      <p:cBhvr>
                                        <p:cTn id="516" dur="166" decel="50000">
                                          <p:stCondLst>
                                            <p:cond delay="1338"/>
                                          </p:stCondLst>
                                        </p:cTn>
                                        <p:tgtEl>
                                          <p:spTgt spid="66"/>
                                        </p:tgtEl>
                                      </p:cBhvr>
                                      <p:to x="100000" y="100000"/>
                                    </p:animScale>
                                    <p:animScale>
                                      <p:cBhvr>
                                        <p:cTn id="517" dur="26">
                                          <p:stCondLst>
                                            <p:cond delay="1642"/>
                                          </p:stCondLst>
                                        </p:cTn>
                                        <p:tgtEl>
                                          <p:spTgt spid="66"/>
                                        </p:tgtEl>
                                      </p:cBhvr>
                                      <p:to x="100000" y="90000"/>
                                    </p:animScale>
                                    <p:animScale>
                                      <p:cBhvr>
                                        <p:cTn id="518" dur="166" decel="50000">
                                          <p:stCondLst>
                                            <p:cond delay="1668"/>
                                          </p:stCondLst>
                                        </p:cTn>
                                        <p:tgtEl>
                                          <p:spTgt spid="66"/>
                                        </p:tgtEl>
                                      </p:cBhvr>
                                      <p:to x="100000" y="100000"/>
                                    </p:animScale>
                                    <p:animScale>
                                      <p:cBhvr>
                                        <p:cTn id="519" dur="26">
                                          <p:stCondLst>
                                            <p:cond delay="1808"/>
                                          </p:stCondLst>
                                        </p:cTn>
                                        <p:tgtEl>
                                          <p:spTgt spid="66"/>
                                        </p:tgtEl>
                                      </p:cBhvr>
                                      <p:to x="100000" y="95000"/>
                                    </p:animScale>
                                    <p:animScale>
                                      <p:cBhvr>
                                        <p:cTn id="520" dur="166" decel="50000">
                                          <p:stCondLst>
                                            <p:cond delay="1834"/>
                                          </p:stCondLst>
                                        </p:cTn>
                                        <p:tgtEl>
                                          <p:spTgt spid="66"/>
                                        </p:tgtEl>
                                      </p:cBhvr>
                                      <p:to x="100000" y="100000"/>
                                    </p:animScale>
                                  </p:childTnLst>
                                </p:cTn>
                              </p:par>
                              <p:par>
                                <p:cTn id="521" presetID="26" presetClass="entr" presetSubtype="0" fill="hold" grpId="0" nodeType="withEffect">
                                  <p:stCondLst>
                                    <p:cond delay="0"/>
                                  </p:stCondLst>
                                  <p:childTnLst>
                                    <p:set>
                                      <p:cBhvr>
                                        <p:cTn id="522" dur="1" fill="hold">
                                          <p:stCondLst>
                                            <p:cond delay="0"/>
                                          </p:stCondLst>
                                        </p:cTn>
                                        <p:tgtEl>
                                          <p:spTgt spid="76"/>
                                        </p:tgtEl>
                                        <p:attrNameLst>
                                          <p:attrName>style.visibility</p:attrName>
                                        </p:attrNameLst>
                                      </p:cBhvr>
                                      <p:to>
                                        <p:strVal val="visible"/>
                                      </p:to>
                                    </p:set>
                                    <p:animEffect transition="in" filter="wipe(down)">
                                      <p:cBhvr>
                                        <p:cTn id="523" dur="580">
                                          <p:stCondLst>
                                            <p:cond delay="0"/>
                                          </p:stCondLst>
                                        </p:cTn>
                                        <p:tgtEl>
                                          <p:spTgt spid="76"/>
                                        </p:tgtEl>
                                      </p:cBhvr>
                                    </p:animEffect>
                                    <p:anim calcmode="lin" valueType="num">
                                      <p:cBhvr>
                                        <p:cTn id="524"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525"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526"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527"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528"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529" dur="26">
                                          <p:stCondLst>
                                            <p:cond delay="650"/>
                                          </p:stCondLst>
                                        </p:cTn>
                                        <p:tgtEl>
                                          <p:spTgt spid="76"/>
                                        </p:tgtEl>
                                      </p:cBhvr>
                                      <p:to x="100000" y="60000"/>
                                    </p:animScale>
                                    <p:animScale>
                                      <p:cBhvr>
                                        <p:cTn id="530" dur="166" decel="50000">
                                          <p:stCondLst>
                                            <p:cond delay="676"/>
                                          </p:stCondLst>
                                        </p:cTn>
                                        <p:tgtEl>
                                          <p:spTgt spid="76"/>
                                        </p:tgtEl>
                                      </p:cBhvr>
                                      <p:to x="100000" y="100000"/>
                                    </p:animScale>
                                    <p:animScale>
                                      <p:cBhvr>
                                        <p:cTn id="531" dur="26">
                                          <p:stCondLst>
                                            <p:cond delay="1312"/>
                                          </p:stCondLst>
                                        </p:cTn>
                                        <p:tgtEl>
                                          <p:spTgt spid="76"/>
                                        </p:tgtEl>
                                      </p:cBhvr>
                                      <p:to x="100000" y="80000"/>
                                    </p:animScale>
                                    <p:animScale>
                                      <p:cBhvr>
                                        <p:cTn id="532" dur="166" decel="50000">
                                          <p:stCondLst>
                                            <p:cond delay="1338"/>
                                          </p:stCondLst>
                                        </p:cTn>
                                        <p:tgtEl>
                                          <p:spTgt spid="76"/>
                                        </p:tgtEl>
                                      </p:cBhvr>
                                      <p:to x="100000" y="100000"/>
                                    </p:animScale>
                                    <p:animScale>
                                      <p:cBhvr>
                                        <p:cTn id="533" dur="26">
                                          <p:stCondLst>
                                            <p:cond delay="1642"/>
                                          </p:stCondLst>
                                        </p:cTn>
                                        <p:tgtEl>
                                          <p:spTgt spid="76"/>
                                        </p:tgtEl>
                                      </p:cBhvr>
                                      <p:to x="100000" y="90000"/>
                                    </p:animScale>
                                    <p:animScale>
                                      <p:cBhvr>
                                        <p:cTn id="534" dur="166" decel="50000">
                                          <p:stCondLst>
                                            <p:cond delay="1668"/>
                                          </p:stCondLst>
                                        </p:cTn>
                                        <p:tgtEl>
                                          <p:spTgt spid="76"/>
                                        </p:tgtEl>
                                      </p:cBhvr>
                                      <p:to x="100000" y="100000"/>
                                    </p:animScale>
                                    <p:animScale>
                                      <p:cBhvr>
                                        <p:cTn id="535" dur="26">
                                          <p:stCondLst>
                                            <p:cond delay="1808"/>
                                          </p:stCondLst>
                                        </p:cTn>
                                        <p:tgtEl>
                                          <p:spTgt spid="76"/>
                                        </p:tgtEl>
                                      </p:cBhvr>
                                      <p:to x="100000" y="95000"/>
                                    </p:animScale>
                                    <p:animScale>
                                      <p:cBhvr>
                                        <p:cTn id="536" dur="166" decel="50000">
                                          <p:stCondLst>
                                            <p:cond delay="1834"/>
                                          </p:stCondLst>
                                        </p:cTn>
                                        <p:tgtEl>
                                          <p:spTgt spid="76"/>
                                        </p:tgtEl>
                                      </p:cBhvr>
                                      <p:to x="100000" y="100000"/>
                                    </p:animScale>
                                  </p:childTnLst>
                                </p:cTn>
                              </p:par>
                              <p:par>
                                <p:cTn id="537" presetID="26" presetClass="entr" presetSubtype="0" fill="hold" grpId="0" nodeType="withEffect">
                                  <p:stCondLst>
                                    <p:cond delay="0"/>
                                  </p:stCondLst>
                                  <p:childTnLst>
                                    <p:set>
                                      <p:cBhvr>
                                        <p:cTn id="538" dur="1" fill="hold">
                                          <p:stCondLst>
                                            <p:cond delay="0"/>
                                          </p:stCondLst>
                                        </p:cTn>
                                        <p:tgtEl>
                                          <p:spTgt spid="77"/>
                                        </p:tgtEl>
                                        <p:attrNameLst>
                                          <p:attrName>style.visibility</p:attrName>
                                        </p:attrNameLst>
                                      </p:cBhvr>
                                      <p:to>
                                        <p:strVal val="visible"/>
                                      </p:to>
                                    </p:set>
                                    <p:animEffect transition="in" filter="wipe(down)">
                                      <p:cBhvr>
                                        <p:cTn id="539" dur="580">
                                          <p:stCondLst>
                                            <p:cond delay="0"/>
                                          </p:stCondLst>
                                        </p:cTn>
                                        <p:tgtEl>
                                          <p:spTgt spid="77"/>
                                        </p:tgtEl>
                                      </p:cBhvr>
                                    </p:animEffect>
                                    <p:anim calcmode="lin" valueType="num">
                                      <p:cBhvr>
                                        <p:cTn id="540"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541"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542"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543"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544"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545" dur="26">
                                          <p:stCondLst>
                                            <p:cond delay="650"/>
                                          </p:stCondLst>
                                        </p:cTn>
                                        <p:tgtEl>
                                          <p:spTgt spid="77"/>
                                        </p:tgtEl>
                                      </p:cBhvr>
                                      <p:to x="100000" y="60000"/>
                                    </p:animScale>
                                    <p:animScale>
                                      <p:cBhvr>
                                        <p:cTn id="546" dur="166" decel="50000">
                                          <p:stCondLst>
                                            <p:cond delay="676"/>
                                          </p:stCondLst>
                                        </p:cTn>
                                        <p:tgtEl>
                                          <p:spTgt spid="77"/>
                                        </p:tgtEl>
                                      </p:cBhvr>
                                      <p:to x="100000" y="100000"/>
                                    </p:animScale>
                                    <p:animScale>
                                      <p:cBhvr>
                                        <p:cTn id="547" dur="26">
                                          <p:stCondLst>
                                            <p:cond delay="1312"/>
                                          </p:stCondLst>
                                        </p:cTn>
                                        <p:tgtEl>
                                          <p:spTgt spid="77"/>
                                        </p:tgtEl>
                                      </p:cBhvr>
                                      <p:to x="100000" y="80000"/>
                                    </p:animScale>
                                    <p:animScale>
                                      <p:cBhvr>
                                        <p:cTn id="548" dur="166" decel="50000">
                                          <p:stCondLst>
                                            <p:cond delay="1338"/>
                                          </p:stCondLst>
                                        </p:cTn>
                                        <p:tgtEl>
                                          <p:spTgt spid="77"/>
                                        </p:tgtEl>
                                      </p:cBhvr>
                                      <p:to x="100000" y="100000"/>
                                    </p:animScale>
                                    <p:animScale>
                                      <p:cBhvr>
                                        <p:cTn id="549" dur="26">
                                          <p:stCondLst>
                                            <p:cond delay="1642"/>
                                          </p:stCondLst>
                                        </p:cTn>
                                        <p:tgtEl>
                                          <p:spTgt spid="77"/>
                                        </p:tgtEl>
                                      </p:cBhvr>
                                      <p:to x="100000" y="90000"/>
                                    </p:animScale>
                                    <p:animScale>
                                      <p:cBhvr>
                                        <p:cTn id="550" dur="166" decel="50000">
                                          <p:stCondLst>
                                            <p:cond delay="1668"/>
                                          </p:stCondLst>
                                        </p:cTn>
                                        <p:tgtEl>
                                          <p:spTgt spid="77"/>
                                        </p:tgtEl>
                                      </p:cBhvr>
                                      <p:to x="100000" y="100000"/>
                                    </p:animScale>
                                    <p:animScale>
                                      <p:cBhvr>
                                        <p:cTn id="551" dur="26">
                                          <p:stCondLst>
                                            <p:cond delay="1808"/>
                                          </p:stCondLst>
                                        </p:cTn>
                                        <p:tgtEl>
                                          <p:spTgt spid="77"/>
                                        </p:tgtEl>
                                      </p:cBhvr>
                                      <p:to x="100000" y="95000"/>
                                    </p:animScale>
                                    <p:animScale>
                                      <p:cBhvr>
                                        <p:cTn id="552" dur="166" decel="50000">
                                          <p:stCondLst>
                                            <p:cond delay="1834"/>
                                          </p:stCondLst>
                                        </p:cTn>
                                        <p:tgtEl>
                                          <p:spTgt spid="77"/>
                                        </p:tgtEl>
                                      </p:cBhvr>
                                      <p:to x="100000" y="100000"/>
                                    </p:animScale>
                                  </p:childTnLst>
                                </p:cTn>
                              </p:par>
                              <p:par>
                                <p:cTn id="553" presetID="26" presetClass="entr" presetSubtype="0" fill="hold" grpId="0" nodeType="withEffect">
                                  <p:stCondLst>
                                    <p:cond delay="0"/>
                                  </p:stCondLst>
                                  <p:childTnLst>
                                    <p:set>
                                      <p:cBhvr>
                                        <p:cTn id="554" dur="1" fill="hold">
                                          <p:stCondLst>
                                            <p:cond delay="0"/>
                                          </p:stCondLst>
                                        </p:cTn>
                                        <p:tgtEl>
                                          <p:spTgt spid="84"/>
                                        </p:tgtEl>
                                        <p:attrNameLst>
                                          <p:attrName>style.visibility</p:attrName>
                                        </p:attrNameLst>
                                      </p:cBhvr>
                                      <p:to>
                                        <p:strVal val="visible"/>
                                      </p:to>
                                    </p:set>
                                    <p:animEffect transition="in" filter="wipe(down)">
                                      <p:cBhvr>
                                        <p:cTn id="555" dur="580">
                                          <p:stCondLst>
                                            <p:cond delay="0"/>
                                          </p:stCondLst>
                                        </p:cTn>
                                        <p:tgtEl>
                                          <p:spTgt spid="84"/>
                                        </p:tgtEl>
                                      </p:cBhvr>
                                    </p:animEffect>
                                    <p:anim calcmode="lin" valueType="num">
                                      <p:cBhvr>
                                        <p:cTn id="556" dur="1822"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557" dur="664"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558" dur="664" tmFilter="0, 0; 0.125,0.2665; 0.25,0.4; 0.375,0.465; 0.5,0.5;  0.625,0.535; 0.75,0.6; 0.875,0.7335; 1,1">
                                          <p:stCondLst>
                                            <p:cond delay="664"/>
                                          </p:stCondLst>
                                        </p:cTn>
                                        <p:tgtEl>
                                          <p:spTgt spid="84"/>
                                        </p:tgtEl>
                                        <p:attrNameLst>
                                          <p:attrName>ppt_y</p:attrName>
                                        </p:attrNameLst>
                                      </p:cBhvr>
                                      <p:tavLst>
                                        <p:tav tm="0" fmla="#ppt_y-sin(pi*$)/9">
                                          <p:val>
                                            <p:fltVal val="0"/>
                                          </p:val>
                                        </p:tav>
                                        <p:tav tm="100000">
                                          <p:val>
                                            <p:fltVal val="1"/>
                                          </p:val>
                                        </p:tav>
                                      </p:tavLst>
                                    </p:anim>
                                    <p:anim calcmode="lin" valueType="num">
                                      <p:cBhvr>
                                        <p:cTn id="559" dur="332" tmFilter="0, 0; 0.125,0.2665; 0.25,0.4; 0.375,0.465; 0.5,0.5;  0.625,0.535; 0.75,0.6; 0.875,0.7335; 1,1">
                                          <p:stCondLst>
                                            <p:cond delay="1324"/>
                                          </p:stCondLst>
                                        </p:cTn>
                                        <p:tgtEl>
                                          <p:spTgt spid="84"/>
                                        </p:tgtEl>
                                        <p:attrNameLst>
                                          <p:attrName>ppt_y</p:attrName>
                                        </p:attrNameLst>
                                      </p:cBhvr>
                                      <p:tavLst>
                                        <p:tav tm="0" fmla="#ppt_y-sin(pi*$)/27">
                                          <p:val>
                                            <p:fltVal val="0"/>
                                          </p:val>
                                        </p:tav>
                                        <p:tav tm="100000">
                                          <p:val>
                                            <p:fltVal val="1"/>
                                          </p:val>
                                        </p:tav>
                                      </p:tavLst>
                                    </p:anim>
                                    <p:anim calcmode="lin" valueType="num">
                                      <p:cBhvr>
                                        <p:cTn id="560" dur="164" tmFilter="0, 0; 0.125,0.2665; 0.25,0.4; 0.375,0.465; 0.5,0.5;  0.625,0.535; 0.75,0.6; 0.875,0.7335; 1,1">
                                          <p:stCondLst>
                                            <p:cond delay="1656"/>
                                          </p:stCondLst>
                                        </p:cTn>
                                        <p:tgtEl>
                                          <p:spTgt spid="84"/>
                                        </p:tgtEl>
                                        <p:attrNameLst>
                                          <p:attrName>ppt_y</p:attrName>
                                        </p:attrNameLst>
                                      </p:cBhvr>
                                      <p:tavLst>
                                        <p:tav tm="0" fmla="#ppt_y-sin(pi*$)/81">
                                          <p:val>
                                            <p:fltVal val="0"/>
                                          </p:val>
                                        </p:tav>
                                        <p:tav tm="100000">
                                          <p:val>
                                            <p:fltVal val="1"/>
                                          </p:val>
                                        </p:tav>
                                      </p:tavLst>
                                    </p:anim>
                                    <p:animScale>
                                      <p:cBhvr>
                                        <p:cTn id="561" dur="26">
                                          <p:stCondLst>
                                            <p:cond delay="650"/>
                                          </p:stCondLst>
                                        </p:cTn>
                                        <p:tgtEl>
                                          <p:spTgt spid="84"/>
                                        </p:tgtEl>
                                      </p:cBhvr>
                                      <p:to x="100000" y="60000"/>
                                    </p:animScale>
                                    <p:animScale>
                                      <p:cBhvr>
                                        <p:cTn id="562" dur="166" decel="50000">
                                          <p:stCondLst>
                                            <p:cond delay="676"/>
                                          </p:stCondLst>
                                        </p:cTn>
                                        <p:tgtEl>
                                          <p:spTgt spid="84"/>
                                        </p:tgtEl>
                                      </p:cBhvr>
                                      <p:to x="100000" y="100000"/>
                                    </p:animScale>
                                    <p:animScale>
                                      <p:cBhvr>
                                        <p:cTn id="563" dur="26">
                                          <p:stCondLst>
                                            <p:cond delay="1312"/>
                                          </p:stCondLst>
                                        </p:cTn>
                                        <p:tgtEl>
                                          <p:spTgt spid="84"/>
                                        </p:tgtEl>
                                      </p:cBhvr>
                                      <p:to x="100000" y="80000"/>
                                    </p:animScale>
                                    <p:animScale>
                                      <p:cBhvr>
                                        <p:cTn id="564" dur="166" decel="50000">
                                          <p:stCondLst>
                                            <p:cond delay="1338"/>
                                          </p:stCondLst>
                                        </p:cTn>
                                        <p:tgtEl>
                                          <p:spTgt spid="84"/>
                                        </p:tgtEl>
                                      </p:cBhvr>
                                      <p:to x="100000" y="100000"/>
                                    </p:animScale>
                                    <p:animScale>
                                      <p:cBhvr>
                                        <p:cTn id="565" dur="26">
                                          <p:stCondLst>
                                            <p:cond delay="1642"/>
                                          </p:stCondLst>
                                        </p:cTn>
                                        <p:tgtEl>
                                          <p:spTgt spid="84"/>
                                        </p:tgtEl>
                                      </p:cBhvr>
                                      <p:to x="100000" y="90000"/>
                                    </p:animScale>
                                    <p:animScale>
                                      <p:cBhvr>
                                        <p:cTn id="566" dur="166" decel="50000">
                                          <p:stCondLst>
                                            <p:cond delay="1668"/>
                                          </p:stCondLst>
                                        </p:cTn>
                                        <p:tgtEl>
                                          <p:spTgt spid="84"/>
                                        </p:tgtEl>
                                      </p:cBhvr>
                                      <p:to x="100000" y="100000"/>
                                    </p:animScale>
                                    <p:animScale>
                                      <p:cBhvr>
                                        <p:cTn id="567" dur="26">
                                          <p:stCondLst>
                                            <p:cond delay="1808"/>
                                          </p:stCondLst>
                                        </p:cTn>
                                        <p:tgtEl>
                                          <p:spTgt spid="84"/>
                                        </p:tgtEl>
                                      </p:cBhvr>
                                      <p:to x="100000" y="95000"/>
                                    </p:animScale>
                                    <p:animScale>
                                      <p:cBhvr>
                                        <p:cTn id="568" dur="166" decel="50000">
                                          <p:stCondLst>
                                            <p:cond delay="1834"/>
                                          </p:stCondLst>
                                        </p:cTn>
                                        <p:tgtEl>
                                          <p:spTgt spid="84"/>
                                        </p:tgtEl>
                                      </p:cBhvr>
                                      <p:to x="100000" y="100000"/>
                                    </p:animScale>
                                  </p:childTnLst>
                                </p:cTn>
                              </p:par>
                              <p:par>
                                <p:cTn id="569" presetID="26" presetClass="entr" presetSubtype="0" fill="hold" grpId="0" nodeType="withEffect">
                                  <p:stCondLst>
                                    <p:cond delay="0"/>
                                  </p:stCondLst>
                                  <p:childTnLst>
                                    <p:set>
                                      <p:cBhvr>
                                        <p:cTn id="570" dur="1" fill="hold">
                                          <p:stCondLst>
                                            <p:cond delay="0"/>
                                          </p:stCondLst>
                                        </p:cTn>
                                        <p:tgtEl>
                                          <p:spTgt spid="85"/>
                                        </p:tgtEl>
                                        <p:attrNameLst>
                                          <p:attrName>style.visibility</p:attrName>
                                        </p:attrNameLst>
                                      </p:cBhvr>
                                      <p:to>
                                        <p:strVal val="visible"/>
                                      </p:to>
                                    </p:set>
                                    <p:animEffect transition="in" filter="wipe(down)">
                                      <p:cBhvr>
                                        <p:cTn id="571" dur="580">
                                          <p:stCondLst>
                                            <p:cond delay="0"/>
                                          </p:stCondLst>
                                        </p:cTn>
                                        <p:tgtEl>
                                          <p:spTgt spid="85"/>
                                        </p:tgtEl>
                                      </p:cBhvr>
                                    </p:animEffect>
                                    <p:anim calcmode="lin" valueType="num">
                                      <p:cBhvr>
                                        <p:cTn id="572"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573"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574"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575"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576"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577" dur="26">
                                          <p:stCondLst>
                                            <p:cond delay="650"/>
                                          </p:stCondLst>
                                        </p:cTn>
                                        <p:tgtEl>
                                          <p:spTgt spid="85"/>
                                        </p:tgtEl>
                                      </p:cBhvr>
                                      <p:to x="100000" y="60000"/>
                                    </p:animScale>
                                    <p:animScale>
                                      <p:cBhvr>
                                        <p:cTn id="578" dur="166" decel="50000">
                                          <p:stCondLst>
                                            <p:cond delay="676"/>
                                          </p:stCondLst>
                                        </p:cTn>
                                        <p:tgtEl>
                                          <p:spTgt spid="85"/>
                                        </p:tgtEl>
                                      </p:cBhvr>
                                      <p:to x="100000" y="100000"/>
                                    </p:animScale>
                                    <p:animScale>
                                      <p:cBhvr>
                                        <p:cTn id="579" dur="26">
                                          <p:stCondLst>
                                            <p:cond delay="1312"/>
                                          </p:stCondLst>
                                        </p:cTn>
                                        <p:tgtEl>
                                          <p:spTgt spid="85"/>
                                        </p:tgtEl>
                                      </p:cBhvr>
                                      <p:to x="100000" y="80000"/>
                                    </p:animScale>
                                    <p:animScale>
                                      <p:cBhvr>
                                        <p:cTn id="580" dur="166" decel="50000">
                                          <p:stCondLst>
                                            <p:cond delay="1338"/>
                                          </p:stCondLst>
                                        </p:cTn>
                                        <p:tgtEl>
                                          <p:spTgt spid="85"/>
                                        </p:tgtEl>
                                      </p:cBhvr>
                                      <p:to x="100000" y="100000"/>
                                    </p:animScale>
                                    <p:animScale>
                                      <p:cBhvr>
                                        <p:cTn id="581" dur="26">
                                          <p:stCondLst>
                                            <p:cond delay="1642"/>
                                          </p:stCondLst>
                                        </p:cTn>
                                        <p:tgtEl>
                                          <p:spTgt spid="85"/>
                                        </p:tgtEl>
                                      </p:cBhvr>
                                      <p:to x="100000" y="90000"/>
                                    </p:animScale>
                                    <p:animScale>
                                      <p:cBhvr>
                                        <p:cTn id="582" dur="166" decel="50000">
                                          <p:stCondLst>
                                            <p:cond delay="1668"/>
                                          </p:stCondLst>
                                        </p:cTn>
                                        <p:tgtEl>
                                          <p:spTgt spid="85"/>
                                        </p:tgtEl>
                                      </p:cBhvr>
                                      <p:to x="100000" y="100000"/>
                                    </p:animScale>
                                    <p:animScale>
                                      <p:cBhvr>
                                        <p:cTn id="583" dur="26">
                                          <p:stCondLst>
                                            <p:cond delay="1808"/>
                                          </p:stCondLst>
                                        </p:cTn>
                                        <p:tgtEl>
                                          <p:spTgt spid="85"/>
                                        </p:tgtEl>
                                      </p:cBhvr>
                                      <p:to x="100000" y="95000"/>
                                    </p:animScale>
                                    <p:animScale>
                                      <p:cBhvr>
                                        <p:cTn id="584" dur="166" decel="50000">
                                          <p:stCondLst>
                                            <p:cond delay="1834"/>
                                          </p:stCondLst>
                                        </p:cTn>
                                        <p:tgtEl>
                                          <p:spTgt spid="8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 grpId="0" animBg="1"/>
      <p:bldP spid="11" grpId="0"/>
      <p:bldP spid="27" grpId="0"/>
      <p:bldP spid="30" grpId="0" animBg="1"/>
      <p:bldP spid="31" grpId="0"/>
      <p:bldP spid="38" grpId="0" animBg="1"/>
      <p:bldP spid="39" grpId="0"/>
      <p:bldP spid="42" grpId="0" animBg="1"/>
      <p:bldP spid="43" grpId="0"/>
      <p:bldP spid="44" grpId="0" animBg="1"/>
      <p:bldP spid="45" grpId="0"/>
      <p:bldP spid="46" grpId="0" animBg="1"/>
      <p:bldP spid="47" grpId="0"/>
      <p:bldP spid="53" grpId="0" animBg="1"/>
      <p:bldP spid="54" grpId="0"/>
      <p:bldP spid="55" grpId="0" animBg="1"/>
      <p:bldP spid="56" grpId="0"/>
      <p:bldP spid="63" grpId="0" animBg="1"/>
      <p:bldP spid="64" grpId="0"/>
      <p:bldP spid="69" grpId="0" animBg="1"/>
      <p:bldP spid="70" grpId="0"/>
      <p:bldP spid="65" grpId="0" animBg="1"/>
      <p:bldP spid="66" grpId="0"/>
      <p:bldP spid="76" grpId="0" animBg="1"/>
      <p:bldP spid="77" grpId="0"/>
      <p:bldP spid="84" grpId="0" animBg="1"/>
      <p:bldP spid="85" grpId="0"/>
      <p:bldP spid="41" grpId="0" animBg="1"/>
      <p:bldP spid="40" grpId="0"/>
      <p:bldP spid="2" grpId="0" animBg="1"/>
      <p:bldP spid="3" grpId="0"/>
      <p:bldP spid="6" grpId="0" animBg="1"/>
      <p:bldP spid="4" grpId="0"/>
      <p:bldP spid="10" grpId="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Title 1"/>
          <p:cNvSpPr>
            <a:spLocks noGrp="1"/>
          </p:cNvSpPr>
          <p:nvPr>
            <p:ph type="title"/>
          </p:nvPr>
        </p:nvSpPr>
        <p:spPr>
          <a:xfrm>
            <a:off x="6925235" y="413221"/>
            <a:ext cx="2286000" cy="1481137"/>
          </a:xfrm>
        </p:spPr>
        <p:txBody>
          <a:bodyPr/>
          <a:lstStyle/>
          <a:p>
            <a:pPr algn="ctr"/>
            <a:r>
              <a:rPr lang="en-US" altLang="en-US" sz="2800" b="1" dirty="0">
                <a:solidFill>
                  <a:srgbClr val="C00000"/>
                </a:solidFill>
                <a:latin typeface="Comic Sans MS" panose="030F0702030302020204" pitchFamily="66" charset="0"/>
              </a:rPr>
              <a:t>The</a:t>
            </a:r>
            <a:br>
              <a:rPr lang="en-US" altLang="en-US" sz="2800" b="1" dirty="0">
                <a:solidFill>
                  <a:srgbClr val="C00000"/>
                </a:solidFill>
                <a:latin typeface="Comic Sans MS" panose="030F0702030302020204" pitchFamily="66" charset="0"/>
              </a:rPr>
            </a:br>
            <a:r>
              <a:rPr lang="en-US" altLang="en-US" sz="2800" b="1" dirty="0">
                <a:solidFill>
                  <a:srgbClr val="C00000"/>
                </a:solidFill>
                <a:latin typeface="Comic Sans MS" panose="030F0702030302020204" pitchFamily="66" charset="0"/>
              </a:rPr>
              <a:t>Analytics</a:t>
            </a:r>
            <a:br>
              <a:rPr lang="en-US" altLang="en-US" sz="2800" b="1" dirty="0">
                <a:solidFill>
                  <a:srgbClr val="C00000"/>
                </a:solidFill>
                <a:latin typeface="Comic Sans MS" panose="030F0702030302020204" pitchFamily="66" charset="0"/>
              </a:rPr>
            </a:br>
            <a:r>
              <a:rPr lang="en-US" altLang="en-US" sz="2800" b="1" dirty="0">
                <a:solidFill>
                  <a:srgbClr val="C00000"/>
                </a:solidFill>
                <a:latin typeface="Comic Sans MS" panose="030F0702030302020204" pitchFamily="66" charset="0"/>
              </a:rPr>
              <a:t>Life Cycle</a:t>
            </a:r>
          </a:p>
        </p:txBody>
      </p:sp>
      <p:sp>
        <p:nvSpPr>
          <p:cNvPr id="16" name="Slide Number Placeholder 3">
            <a:extLst>
              <a:ext uri="{FF2B5EF4-FFF2-40B4-BE49-F238E27FC236}">
                <a16:creationId xmlns:a16="http://schemas.microsoft.com/office/drawing/2014/main" id="{94157755-C0DF-4C3E-91D6-7F9A5103289E}"/>
              </a:ext>
            </a:extLst>
          </p:cNvPr>
          <p:cNvSpPr>
            <a:spLocks noGrp="1"/>
          </p:cNvSpPr>
          <p:nvPr>
            <p:ph type="sldNum" sz="quarter" idx="10"/>
          </p:nvPr>
        </p:nvSpPr>
        <p:spPr>
          <a:xfrm>
            <a:off x="8686800" y="6553200"/>
            <a:ext cx="4572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59E6B309-BE6D-4C94-BC80-4DBDC81E7F1E}" type="slidenum">
              <a:rPr kumimoji="0" lang="en-US" altLang="en-US" sz="1400" smtClean="0">
                <a:latin typeface="Times New Roman" panose="02020603050405020304" pitchFamily="18" charset="0"/>
              </a:rPr>
              <a:pPr>
                <a:spcBef>
                  <a:spcPct val="0"/>
                </a:spcBef>
                <a:buClrTx/>
                <a:buFontTx/>
                <a:buNone/>
              </a:pPr>
              <a:t>44</a:t>
            </a:fld>
            <a:endParaRPr kumimoji="0" lang="en-US" altLang="en-US" sz="1400" dirty="0">
              <a:latin typeface="Times New Roman" panose="02020603050405020304" pitchFamily="18" charset="0"/>
            </a:endParaRPr>
          </a:p>
        </p:txBody>
      </p:sp>
      <p:sp>
        <p:nvSpPr>
          <p:cNvPr id="6" name="Rectangle 5"/>
          <p:cNvSpPr/>
          <p:nvPr/>
        </p:nvSpPr>
        <p:spPr bwMode="auto">
          <a:xfrm>
            <a:off x="229993" y="280983"/>
            <a:ext cx="5795963" cy="938217"/>
          </a:xfrm>
          <a:prstGeom prst="rect">
            <a:avLst/>
          </a:prstGeom>
          <a:solidFill>
            <a:srgbClr val="E7C8BF"/>
          </a:solidFill>
          <a:ln w="12700" cap="sq"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defRPr/>
            </a:pPr>
            <a:r>
              <a:rPr lang="en-US" sz="1800" b="1" dirty="0">
                <a:latin typeface="+mn-lt"/>
              </a:rPr>
              <a:t>Step 1 – Business Understanding (CDM - 1)</a:t>
            </a:r>
          </a:p>
          <a:p>
            <a:pPr marL="342900" indent="-342900">
              <a:buAutoNum type="arabicParenBoth"/>
              <a:defRPr/>
            </a:pPr>
            <a:r>
              <a:rPr lang="en-US" sz="1600" dirty="0">
                <a:latin typeface="+mn-lt"/>
              </a:rPr>
              <a:t>Formulate Business </a:t>
            </a:r>
            <a:r>
              <a:rPr lang="en-US" sz="1600" b="1" dirty="0">
                <a:solidFill>
                  <a:srgbClr val="C00000"/>
                </a:solidFill>
                <a:latin typeface="+mn-lt"/>
              </a:rPr>
              <a:t>Problem</a:t>
            </a:r>
            <a:r>
              <a:rPr lang="en-US" sz="1600" dirty="0">
                <a:latin typeface="+mn-lt"/>
              </a:rPr>
              <a:t> and </a:t>
            </a:r>
            <a:r>
              <a:rPr lang="en-US" sz="1600" b="1" dirty="0">
                <a:solidFill>
                  <a:srgbClr val="C00000"/>
                </a:solidFill>
                <a:latin typeface="+mn-lt"/>
              </a:rPr>
              <a:t>Case</a:t>
            </a:r>
          </a:p>
          <a:p>
            <a:pPr marL="342900" indent="-342900">
              <a:buAutoNum type="arabicParenBoth"/>
              <a:defRPr/>
            </a:pPr>
            <a:r>
              <a:rPr lang="en-US" sz="1600" dirty="0">
                <a:latin typeface="+mn-lt"/>
              </a:rPr>
              <a:t>Translate into </a:t>
            </a:r>
            <a:r>
              <a:rPr lang="en-US" sz="1600" b="1" dirty="0">
                <a:solidFill>
                  <a:srgbClr val="C00000"/>
                </a:solidFill>
                <a:latin typeface="+mn-lt"/>
              </a:rPr>
              <a:t>Analytics Question</a:t>
            </a:r>
            <a:r>
              <a:rPr lang="en-US" sz="1600" b="1" dirty="0">
                <a:latin typeface="+mn-lt"/>
              </a:rPr>
              <a:t>:</a:t>
            </a:r>
            <a:r>
              <a:rPr lang="en-US" sz="1600" dirty="0">
                <a:latin typeface="+mn-lt"/>
              </a:rPr>
              <a:t> outcome + predictors</a:t>
            </a:r>
            <a:endParaRPr lang="en-US" sz="1400" dirty="0">
              <a:latin typeface="+mn-lt"/>
            </a:endParaRPr>
          </a:p>
        </p:txBody>
      </p:sp>
      <p:sp>
        <p:nvSpPr>
          <p:cNvPr id="7" name="Rectangle 6"/>
          <p:cNvSpPr/>
          <p:nvPr/>
        </p:nvSpPr>
        <p:spPr bwMode="auto">
          <a:xfrm>
            <a:off x="685800" y="1354927"/>
            <a:ext cx="6129338" cy="1235873"/>
          </a:xfrm>
          <a:prstGeom prst="rect">
            <a:avLst/>
          </a:prstGeom>
          <a:solidFill>
            <a:srgbClr val="E7C8BF"/>
          </a:solidFill>
          <a:ln w="12700" cap="sq"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defRPr/>
            </a:pPr>
            <a:r>
              <a:rPr lang="en-US" sz="1800" b="1" dirty="0">
                <a:latin typeface="+mn-lt"/>
              </a:rPr>
              <a:t>Step 2 – Data Work (CDM - 2, 3)</a:t>
            </a:r>
          </a:p>
          <a:p>
            <a:pPr marL="176212">
              <a:defRPr/>
            </a:pPr>
            <a:r>
              <a:rPr lang="en-US" sz="1600" b="1" dirty="0">
                <a:solidFill>
                  <a:srgbClr val="C00000"/>
                </a:solidFill>
                <a:latin typeface="+mn-lt"/>
              </a:rPr>
              <a:t>Identify &amp; Gather</a:t>
            </a:r>
            <a:r>
              <a:rPr lang="en-US" sz="1600" dirty="0">
                <a:solidFill>
                  <a:srgbClr val="002060"/>
                </a:solidFill>
                <a:latin typeface="+mn-lt"/>
              </a:rPr>
              <a:t> </a:t>
            </a:r>
            <a:r>
              <a:rPr lang="en-US" sz="1600" b="1" dirty="0">
                <a:solidFill>
                  <a:srgbClr val="C00000"/>
                </a:solidFill>
                <a:latin typeface="+mn-lt"/>
              </a:rPr>
              <a:t>data: </a:t>
            </a:r>
            <a:r>
              <a:rPr lang="en-US" sz="1600" dirty="0">
                <a:solidFill>
                  <a:srgbClr val="002060"/>
                </a:solidFill>
                <a:latin typeface="+mn-lt"/>
              </a:rPr>
              <a:t>structured, unstructured, visual, etc.</a:t>
            </a:r>
          </a:p>
          <a:p>
            <a:pPr marL="176212">
              <a:defRPr/>
            </a:pPr>
            <a:r>
              <a:rPr lang="en-US" sz="1600" b="1" dirty="0">
                <a:solidFill>
                  <a:srgbClr val="C00000"/>
                </a:solidFill>
                <a:latin typeface="+mn-lt"/>
              </a:rPr>
              <a:t>Pre-process</a:t>
            </a:r>
            <a:r>
              <a:rPr lang="en-US" sz="1600" dirty="0">
                <a:solidFill>
                  <a:srgbClr val="002060"/>
                </a:solidFill>
                <a:latin typeface="+mn-lt"/>
              </a:rPr>
              <a:t> </a:t>
            </a:r>
            <a:r>
              <a:rPr lang="en-US" sz="1600" b="1" dirty="0">
                <a:solidFill>
                  <a:srgbClr val="C00000"/>
                </a:solidFill>
                <a:latin typeface="+mn-lt"/>
              </a:rPr>
              <a:t>data:</a:t>
            </a:r>
            <a:r>
              <a:rPr lang="en-US" sz="1600" dirty="0">
                <a:solidFill>
                  <a:srgbClr val="002060"/>
                </a:solidFill>
                <a:latin typeface="+mn-lt"/>
              </a:rPr>
              <a:t> cleanse, prepare, transform, format, etc.</a:t>
            </a:r>
            <a:br>
              <a:rPr lang="en-US" sz="1600" dirty="0">
                <a:solidFill>
                  <a:srgbClr val="002060"/>
                </a:solidFill>
                <a:latin typeface="+mn-lt"/>
              </a:rPr>
            </a:br>
            <a:r>
              <a:rPr lang="en-US" sz="1600" b="1" dirty="0">
                <a:solidFill>
                  <a:srgbClr val="C00000"/>
                </a:solidFill>
                <a:latin typeface="Arial"/>
              </a:rPr>
              <a:t>Descriptive Analytics: </a:t>
            </a:r>
            <a:r>
              <a:rPr lang="en-US" sz="1600" dirty="0">
                <a:solidFill>
                  <a:srgbClr val="002060"/>
                </a:solidFill>
                <a:latin typeface="Arial"/>
              </a:rPr>
              <a:t>e.g., correlation, descriptive stats, etc.</a:t>
            </a:r>
            <a:endParaRPr lang="en-US" sz="1600" dirty="0">
              <a:solidFill>
                <a:srgbClr val="002060"/>
              </a:solidFill>
              <a:latin typeface="+mn-lt"/>
            </a:endParaRPr>
          </a:p>
        </p:txBody>
      </p:sp>
      <p:sp>
        <p:nvSpPr>
          <p:cNvPr id="8" name="Rectangle 7"/>
          <p:cNvSpPr/>
          <p:nvPr/>
        </p:nvSpPr>
        <p:spPr bwMode="auto">
          <a:xfrm>
            <a:off x="1338262" y="2743200"/>
            <a:ext cx="6738938" cy="2362201"/>
          </a:xfrm>
          <a:prstGeom prst="rect">
            <a:avLst/>
          </a:prstGeom>
          <a:solidFill>
            <a:srgbClr val="E7C8BF"/>
          </a:solidFill>
          <a:ln w="12700" cap="sq"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spcAft>
                <a:spcPts val="300"/>
              </a:spcAft>
              <a:defRPr/>
            </a:pPr>
            <a:r>
              <a:rPr lang="en-US" sz="1800" b="1" dirty="0">
                <a:latin typeface="+mn-lt"/>
              </a:rPr>
              <a:t>Step 3 – Modeling Method</a:t>
            </a:r>
            <a:r>
              <a:rPr lang="en-US" sz="1800" b="1" dirty="0">
                <a:solidFill>
                  <a:srgbClr val="002060"/>
                </a:solidFill>
                <a:latin typeface="+mn-lt"/>
              </a:rPr>
              <a:t> (CDM - 4)</a:t>
            </a:r>
          </a:p>
          <a:p>
            <a:pPr marL="0" lvl="1" indent="114300">
              <a:defRPr/>
            </a:pPr>
            <a:r>
              <a:rPr lang="en-US" sz="1600" b="1" dirty="0">
                <a:solidFill>
                  <a:srgbClr val="C00000"/>
                </a:solidFill>
                <a:latin typeface="+mn-lt"/>
              </a:rPr>
              <a:t>Predictive Analytics</a:t>
            </a:r>
            <a:r>
              <a:rPr lang="en-US" sz="1600" dirty="0">
                <a:solidFill>
                  <a:srgbClr val="002060"/>
                </a:solidFill>
                <a:latin typeface="+mn-lt"/>
              </a:rPr>
              <a:t> </a:t>
            </a:r>
            <a:r>
              <a:rPr lang="en-US" sz="1600" dirty="0">
                <a:solidFill>
                  <a:srgbClr val="002060"/>
                </a:solidFill>
                <a:latin typeface="+mn-lt"/>
                <a:sym typeface="Wingdings" panose="05000000000000000000" pitchFamily="2" charset="2"/>
              </a:rPr>
              <a:t></a:t>
            </a:r>
            <a:r>
              <a:rPr lang="en-US" sz="1600" dirty="0">
                <a:solidFill>
                  <a:srgbClr val="002060"/>
                </a:solidFill>
                <a:latin typeface="+mn-lt"/>
              </a:rPr>
              <a:t> predict outcomes</a:t>
            </a:r>
          </a:p>
          <a:p>
            <a:pPr marL="228600" lvl="2">
              <a:tabLst>
                <a:tab pos="114300" algn="l"/>
              </a:tabLst>
              <a:defRPr/>
            </a:pPr>
            <a:r>
              <a:rPr lang="en-US" sz="1600" b="1" dirty="0">
                <a:solidFill>
                  <a:srgbClr val="0070C0"/>
                </a:solidFill>
                <a:latin typeface="+mn-lt"/>
              </a:rPr>
              <a:t>Goals</a:t>
            </a:r>
            <a:r>
              <a:rPr lang="en-US" sz="1600" b="1" dirty="0">
                <a:solidFill>
                  <a:srgbClr val="002060"/>
                </a:solidFill>
                <a:latin typeface="+mn-lt"/>
              </a:rPr>
              <a:t>:</a:t>
            </a:r>
            <a:r>
              <a:rPr lang="en-US" sz="1600" dirty="0">
                <a:solidFill>
                  <a:srgbClr val="002060"/>
                </a:solidFill>
                <a:latin typeface="+mn-lt"/>
              </a:rPr>
              <a:t> Interpretability vs. Accuracy</a:t>
            </a:r>
          </a:p>
          <a:p>
            <a:pPr marL="228600" lvl="2">
              <a:tabLst>
                <a:tab pos="114300" algn="l"/>
              </a:tabLst>
              <a:defRPr/>
            </a:pPr>
            <a:r>
              <a:rPr lang="en-US" sz="1600" b="1" dirty="0">
                <a:solidFill>
                  <a:srgbClr val="0070C0"/>
                </a:solidFill>
                <a:latin typeface="+mn-lt"/>
              </a:rPr>
              <a:t>Model Type</a:t>
            </a:r>
            <a:r>
              <a:rPr lang="en-US" sz="1600" b="1" dirty="0">
                <a:solidFill>
                  <a:srgbClr val="002060"/>
                </a:solidFill>
                <a:latin typeface="+mn-lt"/>
              </a:rPr>
              <a:t>:</a:t>
            </a:r>
            <a:r>
              <a:rPr lang="en-US" sz="1600" dirty="0">
                <a:solidFill>
                  <a:srgbClr val="002060"/>
                </a:solidFill>
                <a:latin typeface="+mn-lt"/>
              </a:rPr>
              <a:t> Explainable (e.g., regression) vs. </a:t>
            </a:r>
            <a:br>
              <a:rPr lang="en-US" sz="1600" dirty="0">
                <a:solidFill>
                  <a:srgbClr val="002060"/>
                </a:solidFill>
                <a:latin typeface="+mn-lt"/>
              </a:rPr>
            </a:br>
            <a:r>
              <a:rPr lang="en-US" sz="1600" dirty="0">
                <a:solidFill>
                  <a:srgbClr val="002060"/>
                </a:solidFill>
                <a:latin typeface="+mn-lt"/>
              </a:rPr>
              <a:t>                      Black Box (e.g., neural network)</a:t>
            </a:r>
          </a:p>
          <a:p>
            <a:pPr marL="228600" lvl="2">
              <a:tabLst>
                <a:tab pos="114300" algn="l"/>
              </a:tabLst>
              <a:defRPr/>
            </a:pPr>
            <a:r>
              <a:rPr lang="en-US" sz="1600" b="1" dirty="0">
                <a:solidFill>
                  <a:srgbClr val="0070C0"/>
                </a:solidFill>
                <a:latin typeface="+mn-lt"/>
              </a:rPr>
              <a:t>Prediction Type</a:t>
            </a:r>
            <a:r>
              <a:rPr lang="en-US" sz="1600" b="1" dirty="0">
                <a:solidFill>
                  <a:srgbClr val="002060"/>
                </a:solidFill>
                <a:latin typeface="+mn-lt"/>
              </a:rPr>
              <a:t>:</a:t>
            </a:r>
            <a:r>
              <a:rPr lang="en-US" sz="1600" dirty="0">
                <a:solidFill>
                  <a:srgbClr val="002060"/>
                </a:solidFill>
                <a:latin typeface="+mn-lt"/>
              </a:rPr>
              <a:t> Quantitative vs. Classification Outcome</a:t>
            </a:r>
          </a:p>
          <a:p>
            <a:pPr marL="234950" lvl="1">
              <a:spcAft>
                <a:spcPts val="0"/>
              </a:spcAft>
              <a:defRPr/>
            </a:pPr>
            <a:r>
              <a:rPr lang="en-US" sz="1600" b="1" dirty="0">
                <a:solidFill>
                  <a:srgbClr val="0070C0"/>
                </a:solidFill>
                <a:latin typeface="+mn-lt"/>
              </a:rPr>
              <a:t>Model Evaluation</a:t>
            </a:r>
            <a:r>
              <a:rPr lang="en-US" sz="1600" b="1" dirty="0">
                <a:solidFill>
                  <a:srgbClr val="002060"/>
                </a:solidFill>
                <a:latin typeface="+mn-lt"/>
              </a:rPr>
              <a:t>:</a:t>
            </a:r>
            <a:r>
              <a:rPr lang="en-US" sz="1600" dirty="0">
                <a:solidFill>
                  <a:srgbClr val="002060"/>
                </a:solidFill>
                <a:latin typeface="+mn-lt"/>
              </a:rPr>
              <a:t> Model assumptions, fit statistics, </a:t>
            </a:r>
            <a:br>
              <a:rPr lang="en-US" sz="1600" dirty="0">
                <a:solidFill>
                  <a:srgbClr val="002060"/>
                </a:solidFill>
                <a:latin typeface="+mn-lt"/>
              </a:rPr>
            </a:br>
            <a:r>
              <a:rPr lang="en-US" sz="1600" dirty="0">
                <a:solidFill>
                  <a:srgbClr val="002060"/>
                </a:solidFill>
                <a:latin typeface="+mn-lt"/>
              </a:rPr>
              <a:t>                                cross validation testing</a:t>
            </a:r>
            <a:endParaRPr lang="en-US" sz="1600" b="1" u="sng" dirty="0">
              <a:solidFill>
                <a:srgbClr val="C00000"/>
              </a:solidFill>
              <a:latin typeface="+mn-lt"/>
            </a:endParaRPr>
          </a:p>
          <a:p>
            <a:pPr marL="234950" lvl="1">
              <a:defRPr/>
            </a:pPr>
            <a:r>
              <a:rPr lang="en-US" sz="1600" b="1" dirty="0">
                <a:solidFill>
                  <a:srgbClr val="0070C0"/>
                </a:solidFill>
                <a:latin typeface="+mn-lt"/>
              </a:rPr>
              <a:t>Model</a:t>
            </a:r>
            <a:r>
              <a:rPr lang="en-US" sz="1600" b="1" dirty="0">
                <a:solidFill>
                  <a:srgbClr val="002060"/>
                </a:solidFill>
                <a:latin typeface="+mn-lt"/>
              </a:rPr>
              <a:t> </a:t>
            </a:r>
            <a:r>
              <a:rPr lang="en-US" sz="1600" b="1" dirty="0">
                <a:solidFill>
                  <a:srgbClr val="0070C0"/>
                </a:solidFill>
                <a:latin typeface="+mn-lt"/>
              </a:rPr>
              <a:t>Specification</a:t>
            </a:r>
            <a:r>
              <a:rPr lang="en-US" sz="1600" b="1" dirty="0">
                <a:solidFill>
                  <a:srgbClr val="002060"/>
                </a:solidFill>
                <a:latin typeface="+mn-lt"/>
              </a:rPr>
              <a:t>:</a:t>
            </a:r>
            <a:r>
              <a:rPr lang="en-US" sz="1600" dirty="0">
                <a:solidFill>
                  <a:srgbClr val="002060"/>
                </a:solidFill>
                <a:latin typeface="+mn-lt"/>
              </a:rPr>
              <a:t> Predictors or features? Linear, non-linear, log?</a:t>
            </a:r>
            <a:endParaRPr lang="en-US" sz="1400" dirty="0">
              <a:solidFill>
                <a:srgbClr val="002060"/>
              </a:solidFill>
              <a:latin typeface="+mn-lt"/>
            </a:endParaRPr>
          </a:p>
        </p:txBody>
      </p:sp>
      <p:sp>
        <p:nvSpPr>
          <p:cNvPr id="9" name="Rectangle 8"/>
          <p:cNvSpPr/>
          <p:nvPr/>
        </p:nvSpPr>
        <p:spPr bwMode="auto">
          <a:xfrm>
            <a:off x="1981200" y="5257801"/>
            <a:ext cx="6477000" cy="685799"/>
          </a:xfrm>
          <a:prstGeom prst="rect">
            <a:avLst/>
          </a:prstGeom>
          <a:solidFill>
            <a:srgbClr val="E7C8BF"/>
          </a:solidFill>
          <a:ln w="12700" cap="sq"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defRPr/>
            </a:pPr>
            <a:r>
              <a:rPr lang="en-US" sz="1800" b="1" dirty="0">
                <a:latin typeface="+mn-lt"/>
              </a:rPr>
              <a:t>Step 4 – Analysis (CDM - 5)</a:t>
            </a:r>
          </a:p>
          <a:p>
            <a:pPr marL="228600" lvl="1" indent="-52388">
              <a:spcAft>
                <a:spcPts val="300"/>
              </a:spcAft>
              <a:defRPr/>
            </a:pPr>
            <a:r>
              <a:rPr lang="en-US" sz="1600" dirty="0">
                <a:latin typeface="+mn-lt"/>
              </a:rPr>
              <a:t>Interpret </a:t>
            </a:r>
            <a:r>
              <a:rPr lang="en-US" sz="1600" b="1" dirty="0">
                <a:solidFill>
                  <a:srgbClr val="C00000"/>
                </a:solidFill>
                <a:latin typeface="+mn-lt"/>
              </a:rPr>
              <a:t>effects</a:t>
            </a:r>
            <a:r>
              <a:rPr lang="en-US" sz="1600" dirty="0">
                <a:latin typeface="+mn-lt"/>
              </a:rPr>
              <a:t>, test hypotheses and/or make predictions</a:t>
            </a:r>
          </a:p>
        </p:txBody>
      </p:sp>
      <p:sp>
        <p:nvSpPr>
          <p:cNvPr id="10" name="Rectangle 9"/>
          <p:cNvSpPr/>
          <p:nvPr/>
        </p:nvSpPr>
        <p:spPr bwMode="auto">
          <a:xfrm>
            <a:off x="2486025" y="6096001"/>
            <a:ext cx="6324600" cy="609600"/>
          </a:xfrm>
          <a:prstGeom prst="rect">
            <a:avLst/>
          </a:prstGeom>
          <a:solidFill>
            <a:srgbClr val="E7C8BF"/>
          </a:solidFill>
          <a:ln w="12700" cap="sq"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defRPr/>
            </a:pPr>
            <a:r>
              <a:rPr lang="en-US" sz="1800" b="1" dirty="0">
                <a:latin typeface="+mn-lt"/>
              </a:rPr>
              <a:t>Step 5 – Reporting (CDM - 6)</a:t>
            </a:r>
            <a:br>
              <a:rPr lang="en-US" sz="1800" b="1" dirty="0">
                <a:latin typeface="+mn-lt"/>
              </a:rPr>
            </a:br>
            <a:r>
              <a:rPr lang="en-US" sz="1600" dirty="0">
                <a:solidFill>
                  <a:srgbClr val="002060"/>
                </a:solidFill>
                <a:latin typeface="+mn-lt"/>
              </a:rPr>
              <a:t>Written, interactive, visual </a:t>
            </a:r>
            <a:r>
              <a:rPr lang="en-US" sz="1600" dirty="0">
                <a:solidFill>
                  <a:srgbClr val="002060"/>
                </a:solidFill>
                <a:latin typeface="+mn-lt"/>
                <a:sym typeface="Wingdings" panose="05000000000000000000" pitchFamily="2" charset="2"/>
              </a:rPr>
              <a:t> </a:t>
            </a:r>
            <a:r>
              <a:rPr lang="en-US" sz="1600" b="1" dirty="0">
                <a:solidFill>
                  <a:srgbClr val="C00000"/>
                </a:solidFill>
                <a:latin typeface="+mn-lt"/>
              </a:rPr>
              <a:t>”storytelling”</a:t>
            </a:r>
            <a:endParaRPr lang="en-US" sz="1400" dirty="0">
              <a:solidFill>
                <a:srgbClr val="002060"/>
              </a:solidFill>
              <a:latin typeface="+mn-lt"/>
            </a:endParaRPr>
          </a:p>
        </p:txBody>
      </p:sp>
      <p:sp>
        <p:nvSpPr>
          <p:cNvPr id="11" name="Bent Arrow 10"/>
          <p:cNvSpPr/>
          <p:nvPr/>
        </p:nvSpPr>
        <p:spPr bwMode="auto">
          <a:xfrm flipV="1">
            <a:off x="300037" y="1519241"/>
            <a:ext cx="285750" cy="357188"/>
          </a:xfrm>
          <a:prstGeom prst="bentArrow">
            <a:avLst/>
          </a:prstGeom>
          <a:solidFill>
            <a:srgbClr val="C00000"/>
          </a:solidFill>
          <a:ln w="12700" cap="sq" cmpd="sng" algn="ctr">
            <a:noFill/>
            <a:prstDash val="solid"/>
            <a:round/>
            <a:headEnd type="none" w="sm" len="sm"/>
            <a:tailEnd type="none" w="sm" len="sm"/>
          </a:ln>
          <a:effectLst/>
        </p:spPr>
        <p:txBody>
          <a:bodyPr/>
          <a:lstStyle/>
          <a:p>
            <a:pPr>
              <a:defRPr/>
            </a:pPr>
            <a:endParaRPr lang="en-US" sz="2250"/>
          </a:p>
        </p:txBody>
      </p:sp>
      <p:sp>
        <p:nvSpPr>
          <p:cNvPr id="12" name="Bent Arrow 11"/>
          <p:cNvSpPr/>
          <p:nvPr/>
        </p:nvSpPr>
        <p:spPr bwMode="auto">
          <a:xfrm flipV="1">
            <a:off x="857250" y="3176587"/>
            <a:ext cx="285750" cy="357188"/>
          </a:xfrm>
          <a:prstGeom prst="bentArrow">
            <a:avLst/>
          </a:prstGeom>
          <a:solidFill>
            <a:srgbClr val="C00000"/>
          </a:solidFill>
          <a:ln w="12700" cap="sq" cmpd="sng" algn="ctr">
            <a:noFill/>
            <a:prstDash val="solid"/>
            <a:round/>
            <a:headEnd type="none" w="sm" len="sm"/>
            <a:tailEnd type="none" w="sm" len="sm"/>
          </a:ln>
          <a:effectLst/>
        </p:spPr>
        <p:txBody>
          <a:bodyPr/>
          <a:lstStyle/>
          <a:p>
            <a:pPr>
              <a:defRPr/>
            </a:pPr>
            <a:endParaRPr lang="en-US" sz="2250"/>
          </a:p>
        </p:txBody>
      </p:sp>
      <p:sp>
        <p:nvSpPr>
          <p:cNvPr id="13" name="Bent Arrow 12"/>
          <p:cNvSpPr/>
          <p:nvPr/>
        </p:nvSpPr>
        <p:spPr bwMode="auto">
          <a:xfrm flipV="1">
            <a:off x="1524000" y="5233987"/>
            <a:ext cx="285750" cy="357188"/>
          </a:xfrm>
          <a:prstGeom prst="bentArrow">
            <a:avLst/>
          </a:prstGeom>
          <a:solidFill>
            <a:srgbClr val="C00000"/>
          </a:solidFill>
          <a:ln w="12700" cap="sq" cmpd="sng" algn="ctr">
            <a:noFill/>
            <a:prstDash val="solid"/>
            <a:round/>
            <a:headEnd type="none" w="sm" len="sm"/>
            <a:tailEnd type="none" w="sm" len="sm"/>
          </a:ln>
          <a:effectLst/>
        </p:spPr>
        <p:txBody>
          <a:bodyPr/>
          <a:lstStyle/>
          <a:p>
            <a:pPr>
              <a:defRPr/>
            </a:pPr>
            <a:endParaRPr lang="en-US" sz="2250"/>
          </a:p>
        </p:txBody>
      </p:sp>
      <p:sp>
        <p:nvSpPr>
          <p:cNvPr id="14" name="Bent Arrow 13"/>
          <p:cNvSpPr/>
          <p:nvPr/>
        </p:nvSpPr>
        <p:spPr bwMode="auto">
          <a:xfrm flipV="1">
            <a:off x="2057400" y="6072187"/>
            <a:ext cx="285750" cy="357188"/>
          </a:xfrm>
          <a:prstGeom prst="bentArrow">
            <a:avLst/>
          </a:prstGeom>
          <a:solidFill>
            <a:srgbClr val="C00000"/>
          </a:solidFill>
          <a:ln w="12700" cap="sq" cmpd="sng" algn="ctr">
            <a:noFill/>
            <a:prstDash val="solid"/>
            <a:round/>
            <a:headEnd type="none" w="sm" len="sm"/>
            <a:tailEnd type="none" w="sm" len="sm"/>
          </a:ln>
          <a:effectLst/>
        </p:spPr>
        <p:txBody>
          <a:bodyPr/>
          <a:lstStyle/>
          <a:p>
            <a:pPr>
              <a:defRPr/>
            </a:pPr>
            <a:endParaRPr lang="en-US" sz="2250"/>
          </a:p>
        </p:txBody>
      </p:sp>
    </p:spTree>
    <p:extLst>
      <p:ext uri="{BB962C8B-B14F-4D97-AF65-F5344CB8AC3E}">
        <p14:creationId xmlns:p14="http://schemas.microsoft.com/office/powerpoint/2010/main" val="371891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80">
                                          <p:stCondLst>
                                            <p:cond delay="0"/>
                                          </p:stCondLst>
                                        </p:cTn>
                                        <p:tgtEl>
                                          <p:spTgt spid="8"/>
                                        </p:tgtEl>
                                      </p:cBhvr>
                                    </p:animEffect>
                                    <p:anim calcmode="lin" valueType="num">
                                      <p:cBhvr>
                                        <p:cTn id="4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7" dur="26">
                                          <p:stCondLst>
                                            <p:cond delay="650"/>
                                          </p:stCondLst>
                                        </p:cTn>
                                        <p:tgtEl>
                                          <p:spTgt spid="8"/>
                                        </p:tgtEl>
                                      </p:cBhvr>
                                      <p:to x="100000" y="60000"/>
                                    </p:animScale>
                                    <p:animScale>
                                      <p:cBhvr>
                                        <p:cTn id="48" dur="166" decel="50000">
                                          <p:stCondLst>
                                            <p:cond delay="676"/>
                                          </p:stCondLst>
                                        </p:cTn>
                                        <p:tgtEl>
                                          <p:spTgt spid="8"/>
                                        </p:tgtEl>
                                      </p:cBhvr>
                                      <p:to x="100000" y="100000"/>
                                    </p:animScale>
                                    <p:animScale>
                                      <p:cBhvr>
                                        <p:cTn id="49" dur="26">
                                          <p:stCondLst>
                                            <p:cond delay="1312"/>
                                          </p:stCondLst>
                                        </p:cTn>
                                        <p:tgtEl>
                                          <p:spTgt spid="8"/>
                                        </p:tgtEl>
                                      </p:cBhvr>
                                      <p:to x="100000" y="80000"/>
                                    </p:animScale>
                                    <p:animScale>
                                      <p:cBhvr>
                                        <p:cTn id="50" dur="166" decel="50000">
                                          <p:stCondLst>
                                            <p:cond delay="1338"/>
                                          </p:stCondLst>
                                        </p:cTn>
                                        <p:tgtEl>
                                          <p:spTgt spid="8"/>
                                        </p:tgtEl>
                                      </p:cBhvr>
                                      <p:to x="100000" y="100000"/>
                                    </p:animScale>
                                    <p:animScale>
                                      <p:cBhvr>
                                        <p:cTn id="51" dur="26">
                                          <p:stCondLst>
                                            <p:cond delay="1642"/>
                                          </p:stCondLst>
                                        </p:cTn>
                                        <p:tgtEl>
                                          <p:spTgt spid="8"/>
                                        </p:tgtEl>
                                      </p:cBhvr>
                                      <p:to x="100000" y="90000"/>
                                    </p:animScale>
                                    <p:animScale>
                                      <p:cBhvr>
                                        <p:cTn id="52" dur="166" decel="50000">
                                          <p:stCondLst>
                                            <p:cond delay="1668"/>
                                          </p:stCondLst>
                                        </p:cTn>
                                        <p:tgtEl>
                                          <p:spTgt spid="8"/>
                                        </p:tgtEl>
                                      </p:cBhvr>
                                      <p:to x="100000" y="100000"/>
                                    </p:animScale>
                                    <p:animScale>
                                      <p:cBhvr>
                                        <p:cTn id="53" dur="26">
                                          <p:stCondLst>
                                            <p:cond delay="1808"/>
                                          </p:stCondLst>
                                        </p:cTn>
                                        <p:tgtEl>
                                          <p:spTgt spid="8"/>
                                        </p:tgtEl>
                                      </p:cBhvr>
                                      <p:to x="100000" y="95000"/>
                                    </p:animScale>
                                    <p:animScale>
                                      <p:cBhvr>
                                        <p:cTn id="54" dur="166" decel="50000">
                                          <p:stCondLst>
                                            <p:cond delay="1834"/>
                                          </p:stCondLst>
                                        </p:cTn>
                                        <p:tgtEl>
                                          <p:spTgt spid="8"/>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80">
                                          <p:stCondLst>
                                            <p:cond delay="0"/>
                                          </p:stCondLst>
                                        </p:cTn>
                                        <p:tgtEl>
                                          <p:spTgt spid="12"/>
                                        </p:tgtEl>
                                      </p:cBhvr>
                                    </p:animEffect>
                                    <p:anim calcmode="lin" valueType="num">
                                      <p:cBhvr>
                                        <p:cTn id="5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3" dur="26">
                                          <p:stCondLst>
                                            <p:cond delay="650"/>
                                          </p:stCondLst>
                                        </p:cTn>
                                        <p:tgtEl>
                                          <p:spTgt spid="12"/>
                                        </p:tgtEl>
                                      </p:cBhvr>
                                      <p:to x="100000" y="60000"/>
                                    </p:animScale>
                                    <p:animScale>
                                      <p:cBhvr>
                                        <p:cTn id="64" dur="166" decel="50000">
                                          <p:stCondLst>
                                            <p:cond delay="676"/>
                                          </p:stCondLst>
                                        </p:cTn>
                                        <p:tgtEl>
                                          <p:spTgt spid="12"/>
                                        </p:tgtEl>
                                      </p:cBhvr>
                                      <p:to x="100000" y="100000"/>
                                    </p:animScale>
                                    <p:animScale>
                                      <p:cBhvr>
                                        <p:cTn id="65" dur="26">
                                          <p:stCondLst>
                                            <p:cond delay="1312"/>
                                          </p:stCondLst>
                                        </p:cTn>
                                        <p:tgtEl>
                                          <p:spTgt spid="12"/>
                                        </p:tgtEl>
                                      </p:cBhvr>
                                      <p:to x="100000" y="80000"/>
                                    </p:animScale>
                                    <p:animScale>
                                      <p:cBhvr>
                                        <p:cTn id="66" dur="166" decel="50000">
                                          <p:stCondLst>
                                            <p:cond delay="1338"/>
                                          </p:stCondLst>
                                        </p:cTn>
                                        <p:tgtEl>
                                          <p:spTgt spid="12"/>
                                        </p:tgtEl>
                                      </p:cBhvr>
                                      <p:to x="100000" y="100000"/>
                                    </p:animScale>
                                    <p:animScale>
                                      <p:cBhvr>
                                        <p:cTn id="67" dur="26">
                                          <p:stCondLst>
                                            <p:cond delay="1642"/>
                                          </p:stCondLst>
                                        </p:cTn>
                                        <p:tgtEl>
                                          <p:spTgt spid="12"/>
                                        </p:tgtEl>
                                      </p:cBhvr>
                                      <p:to x="100000" y="90000"/>
                                    </p:animScale>
                                    <p:animScale>
                                      <p:cBhvr>
                                        <p:cTn id="68" dur="166" decel="50000">
                                          <p:stCondLst>
                                            <p:cond delay="1668"/>
                                          </p:stCondLst>
                                        </p:cTn>
                                        <p:tgtEl>
                                          <p:spTgt spid="12"/>
                                        </p:tgtEl>
                                      </p:cBhvr>
                                      <p:to x="100000" y="100000"/>
                                    </p:animScale>
                                    <p:animScale>
                                      <p:cBhvr>
                                        <p:cTn id="69" dur="26">
                                          <p:stCondLst>
                                            <p:cond delay="1808"/>
                                          </p:stCondLst>
                                        </p:cTn>
                                        <p:tgtEl>
                                          <p:spTgt spid="12"/>
                                        </p:tgtEl>
                                      </p:cBhvr>
                                      <p:to x="100000" y="95000"/>
                                    </p:animScale>
                                    <p:animScale>
                                      <p:cBhvr>
                                        <p:cTn id="70" dur="166" decel="50000">
                                          <p:stCondLst>
                                            <p:cond delay="1834"/>
                                          </p:stCondLst>
                                        </p:cTn>
                                        <p:tgtEl>
                                          <p:spTgt spid="12"/>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down)">
                                      <p:cBhvr>
                                        <p:cTn id="75" dur="580">
                                          <p:stCondLst>
                                            <p:cond delay="0"/>
                                          </p:stCondLst>
                                        </p:cTn>
                                        <p:tgtEl>
                                          <p:spTgt spid="9"/>
                                        </p:tgtEl>
                                      </p:cBhvr>
                                    </p:animEffect>
                                    <p:anim calcmode="lin" valueType="num">
                                      <p:cBhvr>
                                        <p:cTn id="7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81" dur="26">
                                          <p:stCondLst>
                                            <p:cond delay="650"/>
                                          </p:stCondLst>
                                        </p:cTn>
                                        <p:tgtEl>
                                          <p:spTgt spid="9"/>
                                        </p:tgtEl>
                                      </p:cBhvr>
                                      <p:to x="100000" y="60000"/>
                                    </p:animScale>
                                    <p:animScale>
                                      <p:cBhvr>
                                        <p:cTn id="82" dur="166" decel="50000">
                                          <p:stCondLst>
                                            <p:cond delay="676"/>
                                          </p:stCondLst>
                                        </p:cTn>
                                        <p:tgtEl>
                                          <p:spTgt spid="9"/>
                                        </p:tgtEl>
                                      </p:cBhvr>
                                      <p:to x="100000" y="100000"/>
                                    </p:animScale>
                                    <p:animScale>
                                      <p:cBhvr>
                                        <p:cTn id="83" dur="26">
                                          <p:stCondLst>
                                            <p:cond delay="1312"/>
                                          </p:stCondLst>
                                        </p:cTn>
                                        <p:tgtEl>
                                          <p:spTgt spid="9"/>
                                        </p:tgtEl>
                                      </p:cBhvr>
                                      <p:to x="100000" y="80000"/>
                                    </p:animScale>
                                    <p:animScale>
                                      <p:cBhvr>
                                        <p:cTn id="84" dur="166" decel="50000">
                                          <p:stCondLst>
                                            <p:cond delay="1338"/>
                                          </p:stCondLst>
                                        </p:cTn>
                                        <p:tgtEl>
                                          <p:spTgt spid="9"/>
                                        </p:tgtEl>
                                      </p:cBhvr>
                                      <p:to x="100000" y="100000"/>
                                    </p:animScale>
                                    <p:animScale>
                                      <p:cBhvr>
                                        <p:cTn id="85" dur="26">
                                          <p:stCondLst>
                                            <p:cond delay="1642"/>
                                          </p:stCondLst>
                                        </p:cTn>
                                        <p:tgtEl>
                                          <p:spTgt spid="9"/>
                                        </p:tgtEl>
                                      </p:cBhvr>
                                      <p:to x="100000" y="90000"/>
                                    </p:animScale>
                                    <p:animScale>
                                      <p:cBhvr>
                                        <p:cTn id="86" dur="166" decel="50000">
                                          <p:stCondLst>
                                            <p:cond delay="1668"/>
                                          </p:stCondLst>
                                        </p:cTn>
                                        <p:tgtEl>
                                          <p:spTgt spid="9"/>
                                        </p:tgtEl>
                                      </p:cBhvr>
                                      <p:to x="100000" y="100000"/>
                                    </p:animScale>
                                    <p:animScale>
                                      <p:cBhvr>
                                        <p:cTn id="87" dur="26">
                                          <p:stCondLst>
                                            <p:cond delay="1808"/>
                                          </p:stCondLst>
                                        </p:cTn>
                                        <p:tgtEl>
                                          <p:spTgt spid="9"/>
                                        </p:tgtEl>
                                      </p:cBhvr>
                                      <p:to x="100000" y="95000"/>
                                    </p:animScale>
                                    <p:animScale>
                                      <p:cBhvr>
                                        <p:cTn id="88" dur="166" decel="50000">
                                          <p:stCondLst>
                                            <p:cond delay="1834"/>
                                          </p:stCondLst>
                                        </p:cTn>
                                        <p:tgtEl>
                                          <p:spTgt spid="9"/>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wipe(down)">
                                      <p:cBhvr>
                                        <p:cTn id="91" dur="580">
                                          <p:stCondLst>
                                            <p:cond delay="0"/>
                                          </p:stCondLst>
                                        </p:cTn>
                                        <p:tgtEl>
                                          <p:spTgt spid="13"/>
                                        </p:tgtEl>
                                      </p:cBhvr>
                                    </p:animEffect>
                                    <p:anim calcmode="lin" valueType="num">
                                      <p:cBhvr>
                                        <p:cTn id="9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97" dur="26">
                                          <p:stCondLst>
                                            <p:cond delay="650"/>
                                          </p:stCondLst>
                                        </p:cTn>
                                        <p:tgtEl>
                                          <p:spTgt spid="13"/>
                                        </p:tgtEl>
                                      </p:cBhvr>
                                      <p:to x="100000" y="60000"/>
                                    </p:animScale>
                                    <p:animScale>
                                      <p:cBhvr>
                                        <p:cTn id="98" dur="166" decel="50000">
                                          <p:stCondLst>
                                            <p:cond delay="676"/>
                                          </p:stCondLst>
                                        </p:cTn>
                                        <p:tgtEl>
                                          <p:spTgt spid="13"/>
                                        </p:tgtEl>
                                      </p:cBhvr>
                                      <p:to x="100000" y="100000"/>
                                    </p:animScale>
                                    <p:animScale>
                                      <p:cBhvr>
                                        <p:cTn id="99" dur="26">
                                          <p:stCondLst>
                                            <p:cond delay="1312"/>
                                          </p:stCondLst>
                                        </p:cTn>
                                        <p:tgtEl>
                                          <p:spTgt spid="13"/>
                                        </p:tgtEl>
                                      </p:cBhvr>
                                      <p:to x="100000" y="80000"/>
                                    </p:animScale>
                                    <p:animScale>
                                      <p:cBhvr>
                                        <p:cTn id="100" dur="166" decel="50000">
                                          <p:stCondLst>
                                            <p:cond delay="1338"/>
                                          </p:stCondLst>
                                        </p:cTn>
                                        <p:tgtEl>
                                          <p:spTgt spid="13"/>
                                        </p:tgtEl>
                                      </p:cBhvr>
                                      <p:to x="100000" y="100000"/>
                                    </p:animScale>
                                    <p:animScale>
                                      <p:cBhvr>
                                        <p:cTn id="101" dur="26">
                                          <p:stCondLst>
                                            <p:cond delay="1642"/>
                                          </p:stCondLst>
                                        </p:cTn>
                                        <p:tgtEl>
                                          <p:spTgt spid="13"/>
                                        </p:tgtEl>
                                      </p:cBhvr>
                                      <p:to x="100000" y="90000"/>
                                    </p:animScale>
                                    <p:animScale>
                                      <p:cBhvr>
                                        <p:cTn id="102" dur="166" decel="50000">
                                          <p:stCondLst>
                                            <p:cond delay="1668"/>
                                          </p:stCondLst>
                                        </p:cTn>
                                        <p:tgtEl>
                                          <p:spTgt spid="13"/>
                                        </p:tgtEl>
                                      </p:cBhvr>
                                      <p:to x="100000" y="100000"/>
                                    </p:animScale>
                                    <p:animScale>
                                      <p:cBhvr>
                                        <p:cTn id="103" dur="26">
                                          <p:stCondLst>
                                            <p:cond delay="1808"/>
                                          </p:stCondLst>
                                        </p:cTn>
                                        <p:tgtEl>
                                          <p:spTgt spid="13"/>
                                        </p:tgtEl>
                                      </p:cBhvr>
                                      <p:to x="100000" y="95000"/>
                                    </p:animScale>
                                    <p:animScale>
                                      <p:cBhvr>
                                        <p:cTn id="104" dur="166" decel="50000">
                                          <p:stCondLst>
                                            <p:cond delay="1834"/>
                                          </p:stCondLst>
                                        </p:cTn>
                                        <p:tgtEl>
                                          <p:spTgt spid="13"/>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down)">
                                      <p:cBhvr>
                                        <p:cTn id="109" dur="580">
                                          <p:stCondLst>
                                            <p:cond delay="0"/>
                                          </p:stCondLst>
                                        </p:cTn>
                                        <p:tgtEl>
                                          <p:spTgt spid="10"/>
                                        </p:tgtEl>
                                      </p:cBhvr>
                                    </p:animEffect>
                                    <p:anim calcmode="lin" valueType="num">
                                      <p:cBhvr>
                                        <p:cTn id="11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15" dur="26">
                                          <p:stCondLst>
                                            <p:cond delay="650"/>
                                          </p:stCondLst>
                                        </p:cTn>
                                        <p:tgtEl>
                                          <p:spTgt spid="10"/>
                                        </p:tgtEl>
                                      </p:cBhvr>
                                      <p:to x="100000" y="60000"/>
                                    </p:animScale>
                                    <p:animScale>
                                      <p:cBhvr>
                                        <p:cTn id="116" dur="166" decel="50000">
                                          <p:stCondLst>
                                            <p:cond delay="676"/>
                                          </p:stCondLst>
                                        </p:cTn>
                                        <p:tgtEl>
                                          <p:spTgt spid="10"/>
                                        </p:tgtEl>
                                      </p:cBhvr>
                                      <p:to x="100000" y="100000"/>
                                    </p:animScale>
                                    <p:animScale>
                                      <p:cBhvr>
                                        <p:cTn id="117" dur="26">
                                          <p:stCondLst>
                                            <p:cond delay="1312"/>
                                          </p:stCondLst>
                                        </p:cTn>
                                        <p:tgtEl>
                                          <p:spTgt spid="10"/>
                                        </p:tgtEl>
                                      </p:cBhvr>
                                      <p:to x="100000" y="80000"/>
                                    </p:animScale>
                                    <p:animScale>
                                      <p:cBhvr>
                                        <p:cTn id="118" dur="166" decel="50000">
                                          <p:stCondLst>
                                            <p:cond delay="1338"/>
                                          </p:stCondLst>
                                        </p:cTn>
                                        <p:tgtEl>
                                          <p:spTgt spid="10"/>
                                        </p:tgtEl>
                                      </p:cBhvr>
                                      <p:to x="100000" y="100000"/>
                                    </p:animScale>
                                    <p:animScale>
                                      <p:cBhvr>
                                        <p:cTn id="119" dur="26">
                                          <p:stCondLst>
                                            <p:cond delay="1642"/>
                                          </p:stCondLst>
                                        </p:cTn>
                                        <p:tgtEl>
                                          <p:spTgt spid="10"/>
                                        </p:tgtEl>
                                      </p:cBhvr>
                                      <p:to x="100000" y="90000"/>
                                    </p:animScale>
                                    <p:animScale>
                                      <p:cBhvr>
                                        <p:cTn id="120" dur="166" decel="50000">
                                          <p:stCondLst>
                                            <p:cond delay="1668"/>
                                          </p:stCondLst>
                                        </p:cTn>
                                        <p:tgtEl>
                                          <p:spTgt spid="10"/>
                                        </p:tgtEl>
                                      </p:cBhvr>
                                      <p:to x="100000" y="100000"/>
                                    </p:animScale>
                                    <p:animScale>
                                      <p:cBhvr>
                                        <p:cTn id="121" dur="26">
                                          <p:stCondLst>
                                            <p:cond delay="1808"/>
                                          </p:stCondLst>
                                        </p:cTn>
                                        <p:tgtEl>
                                          <p:spTgt spid="10"/>
                                        </p:tgtEl>
                                      </p:cBhvr>
                                      <p:to x="100000" y="95000"/>
                                    </p:animScale>
                                    <p:animScale>
                                      <p:cBhvr>
                                        <p:cTn id="122" dur="166" decel="50000">
                                          <p:stCondLst>
                                            <p:cond delay="1834"/>
                                          </p:stCondLst>
                                        </p:cTn>
                                        <p:tgtEl>
                                          <p:spTgt spid="10"/>
                                        </p:tgtEl>
                                      </p:cBhvr>
                                      <p:to x="100000" y="100000"/>
                                    </p:animScale>
                                  </p:childTnLst>
                                </p:cTn>
                              </p:par>
                              <p:par>
                                <p:cTn id="123" presetID="26" presetClass="entr" presetSubtype="0" fill="hold" grpId="0" nodeType="with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wipe(down)">
                                      <p:cBhvr>
                                        <p:cTn id="125" dur="580">
                                          <p:stCondLst>
                                            <p:cond delay="0"/>
                                          </p:stCondLst>
                                        </p:cTn>
                                        <p:tgtEl>
                                          <p:spTgt spid="14"/>
                                        </p:tgtEl>
                                      </p:cBhvr>
                                    </p:animEffect>
                                    <p:anim calcmode="lin" valueType="num">
                                      <p:cBhvr>
                                        <p:cTn id="12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1" dur="26">
                                          <p:stCondLst>
                                            <p:cond delay="650"/>
                                          </p:stCondLst>
                                        </p:cTn>
                                        <p:tgtEl>
                                          <p:spTgt spid="14"/>
                                        </p:tgtEl>
                                      </p:cBhvr>
                                      <p:to x="100000" y="60000"/>
                                    </p:animScale>
                                    <p:animScale>
                                      <p:cBhvr>
                                        <p:cTn id="132" dur="166" decel="50000">
                                          <p:stCondLst>
                                            <p:cond delay="676"/>
                                          </p:stCondLst>
                                        </p:cTn>
                                        <p:tgtEl>
                                          <p:spTgt spid="14"/>
                                        </p:tgtEl>
                                      </p:cBhvr>
                                      <p:to x="100000" y="100000"/>
                                    </p:animScale>
                                    <p:animScale>
                                      <p:cBhvr>
                                        <p:cTn id="133" dur="26">
                                          <p:stCondLst>
                                            <p:cond delay="1312"/>
                                          </p:stCondLst>
                                        </p:cTn>
                                        <p:tgtEl>
                                          <p:spTgt spid="14"/>
                                        </p:tgtEl>
                                      </p:cBhvr>
                                      <p:to x="100000" y="80000"/>
                                    </p:animScale>
                                    <p:animScale>
                                      <p:cBhvr>
                                        <p:cTn id="134" dur="166" decel="50000">
                                          <p:stCondLst>
                                            <p:cond delay="1338"/>
                                          </p:stCondLst>
                                        </p:cTn>
                                        <p:tgtEl>
                                          <p:spTgt spid="14"/>
                                        </p:tgtEl>
                                      </p:cBhvr>
                                      <p:to x="100000" y="100000"/>
                                    </p:animScale>
                                    <p:animScale>
                                      <p:cBhvr>
                                        <p:cTn id="135" dur="26">
                                          <p:stCondLst>
                                            <p:cond delay="1642"/>
                                          </p:stCondLst>
                                        </p:cTn>
                                        <p:tgtEl>
                                          <p:spTgt spid="14"/>
                                        </p:tgtEl>
                                      </p:cBhvr>
                                      <p:to x="100000" y="90000"/>
                                    </p:animScale>
                                    <p:animScale>
                                      <p:cBhvr>
                                        <p:cTn id="136" dur="166" decel="50000">
                                          <p:stCondLst>
                                            <p:cond delay="1668"/>
                                          </p:stCondLst>
                                        </p:cTn>
                                        <p:tgtEl>
                                          <p:spTgt spid="14"/>
                                        </p:tgtEl>
                                      </p:cBhvr>
                                      <p:to x="100000" y="100000"/>
                                    </p:animScale>
                                    <p:animScale>
                                      <p:cBhvr>
                                        <p:cTn id="137" dur="26">
                                          <p:stCondLst>
                                            <p:cond delay="1808"/>
                                          </p:stCondLst>
                                        </p:cTn>
                                        <p:tgtEl>
                                          <p:spTgt spid="14"/>
                                        </p:tgtEl>
                                      </p:cBhvr>
                                      <p:to x="100000" y="95000"/>
                                    </p:animScale>
                                    <p:animScale>
                                      <p:cBhvr>
                                        <p:cTn id="13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69D965-AE81-490D-9131-9B9BB9BF4ADE}"/>
              </a:ext>
            </a:extLst>
          </p:cNvPr>
          <p:cNvSpPr/>
          <p:nvPr/>
        </p:nvSpPr>
        <p:spPr bwMode="auto">
          <a:xfrm>
            <a:off x="347949" y="1295400"/>
            <a:ext cx="8491252" cy="5228729"/>
          </a:xfrm>
          <a:prstGeom prst="rect">
            <a:avLst/>
          </a:prstGeom>
          <a:no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8434" name="Title 4"/>
          <p:cNvSpPr>
            <a:spLocks noGrp="1"/>
          </p:cNvSpPr>
          <p:nvPr>
            <p:ph type="title"/>
          </p:nvPr>
        </p:nvSpPr>
        <p:spPr>
          <a:xfrm>
            <a:off x="1905000" y="152400"/>
            <a:ext cx="5334000" cy="771525"/>
          </a:xfrm>
        </p:spPr>
        <p:txBody>
          <a:bodyPr/>
          <a:lstStyle/>
          <a:p>
            <a:pPr algn="ctr" eaLnBrk="1" hangingPunct="1"/>
            <a:r>
              <a:rPr lang="en-US" altLang="en-US" b="1" dirty="0">
                <a:solidFill>
                  <a:srgbClr val="0070C0"/>
                </a:solidFill>
                <a:latin typeface="Comic Sans MS" panose="030F0702030302020204" pitchFamily="66" charset="0"/>
                <a:cs typeface="Arial" panose="020B0604020202020204" pitchFamily="34" charset="0"/>
              </a:rPr>
              <a:t>Analytics Approaches</a:t>
            </a:r>
          </a:p>
        </p:txBody>
      </p:sp>
      <p:sp>
        <p:nvSpPr>
          <p:cNvPr id="30721" name="Content Placeholder 1"/>
          <p:cNvSpPr>
            <a:spLocks noGrp="1"/>
          </p:cNvSpPr>
          <p:nvPr>
            <p:ph idx="1"/>
          </p:nvPr>
        </p:nvSpPr>
        <p:spPr>
          <a:xfrm>
            <a:off x="152400" y="838200"/>
            <a:ext cx="6781800" cy="5152529"/>
          </a:xfrm>
        </p:spPr>
        <p:txBody>
          <a:bodyPr/>
          <a:lstStyle/>
          <a:p>
            <a:pPr marL="344488" indent="-225425" eaLnBrk="1" hangingPunct="1">
              <a:spcAft>
                <a:spcPts val="600"/>
              </a:spcAft>
              <a:buFont typeface="Arial" panose="020B0604020202020204" pitchFamily="34" charset="0"/>
              <a:buChar char="•"/>
              <a:defRPr/>
            </a:pPr>
            <a:r>
              <a:rPr lang="en-US" sz="2200" b="1" dirty="0">
                <a:solidFill>
                  <a:srgbClr val="C00000"/>
                </a:solidFill>
              </a:rPr>
              <a:t>Quantitative: </a:t>
            </a:r>
            <a:r>
              <a:rPr lang="en-US" sz="2200" dirty="0"/>
              <a:t>statistical, association, correlation, regression, machine learning, etc. models based on how variables co-vary with the outcome – e.g., how much does annual income increase with each year of additional university education?</a:t>
            </a:r>
            <a:r>
              <a:rPr lang="en-US" sz="2200" dirty="0">
                <a:solidFill>
                  <a:srgbClr val="0070C0"/>
                </a:solidFill>
              </a:rPr>
              <a:t> </a:t>
            </a:r>
          </a:p>
          <a:p>
            <a:pPr marL="344488" indent="-225425" eaLnBrk="1" hangingPunct="1">
              <a:spcAft>
                <a:spcPts val="600"/>
              </a:spcAft>
              <a:buFont typeface="Arial" panose="020B0604020202020204" pitchFamily="34" charset="0"/>
              <a:buChar char="•"/>
              <a:defRPr/>
            </a:pPr>
            <a:r>
              <a:rPr lang="en-US" sz="2200" b="1" dirty="0">
                <a:solidFill>
                  <a:srgbClr val="C00000"/>
                </a:solidFill>
              </a:rPr>
              <a:t>Visual: </a:t>
            </a:r>
            <a:r>
              <a:rPr lang="en-US" sz="2200" dirty="0"/>
              <a:t>e.g., Tableau, R, Python </a:t>
            </a:r>
          </a:p>
          <a:p>
            <a:pPr marL="344488" indent="-225425" eaLnBrk="1" hangingPunct="1">
              <a:spcAft>
                <a:spcPts val="600"/>
              </a:spcAft>
              <a:buFont typeface="Arial" panose="020B0604020202020204" pitchFamily="34" charset="0"/>
              <a:buChar char="•"/>
              <a:defRPr/>
            </a:pPr>
            <a:r>
              <a:rPr lang="en-US" sz="2200" b="1" dirty="0">
                <a:solidFill>
                  <a:srgbClr val="C00000"/>
                </a:solidFill>
              </a:rPr>
              <a:t>Network Analytics: </a:t>
            </a:r>
            <a:r>
              <a:rPr lang="en-US" sz="2200" dirty="0"/>
              <a:t>relationships (e.g., friendship, communication, co-memberships, etc.) </a:t>
            </a:r>
            <a:r>
              <a:rPr lang="en-US" sz="2200" dirty="0">
                <a:sym typeface="Wingdings" panose="05000000000000000000" pitchFamily="2" charset="2"/>
              </a:rPr>
              <a:t> </a:t>
            </a:r>
            <a:br>
              <a:rPr lang="en-US" sz="2200" dirty="0">
                <a:sym typeface="Wingdings" panose="05000000000000000000" pitchFamily="2" charset="2"/>
              </a:rPr>
            </a:br>
            <a:r>
              <a:rPr lang="en-US" sz="2200" dirty="0"/>
              <a:t>social, organizational, professional networks, etc.</a:t>
            </a:r>
          </a:p>
          <a:p>
            <a:pPr marL="344488" indent="-225425" eaLnBrk="1" hangingPunct="1">
              <a:spcAft>
                <a:spcPts val="600"/>
              </a:spcAft>
              <a:buFont typeface="Arial" panose="020B0604020202020204" pitchFamily="34" charset="0"/>
              <a:buChar char="•"/>
              <a:defRPr/>
            </a:pPr>
            <a:r>
              <a:rPr lang="en-US" sz="2200" b="1" dirty="0">
                <a:solidFill>
                  <a:srgbClr val="C00000"/>
                </a:solidFill>
              </a:rPr>
              <a:t>Unstructured Data Analysis: </a:t>
            </a:r>
            <a:r>
              <a:rPr lang="en-US" sz="2200" dirty="0"/>
              <a:t>text mining, natural language processing, social media, etc.</a:t>
            </a:r>
          </a:p>
          <a:p>
            <a:pPr marL="344488" indent="-225425" eaLnBrk="1" hangingPunct="1">
              <a:spcAft>
                <a:spcPts val="600"/>
              </a:spcAft>
              <a:buFont typeface="Arial" panose="020B0604020202020204" pitchFamily="34" charset="0"/>
              <a:buChar char="•"/>
              <a:defRPr/>
            </a:pPr>
            <a:r>
              <a:rPr lang="en-US" sz="2200" b="1" dirty="0">
                <a:solidFill>
                  <a:srgbClr val="C00000"/>
                </a:solidFill>
              </a:rPr>
              <a:t>Large Language Models (LLMs): </a:t>
            </a:r>
            <a:r>
              <a:rPr lang="en-US" sz="2200" dirty="0"/>
              <a:t>predict the next word based on the current set of words in the text </a:t>
            </a:r>
            <a:r>
              <a:rPr lang="en-US" sz="2200" dirty="0">
                <a:sym typeface="Wingdings" panose="05000000000000000000" pitchFamily="2" charset="2"/>
              </a:rPr>
              <a:t> generate text responses, e.g., ChatGPT</a:t>
            </a:r>
            <a:r>
              <a:rPr lang="en-US" sz="2200" dirty="0"/>
              <a:t> </a:t>
            </a:r>
            <a:endParaRPr lang="en-US" sz="2200" b="1" dirty="0">
              <a:solidFill>
                <a:srgbClr val="C00000"/>
              </a:solidFill>
            </a:endParaRPr>
          </a:p>
        </p:txBody>
      </p:sp>
      <p:sp>
        <p:nvSpPr>
          <p:cNvPr id="4" name="Slide Number Placeholder 3"/>
          <p:cNvSpPr txBox="1">
            <a:spLocks noGrp="1"/>
          </p:cNvSpPr>
          <p:nvPr/>
        </p:nvSpPr>
        <p:spPr bwMode="auto">
          <a:xfrm>
            <a:off x="8458200" y="6543675"/>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fld id="{D40FE0F8-31FA-4325-A80F-5BF4D9DDCB8F}" type="slidenum">
              <a:rPr lang="en-US" altLang="en-US" sz="1200">
                <a:latin typeface="Arial" panose="020B0604020202020204" pitchFamily="34" charset="0"/>
              </a:rPr>
              <a:pPr algn="ctr" eaLnBrk="1" hangingPunct="1">
                <a:spcBef>
                  <a:spcPct val="0"/>
                </a:spcBef>
              </a:pPr>
              <a:t>45</a:t>
            </a:fld>
            <a:endParaRPr lang="en-US" altLang="en-US" sz="1200" dirty="0">
              <a:latin typeface="Arial" panose="020B0604020202020204" pitchFamily="34" charset="0"/>
            </a:endParaRPr>
          </a:p>
        </p:txBody>
      </p:sp>
      <p:pic>
        <p:nvPicPr>
          <p:cNvPr id="2" name="Picture 1"/>
          <p:cNvPicPr>
            <a:picLocks noChangeAspect="1"/>
          </p:cNvPicPr>
          <p:nvPr/>
        </p:nvPicPr>
        <p:blipFill>
          <a:blip r:embed="rId4"/>
          <a:stretch>
            <a:fillRect/>
          </a:stretch>
        </p:blipFill>
        <p:spPr>
          <a:xfrm>
            <a:off x="7086600" y="762000"/>
            <a:ext cx="1752600" cy="1277497"/>
          </a:xfrm>
          <a:prstGeom prst="rect">
            <a:avLst/>
          </a:prstGeom>
        </p:spPr>
      </p:pic>
      <p:pic>
        <p:nvPicPr>
          <p:cNvPr id="5" name="Picture 4"/>
          <p:cNvPicPr>
            <a:picLocks noChangeAspect="1"/>
          </p:cNvPicPr>
          <p:nvPr/>
        </p:nvPicPr>
        <p:blipFill>
          <a:blip r:embed="rId5"/>
          <a:stretch>
            <a:fillRect/>
          </a:stretch>
        </p:blipFill>
        <p:spPr>
          <a:xfrm>
            <a:off x="7086600" y="2286000"/>
            <a:ext cx="1752600" cy="1215974"/>
          </a:xfrm>
          <a:prstGeom prst="rect">
            <a:avLst/>
          </a:prstGeom>
        </p:spPr>
      </p:pic>
      <p:pic>
        <p:nvPicPr>
          <p:cNvPr id="9" name="Snagit_PPTC93D">
            <a:extLst>
              <a:ext uri="{FF2B5EF4-FFF2-40B4-BE49-F238E27FC236}">
                <a16:creationId xmlns:a16="http://schemas.microsoft.com/office/drawing/2014/main" id="{76B474E7-623F-4045-A6AB-87D1D5E4D8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6600" y="3706880"/>
            <a:ext cx="1752600" cy="1550920"/>
          </a:xfrm>
          <a:prstGeom prst="rect">
            <a:avLst/>
          </a:prstGeom>
        </p:spPr>
      </p:pic>
      <p:pic>
        <p:nvPicPr>
          <p:cNvPr id="7" name="Snagit_PPT4EA7">
            <a:extLst>
              <a:ext uri="{FF2B5EF4-FFF2-40B4-BE49-F238E27FC236}">
                <a16:creationId xmlns:a16="http://schemas.microsoft.com/office/drawing/2014/main" id="{EAC243C5-0938-0C37-0C0A-11243962D8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233" y="5562600"/>
            <a:ext cx="533333" cy="542857"/>
          </a:xfrm>
          <a:prstGeom prst="rect">
            <a:avLst/>
          </a:prstGeom>
        </p:spPr>
      </p:pic>
    </p:spTree>
    <p:extLst>
      <p:ext uri="{BB962C8B-B14F-4D97-AF65-F5344CB8AC3E}">
        <p14:creationId xmlns:p14="http://schemas.microsoft.com/office/powerpoint/2010/main" val="1732986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1">
                                            <p:txEl>
                                              <p:pRg st="1" end="1"/>
                                            </p:txEl>
                                          </p:spTgt>
                                        </p:tgtEl>
                                        <p:attrNameLst>
                                          <p:attrName>style.visibility</p:attrName>
                                        </p:attrNameLst>
                                      </p:cBhvr>
                                      <p:to>
                                        <p:strVal val="visible"/>
                                      </p:to>
                                    </p:set>
                                    <p:animEffect transition="in" filter="fade">
                                      <p:cBhvr>
                                        <p:cTn id="7" dur="1500"/>
                                        <p:tgtEl>
                                          <p:spTgt spid="3072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21">
                                            <p:txEl>
                                              <p:pRg st="2" end="2"/>
                                            </p:txEl>
                                          </p:spTgt>
                                        </p:tgtEl>
                                        <p:attrNameLst>
                                          <p:attrName>style.visibility</p:attrName>
                                        </p:attrNameLst>
                                      </p:cBhvr>
                                      <p:to>
                                        <p:strVal val="visible"/>
                                      </p:to>
                                    </p:set>
                                    <p:animEffect transition="in" filter="fade">
                                      <p:cBhvr>
                                        <p:cTn id="15" dur="1500"/>
                                        <p:tgtEl>
                                          <p:spTgt spid="3072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21">
                                            <p:txEl>
                                              <p:pRg st="3" end="3"/>
                                            </p:txEl>
                                          </p:spTgt>
                                        </p:tgtEl>
                                        <p:attrNameLst>
                                          <p:attrName>style.visibility</p:attrName>
                                        </p:attrNameLst>
                                      </p:cBhvr>
                                      <p:to>
                                        <p:strVal val="visible"/>
                                      </p:to>
                                    </p:set>
                                    <p:animEffect transition="in" filter="fade">
                                      <p:cBhvr>
                                        <p:cTn id="23" dur="1500"/>
                                        <p:tgtEl>
                                          <p:spTgt spid="3072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721">
                                            <p:txEl>
                                              <p:pRg st="4" end="4"/>
                                            </p:txEl>
                                          </p:spTgt>
                                        </p:tgtEl>
                                        <p:attrNameLst>
                                          <p:attrName>style.visibility</p:attrName>
                                        </p:attrNameLst>
                                      </p:cBhvr>
                                      <p:to>
                                        <p:strVal val="visible"/>
                                      </p:to>
                                    </p:set>
                                    <p:animEffect transition="in" filter="fade">
                                      <p:cBhvr>
                                        <p:cTn id="28" dur="1500"/>
                                        <p:tgtEl>
                                          <p:spTgt spid="30721">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60">
            <a:extLst>
              <a:ext uri="{FF2B5EF4-FFF2-40B4-BE49-F238E27FC236}">
                <a16:creationId xmlns:a16="http://schemas.microsoft.com/office/drawing/2014/main" id="{5D732CFB-26D7-EBD4-F1F0-401748959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895600"/>
            <a:ext cx="1697939" cy="15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0" name="Slide Number Placeholder 3"/>
          <p:cNvSpPr>
            <a:spLocks noGrp="1"/>
          </p:cNvSpPr>
          <p:nvPr>
            <p:ph type="sldNum" sz="quarter" idx="10"/>
          </p:nvPr>
        </p:nvSpPr>
        <p:spPr>
          <a:xfrm>
            <a:off x="8763000" y="6553200"/>
            <a:ext cx="381000" cy="30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638DD53E-271E-42E4-A9FB-21A315718482}" type="slidenum">
              <a:rPr kumimoji="0" lang="en-US" altLang="en-US" sz="1400">
                <a:latin typeface="Times New Roman" panose="02020603050405020304" pitchFamily="18" charset="0"/>
              </a:rPr>
              <a:pPr>
                <a:spcBef>
                  <a:spcPct val="0"/>
                </a:spcBef>
                <a:buClrTx/>
                <a:buFontTx/>
                <a:buNone/>
              </a:pPr>
              <a:t>46</a:t>
            </a:fld>
            <a:endParaRPr kumimoji="0" lang="en-US" altLang="en-US" sz="1400">
              <a:latin typeface="Times New Roman" panose="02020603050405020304" pitchFamily="18" charset="0"/>
            </a:endParaRPr>
          </a:p>
        </p:txBody>
      </p:sp>
      <p:pic>
        <p:nvPicPr>
          <p:cNvPr id="4813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417196"/>
            <a:ext cx="6019800" cy="5212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084" name="Rectangle 2"/>
          <p:cNvSpPr>
            <a:spLocks noChangeArrowheads="1"/>
          </p:cNvSpPr>
          <p:nvPr/>
        </p:nvSpPr>
        <p:spPr bwMode="auto">
          <a:xfrm>
            <a:off x="0" y="364305"/>
            <a:ext cx="9144000" cy="941740"/>
          </a:xfrm>
          <a:prstGeom prst="rect">
            <a:avLst/>
          </a:prstGeom>
          <a:noFill/>
          <a:ln>
            <a:noFill/>
          </a:ln>
        </p:spPr>
        <p:txBody>
          <a:bodyPr vert="horz" wrap="square" lIns="91440" tIns="45720" rIns="91440" bIns="45720" numCol="1" anchor="ctr" anchorCtr="0" compatLnSpc="1">
            <a:prstTxWarp prst="textNoShape">
              <a:avLst/>
            </a:prstTxWarp>
          </a:bodyPr>
          <a:lstStyle/>
          <a:p>
            <a:pPr algn="ctr"/>
            <a:r>
              <a:rPr kumimoji="1" lang="en-US" altLang="en-US" b="1" dirty="0">
                <a:solidFill>
                  <a:srgbClr val="C00000"/>
                </a:solidFill>
                <a:latin typeface="Comic Sans MS" panose="030F0702030302020204" pitchFamily="66" charset="0"/>
                <a:ea typeface="ＭＳ Ｐゴシック" panose="020B0600070205080204" pitchFamily="34" charset="-128"/>
              </a:rPr>
              <a:t>Network &amp; Graph Analytics Illustration: The Bible</a:t>
            </a:r>
            <a:r>
              <a:rPr kumimoji="1" lang="en-US" altLang="en-US" sz="1400" dirty="0">
                <a:latin typeface="Comic Sans MS" panose="030F0702030302020204" pitchFamily="66" charset="0"/>
                <a:ea typeface="ＭＳ Ｐゴシック" panose="020B0600070205080204" pitchFamily="34" charset="-128"/>
              </a:rPr>
              <a:t> (by IBM)</a:t>
            </a:r>
            <a:br>
              <a:rPr kumimoji="1" lang="en-US" altLang="en-US" b="1" dirty="0">
                <a:solidFill>
                  <a:srgbClr val="C00000"/>
                </a:solidFill>
                <a:latin typeface="Comic Sans MS" panose="030F0702030302020204" pitchFamily="66" charset="0"/>
                <a:ea typeface="ＭＳ Ｐゴシック" panose="020B0600070205080204" pitchFamily="34" charset="-128"/>
              </a:rPr>
            </a:br>
            <a:r>
              <a:rPr kumimoji="1" lang="en-US" altLang="en-US" sz="1800" dirty="0">
                <a:latin typeface="Comic Sans MS" panose="030F0702030302020204" pitchFamily="66" charset="0"/>
                <a:ea typeface="ＭＳ Ｐゴシック" panose="020B0600070205080204" pitchFamily="34" charset="-128"/>
              </a:rPr>
              <a:t>Tie weight: number of times the pair appeared in the same passage. </a:t>
            </a:r>
            <a:endParaRPr kumimoji="1" lang="en-US" altLang="en-US" sz="2000" dirty="0">
              <a:solidFill>
                <a:schemeClr val="accent5">
                  <a:lumMod val="50000"/>
                </a:schemeClr>
              </a:solidFill>
              <a:latin typeface="Comic Sans MS" panose="030F0702030302020204" pitchFamily="66" charset="0"/>
              <a:ea typeface="ＭＳ Ｐゴシック" panose="020B0600070205080204" pitchFamily="34" charset="-128"/>
            </a:endParaRPr>
          </a:p>
        </p:txBody>
      </p:sp>
      <p:sp>
        <p:nvSpPr>
          <p:cNvPr id="3" name="Arrow: Right 2">
            <a:extLst>
              <a:ext uri="{FF2B5EF4-FFF2-40B4-BE49-F238E27FC236}">
                <a16:creationId xmlns:a16="http://schemas.microsoft.com/office/drawing/2014/main" id="{36D2F6CF-807A-83E7-2AD4-D1F2735FA216}"/>
              </a:ext>
            </a:extLst>
          </p:cNvPr>
          <p:cNvSpPr/>
          <p:nvPr/>
        </p:nvSpPr>
        <p:spPr bwMode="auto">
          <a:xfrm>
            <a:off x="6705600" y="3595699"/>
            <a:ext cx="216733" cy="262227"/>
          </a:xfrm>
          <a:prstGeom prst="rightArrow">
            <a:avLst/>
          </a:prstGeom>
          <a:solidFill>
            <a:srgbClr val="C0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 name="Oval 3">
            <a:extLst>
              <a:ext uri="{FF2B5EF4-FFF2-40B4-BE49-F238E27FC236}">
                <a16:creationId xmlns:a16="http://schemas.microsoft.com/office/drawing/2014/main" id="{87021678-4765-5DA1-3055-61EC86B3AA95}"/>
              </a:ext>
            </a:extLst>
          </p:cNvPr>
          <p:cNvSpPr/>
          <p:nvPr/>
        </p:nvSpPr>
        <p:spPr bwMode="auto">
          <a:xfrm>
            <a:off x="7533968" y="2885768"/>
            <a:ext cx="152400" cy="152400"/>
          </a:xfrm>
          <a:prstGeom prst="ellipse">
            <a:avLst/>
          </a:prstGeom>
          <a:noFill/>
          <a:ln w="127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Oval 4">
            <a:extLst>
              <a:ext uri="{FF2B5EF4-FFF2-40B4-BE49-F238E27FC236}">
                <a16:creationId xmlns:a16="http://schemas.microsoft.com/office/drawing/2014/main" id="{4588EEAB-496B-4DCF-2116-411D1F187CDD}"/>
              </a:ext>
            </a:extLst>
          </p:cNvPr>
          <p:cNvSpPr/>
          <p:nvPr/>
        </p:nvSpPr>
        <p:spPr bwMode="auto">
          <a:xfrm>
            <a:off x="7145594" y="3229515"/>
            <a:ext cx="152400" cy="152400"/>
          </a:xfrm>
          <a:prstGeom prst="ellipse">
            <a:avLst/>
          </a:prstGeom>
          <a:noFill/>
          <a:ln w="127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E8B38559-57AC-932C-0BD4-D2BE0E9CC033}"/>
              </a:ext>
            </a:extLst>
          </p:cNvPr>
          <p:cNvSpPr txBox="1"/>
          <p:nvPr/>
        </p:nvSpPr>
        <p:spPr>
          <a:xfrm>
            <a:off x="7467600" y="2388047"/>
            <a:ext cx="855406" cy="276999"/>
          </a:xfrm>
          <a:prstGeom prst="rect">
            <a:avLst/>
          </a:prstGeom>
          <a:noFill/>
        </p:spPr>
        <p:txBody>
          <a:bodyPr wrap="square" rtlCol="0">
            <a:spAutoFit/>
          </a:bodyPr>
          <a:lstStyle/>
          <a:p>
            <a:r>
              <a:rPr lang="en-US" sz="1200" dirty="0"/>
              <a:t>Ex. Adam</a:t>
            </a:r>
          </a:p>
        </p:txBody>
      </p:sp>
      <p:sp>
        <p:nvSpPr>
          <p:cNvPr id="7" name="Freeform: Shape 6">
            <a:extLst>
              <a:ext uri="{FF2B5EF4-FFF2-40B4-BE49-F238E27FC236}">
                <a16:creationId xmlns:a16="http://schemas.microsoft.com/office/drawing/2014/main" id="{D5C725C5-5424-1695-4910-A452B3869665}"/>
              </a:ext>
            </a:extLst>
          </p:cNvPr>
          <p:cNvSpPr/>
          <p:nvPr/>
        </p:nvSpPr>
        <p:spPr bwMode="auto">
          <a:xfrm rot="20302066">
            <a:off x="7665980" y="2681721"/>
            <a:ext cx="302342" cy="140110"/>
          </a:xfrm>
          <a:custGeom>
            <a:avLst/>
            <a:gdLst>
              <a:gd name="connsiteX0" fmla="*/ 0 w 302342"/>
              <a:gd name="connsiteY0" fmla="*/ 140110 h 140110"/>
              <a:gd name="connsiteX1" fmla="*/ 228600 w 302342"/>
              <a:gd name="connsiteY1" fmla="*/ 103239 h 140110"/>
              <a:gd name="connsiteX2" fmla="*/ 302342 w 302342"/>
              <a:gd name="connsiteY2" fmla="*/ 0 h 140110"/>
            </a:gdLst>
            <a:ahLst/>
            <a:cxnLst>
              <a:cxn ang="0">
                <a:pos x="connsiteX0" y="connsiteY0"/>
              </a:cxn>
              <a:cxn ang="0">
                <a:pos x="connsiteX1" y="connsiteY1"/>
              </a:cxn>
              <a:cxn ang="0">
                <a:pos x="connsiteX2" y="connsiteY2"/>
              </a:cxn>
            </a:cxnLst>
            <a:rect l="l" t="t" r="r" b="b"/>
            <a:pathLst>
              <a:path w="302342" h="140110">
                <a:moveTo>
                  <a:pt x="0" y="140110"/>
                </a:moveTo>
                <a:cubicBezTo>
                  <a:pt x="89105" y="133350"/>
                  <a:pt x="178210" y="126591"/>
                  <a:pt x="228600" y="103239"/>
                </a:cubicBezTo>
                <a:cubicBezTo>
                  <a:pt x="278990" y="79887"/>
                  <a:pt x="290666" y="39943"/>
                  <a:pt x="302342" y="0"/>
                </a:cubicBezTo>
              </a:path>
            </a:pathLst>
          </a:custGeom>
          <a:noFill/>
          <a:ln w="12700" cap="sq"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Oval 7">
            <a:extLst>
              <a:ext uri="{FF2B5EF4-FFF2-40B4-BE49-F238E27FC236}">
                <a16:creationId xmlns:a16="http://schemas.microsoft.com/office/drawing/2014/main" id="{3D0A08CA-FEBE-04D8-C8FB-D968B89C81AB}"/>
              </a:ext>
            </a:extLst>
          </p:cNvPr>
          <p:cNvSpPr/>
          <p:nvPr/>
        </p:nvSpPr>
        <p:spPr bwMode="auto">
          <a:xfrm>
            <a:off x="8746439" y="2885768"/>
            <a:ext cx="152400" cy="152400"/>
          </a:xfrm>
          <a:prstGeom prst="ellipse">
            <a:avLst/>
          </a:prstGeom>
          <a:noFill/>
          <a:ln w="127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Oval 8">
            <a:extLst>
              <a:ext uri="{FF2B5EF4-FFF2-40B4-BE49-F238E27FC236}">
                <a16:creationId xmlns:a16="http://schemas.microsoft.com/office/drawing/2014/main" id="{BD48F0B5-24A8-5A9F-7747-853478C14BC5}"/>
              </a:ext>
            </a:extLst>
          </p:cNvPr>
          <p:cNvSpPr/>
          <p:nvPr/>
        </p:nvSpPr>
        <p:spPr bwMode="auto">
          <a:xfrm>
            <a:off x="7131491" y="4369872"/>
            <a:ext cx="152400" cy="152400"/>
          </a:xfrm>
          <a:prstGeom prst="ellipse">
            <a:avLst/>
          </a:prstGeom>
          <a:noFill/>
          <a:ln w="127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TextBox 10">
            <a:extLst>
              <a:ext uri="{FF2B5EF4-FFF2-40B4-BE49-F238E27FC236}">
                <a16:creationId xmlns:a16="http://schemas.microsoft.com/office/drawing/2014/main" id="{CC46FE6B-1860-05CB-CEC4-AEB99CE216E8}"/>
              </a:ext>
            </a:extLst>
          </p:cNvPr>
          <p:cNvSpPr txBox="1"/>
          <p:nvPr/>
        </p:nvSpPr>
        <p:spPr>
          <a:xfrm>
            <a:off x="8225696" y="2388046"/>
            <a:ext cx="855406" cy="276999"/>
          </a:xfrm>
          <a:prstGeom prst="rect">
            <a:avLst/>
          </a:prstGeom>
          <a:noFill/>
        </p:spPr>
        <p:txBody>
          <a:bodyPr wrap="square" rtlCol="0">
            <a:spAutoFit/>
          </a:bodyPr>
          <a:lstStyle/>
          <a:p>
            <a:r>
              <a:rPr lang="en-US" sz="1200" dirty="0"/>
              <a:t>Ex. Jesus</a:t>
            </a:r>
          </a:p>
        </p:txBody>
      </p:sp>
      <p:sp>
        <p:nvSpPr>
          <p:cNvPr id="12" name="Freeform: Shape 11">
            <a:extLst>
              <a:ext uri="{FF2B5EF4-FFF2-40B4-BE49-F238E27FC236}">
                <a16:creationId xmlns:a16="http://schemas.microsoft.com/office/drawing/2014/main" id="{54B6A6D1-0CCA-4A0F-D649-97134F896856}"/>
              </a:ext>
            </a:extLst>
          </p:cNvPr>
          <p:cNvSpPr/>
          <p:nvPr/>
        </p:nvSpPr>
        <p:spPr bwMode="auto">
          <a:xfrm rot="867626" flipH="1">
            <a:off x="8472395" y="2655930"/>
            <a:ext cx="279535" cy="149154"/>
          </a:xfrm>
          <a:custGeom>
            <a:avLst/>
            <a:gdLst>
              <a:gd name="connsiteX0" fmla="*/ 0 w 302342"/>
              <a:gd name="connsiteY0" fmla="*/ 140110 h 140110"/>
              <a:gd name="connsiteX1" fmla="*/ 228600 w 302342"/>
              <a:gd name="connsiteY1" fmla="*/ 103239 h 140110"/>
              <a:gd name="connsiteX2" fmla="*/ 302342 w 302342"/>
              <a:gd name="connsiteY2" fmla="*/ 0 h 140110"/>
            </a:gdLst>
            <a:ahLst/>
            <a:cxnLst>
              <a:cxn ang="0">
                <a:pos x="connsiteX0" y="connsiteY0"/>
              </a:cxn>
              <a:cxn ang="0">
                <a:pos x="connsiteX1" y="connsiteY1"/>
              </a:cxn>
              <a:cxn ang="0">
                <a:pos x="connsiteX2" y="connsiteY2"/>
              </a:cxn>
            </a:cxnLst>
            <a:rect l="l" t="t" r="r" b="b"/>
            <a:pathLst>
              <a:path w="302342" h="140110">
                <a:moveTo>
                  <a:pt x="0" y="140110"/>
                </a:moveTo>
                <a:cubicBezTo>
                  <a:pt x="89105" y="133350"/>
                  <a:pt x="178210" y="126591"/>
                  <a:pt x="228600" y="103239"/>
                </a:cubicBezTo>
                <a:cubicBezTo>
                  <a:pt x="278990" y="79887"/>
                  <a:pt x="290666" y="39943"/>
                  <a:pt x="302342" y="0"/>
                </a:cubicBezTo>
              </a:path>
            </a:pathLst>
          </a:custGeom>
          <a:noFill/>
          <a:ln w="12700" cap="sq"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3" name="Oval 12">
            <a:extLst>
              <a:ext uri="{FF2B5EF4-FFF2-40B4-BE49-F238E27FC236}">
                <a16:creationId xmlns:a16="http://schemas.microsoft.com/office/drawing/2014/main" id="{D7665324-43B6-4096-4CF2-3B9199F2F221}"/>
              </a:ext>
            </a:extLst>
          </p:cNvPr>
          <p:cNvSpPr/>
          <p:nvPr/>
        </p:nvSpPr>
        <p:spPr bwMode="auto">
          <a:xfrm>
            <a:off x="8746439" y="3241424"/>
            <a:ext cx="152400" cy="152400"/>
          </a:xfrm>
          <a:prstGeom prst="ellipse">
            <a:avLst/>
          </a:prstGeom>
          <a:noFill/>
          <a:ln w="12700" cap="sq"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4" name="TextBox 13">
            <a:extLst>
              <a:ext uri="{FF2B5EF4-FFF2-40B4-BE49-F238E27FC236}">
                <a16:creationId xmlns:a16="http://schemas.microsoft.com/office/drawing/2014/main" id="{F70EFEA0-051A-C612-A6BF-9A3AC8278C5B}"/>
              </a:ext>
            </a:extLst>
          </p:cNvPr>
          <p:cNvSpPr txBox="1"/>
          <p:nvPr/>
        </p:nvSpPr>
        <p:spPr>
          <a:xfrm>
            <a:off x="2895600" y="1260805"/>
            <a:ext cx="296413" cy="276999"/>
          </a:xfrm>
          <a:prstGeom prst="rect">
            <a:avLst/>
          </a:prstGeom>
          <a:noFill/>
        </p:spPr>
        <p:txBody>
          <a:bodyPr wrap="square" rtlCol="0">
            <a:spAutoFit/>
          </a:bodyPr>
          <a:lstStyle/>
          <a:p>
            <a:r>
              <a:rPr lang="en-US" sz="1200" b="1" dirty="0">
                <a:solidFill>
                  <a:srgbClr val="FF0000"/>
                </a:solidFill>
              </a:rPr>
              <a:t>4</a:t>
            </a:r>
          </a:p>
        </p:txBody>
      </p:sp>
      <p:sp>
        <p:nvSpPr>
          <p:cNvPr id="15" name="TextBox 14">
            <a:extLst>
              <a:ext uri="{FF2B5EF4-FFF2-40B4-BE49-F238E27FC236}">
                <a16:creationId xmlns:a16="http://schemas.microsoft.com/office/drawing/2014/main" id="{3B9BAD3D-1649-00D8-07E7-4D183B8E7E4F}"/>
              </a:ext>
            </a:extLst>
          </p:cNvPr>
          <p:cNvSpPr txBox="1"/>
          <p:nvPr/>
        </p:nvSpPr>
        <p:spPr>
          <a:xfrm>
            <a:off x="4114800" y="3786593"/>
            <a:ext cx="381000" cy="276999"/>
          </a:xfrm>
          <a:prstGeom prst="rect">
            <a:avLst/>
          </a:prstGeom>
          <a:noFill/>
        </p:spPr>
        <p:txBody>
          <a:bodyPr wrap="square" rtlCol="0">
            <a:spAutoFit/>
          </a:bodyPr>
          <a:lstStyle/>
          <a:p>
            <a:r>
              <a:rPr lang="en-US" sz="1200" b="1" dirty="0">
                <a:solidFill>
                  <a:srgbClr val="FF0000"/>
                </a:solidFill>
              </a:rPr>
              <a:t>16</a:t>
            </a:r>
          </a:p>
        </p:txBody>
      </p:sp>
      <p:sp>
        <p:nvSpPr>
          <p:cNvPr id="10" name="TextBox 9">
            <a:extLst>
              <a:ext uri="{FF2B5EF4-FFF2-40B4-BE49-F238E27FC236}">
                <a16:creationId xmlns:a16="http://schemas.microsoft.com/office/drawing/2014/main" id="{884FDC82-9875-42CD-8071-4CB20903494C}"/>
              </a:ext>
            </a:extLst>
          </p:cNvPr>
          <p:cNvSpPr txBox="1"/>
          <p:nvPr/>
        </p:nvSpPr>
        <p:spPr>
          <a:xfrm>
            <a:off x="252542" y="2237793"/>
            <a:ext cx="1600200" cy="400110"/>
          </a:xfrm>
          <a:prstGeom prst="rect">
            <a:avLst/>
          </a:prstGeom>
          <a:noFill/>
        </p:spPr>
        <p:txBody>
          <a:bodyPr wrap="square" rtlCol="0">
            <a:spAutoFit/>
          </a:bodyPr>
          <a:lstStyle/>
          <a:p>
            <a:pPr algn="ctr"/>
            <a:r>
              <a:rPr lang="en-US" sz="2000" b="1" dirty="0">
                <a:solidFill>
                  <a:srgbClr val="0070C0"/>
                </a:solidFill>
              </a:rPr>
              <a:t>Sociogram</a:t>
            </a:r>
          </a:p>
        </p:txBody>
      </p:sp>
      <p:sp>
        <p:nvSpPr>
          <p:cNvPr id="16" name="TextBox 15">
            <a:extLst>
              <a:ext uri="{FF2B5EF4-FFF2-40B4-BE49-F238E27FC236}">
                <a16:creationId xmlns:a16="http://schemas.microsoft.com/office/drawing/2014/main" id="{6CE79484-E569-05EB-1548-03F0CDD3EDBF}"/>
              </a:ext>
            </a:extLst>
          </p:cNvPr>
          <p:cNvSpPr txBox="1"/>
          <p:nvPr/>
        </p:nvSpPr>
        <p:spPr>
          <a:xfrm>
            <a:off x="7221794" y="4554662"/>
            <a:ext cx="1600200" cy="400110"/>
          </a:xfrm>
          <a:prstGeom prst="rect">
            <a:avLst/>
          </a:prstGeom>
          <a:noFill/>
        </p:spPr>
        <p:txBody>
          <a:bodyPr wrap="square" rtlCol="0">
            <a:spAutoFit/>
          </a:bodyPr>
          <a:lstStyle/>
          <a:p>
            <a:pPr algn="ctr"/>
            <a:r>
              <a:rPr lang="en-US" sz="2000" b="1" dirty="0" err="1">
                <a:solidFill>
                  <a:srgbClr val="0070C0"/>
                </a:solidFill>
              </a:rPr>
              <a:t>Sociomatrix</a:t>
            </a:r>
            <a:endParaRPr lang="en-US" sz="2000" b="1" dirty="0">
              <a:solidFill>
                <a:srgbClr val="0070C0"/>
              </a:solidFill>
            </a:endParaRPr>
          </a:p>
        </p:txBody>
      </p:sp>
    </p:spTree>
    <p:extLst>
      <p:ext uri="{BB962C8B-B14F-4D97-AF65-F5344CB8AC3E}">
        <p14:creationId xmlns:p14="http://schemas.microsoft.com/office/powerpoint/2010/main" val="2323320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1+#ppt_w/2"/>
                                          </p:val>
                                        </p:tav>
                                        <p:tav tm="100000">
                                          <p:val>
                                            <p:strVal val="#ppt_x"/>
                                          </p:val>
                                        </p:tav>
                                      </p:tavLst>
                                    </p:anim>
                                    <p:anim calcmode="lin" valueType="num">
                                      <p:cBhvr additive="base">
                                        <p:cTn id="12" dur="1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1+#ppt_w/2"/>
                                          </p:val>
                                        </p:tav>
                                        <p:tav tm="100000">
                                          <p:val>
                                            <p:strVal val="#ppt_x"/>
                                          </p:val>
                                        </p:tav>
                                      </p:tavLst>
                                    </p:anim>
                                    <p:anim calcmode="lin" valueType="num">
                                      <p:cBhvr additive="base">
                                        <p:cTn id="16" dur="1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80">
                                          <p:stCondLst>
                                            <p:cond delay="0"/>
                                          </p:stCondLst>
                                        </p:cTn>
                                        <p:tgtEl>
                                          <p:spTgt spid="4"/>
                                        </p:tgtEl>
                                      </p:cBhvr>
                                    </p:animEffect>
                                    <p:anim calcmode="lin" valueType="num">
                                      <p:cBhvr>
                                        <p:cTn id="2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7" dur="26">
                                          <p:stCondLst>
                                            <p:cond delay="650"/>
                                          </p:stCondLst>
                                        </p:cTn>
                                        <p:tgtEl>
                                          <p:spTgt spid="4"/>
                                        </p:tgtEl>
                                      </p:cBhvr>
                                      <p:to x="100000" y="60000"/>
                                    </p:animScale>
                                    <p:animScale>
                                      <p:cBhvr>
                                        <p:cTn id="28" dur="166" decel="50000">
                                          <p:stCondLst>
                                            <p:cond delay="676"/>
                                          </p:stCondLst>
                                        </p:cTn>
                                        <p:tgtEl>
                                          <p:spTgt spid="4"/>
                                        </p:tgtEl>
                                      </p:cBhvr>
                                      <p:to x="100000" y="100000"/>
                                    </p:animScale>
                                    <p:animScale>
                                      <p:cBhvr>
                                        <p:cTn id="29" dur="26">
                                          <p:stCondLst>
                                            <p:cond delay="1312"/>
                                          </p:stCondLst>
                                        </p:cTn>
                                        <p:tgtEl>
                                          <p:spTgt spid="4"/>
                                        </p:tgtEl>
                                      </p:cBhvr>
                                      <p:to x="100000" y="80000"/>
                                    </p:animScale>
                                    <p:animScale>
                                      <p:cBhvr>
                                        <p:cTn id="30" dur="166" decel="50000">
                                          <p:stCondLst>
                                            <p:cond delay="1338"/>
                                          </p:stCondLst>
                                        </p:cTn>
                                        <p:tgtEl>
                                          <p:spTgt spid="4"/>
                                        </p:tgtEl>
                                      </p:cBhvr>
                                      <p:to x="100000" y="100000"/>
                                    </p:animScale>
                                    <p:animScale>
                                      <p:cBhvr>
                                        <p:cTn id="31" dur="26">
                                          <p:stCondLst>
                                            <p:cond delay="1642"/>
                                          </p:stCondLst>
                                        </p:cTn>
                                        <p:tgtEl>
                                          <p:spTgt spid="4"/>
                                        </p:tgtEl>
                                      </p:cBhvr>
                                      <p:to x="100000" y="90000"/>
                                    </p:animScale>
                                    <p:animScale>
                                      <p:cBhvr>
                                        <p:cTn id="32" dur="166" decel="50000">
                                          <p:stCondLst>
                                            <p:cond delay="1668"/>
                                          </p:stCondLst>
                                        </p:cTn>
                                        <p:tgtEl>
                                          <p:spTgt spid="4"/>
                                        </p:tgtEl>
                                      </p:cBhvr>
                                      <p:to x="100000" y="100000"/>
                                    </p:animScale>
                                    <p:animScale>
                                      <p:cBhvr>
                                        <p:cTn id="33" dur="26">
                                          <p:stCondLst>
                                            <p:cond delay="1808"/>
                                          </p:stCondLst>
                                        </p:cTn>
                                        <p:tgtEl>
                                          <p:spTgt spid="4"/>
                                        </p:tgtEl>
                                      </p:cBhvr>
                                      <p:to x="100000" y="95000"/>
                                    </p:animScale>
                                    <p:animScale>
                                      <p:cBhvr>
                                        <p:cTn id="34" dur="166" decel="50000">
                                          <p:stCondLst>
                                            <p:cond delay="1834"/>
                                          </p:stCondLst>
                                        </p:cTn>
                                        <p:tgtEl>
                                          <p:spTgt spid="4"/>
                                        </p:tgtEl>
                                      </p:cBhvr>
                                      <p:to x="100000" y="100000"/>
                                    </p:animScale>
                                  </p:childTnLst>
                                </p:cTn>
                              </p:par>
                              <p:par>
                                <p:cTn id="35" presetID="26"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80">
                                          <p:stCondLst>
                                            <p:cond delay="0"/>
                                          </p:stCondLst>
                                        </p:cTn>
                                        <p:tgtEl>
                                          <p:spTgt spid="5"/>
                                        </p:tgtEl>
                                      </p:cBhvr>
                                    </p:animEffect>
                                    <p:anim calcmode="lin" valueType="num">
                                      <p:cBhvr>
                                        <p:cTn id="3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3" dur="26">
                                          <p:stCondLst>
                                            <p:cond delay="650"/>
                                          </p:stCondLst>
                                        </p:cTn>
                                        <p:tgtEl>
                                          <p:spTgt spid="5"/>
                                        </p:tgtEl>
                                      </p:cBhvr>
                                      <p:to x="100000" y="60000"/>
                                    </p:animScale>
                                    <p:animScale>
                                      <p:cBhvr>
                                        <p:cTn id="44" dur="166" decel="50000">
                                          <p:stCondLst>
                                            <p:cond delay="676"/>
                                          </p:stCondLst>
                                        </p:cTn>
                                        <p:tgtEl>
                                          <p:spTgt spid="5"/>
                                        </p:tgtEl>
                                      </p:cBhvr>
                                      <p:to x="100000" y="100000"/>
                                    </p:animScale>
                                    <p:animScale>
                                      <p:cBhvr>
                                        <p:cTn id="45" dur="26">
                                          <p:stCondLst>
                                            <p:cond delay="1312"/>
                                          </p:stCondLst>
                                        </p:cTn>
                                        <p:tgtEl>
                                          <p:spTgt spid="5"/>
                                        </p:tgtEl>
                                      </p:cBhvr>
                                      <p:to x="100000" y="80000"/>
                                    </p:animScale>
                                    <p:animScale>
                                      <p:cBhvr>
                                        <p:cTn id="46" dur="166" decel="50000">
                                          <p:stCondLst>
                                            <p:cond delay="1338"/>
                                          </p:stCondLst>
                                        </p:cTn>
                                        <p:tgtEl>
                                          <p:spTgt spid="5"/>
                                        </p:tgtEl>
                                      </p:cBhvr>
                                      <p:to x="100000" y="100000"/>
                                    </p:animScale>
                                    <p:animScale>
                                      <p:cBhvr>
                                        <p:cTn id="47" dur="26">
                                          <p:stCondLst>
                                            <p:cond delay="1642"/>
                                          </p:stCondLst>
                                        </p:cTn>
                                        <p:tgtEl>
                                          <p:spTgt spid="5"/>
                                        </p:tgtEl>
                                      </p:cBhvr>
                                      <p:to x="100000" y="90000"/>
                                    </p:animScale>
                                    <p:animScale>
                                      <p:cBhvr>
                                        <p:cTn id="48" dur="166" decel="50000">
                                          <p:stCondLst>
                                            <p:cond delay="1668"/>
                                          </p:stCondLst>
                                        </p:cTn>
                                        <p:tgtEl>
                                          <p:spTgt spid="5"/>
                                        </p:tgtEl>
                                      </p:cBhvr>
                                      <p:to x="100000" y="100000"/>
                                    </p:animScale>
                                    <p:animScale>
                                      <p:cBhvr>
                                        <p:cTn id="49" dur="26">
                                          <p:stCondLst>
                                            <p:cond delay="1808"/>
                                          </p:stCondLst>
                                        </p:cTn>
                                        <p:tgtEl>
                                          <p:spTgt spid="5"/>
                                        </p:tgtEl>
                                      </p:cBhvr>
                                      <p:to x="100000" y="95000"/>
                                    </p:animScale>
                                    <p:animScale>
                                      <p:cBhvr>
                                        <p:cTn id="50" dur="166" decel="50000">
                                          <p:stCondLst>
                                            <p:cond delay="1834"/>
                                          </p:stCondLst>
                                        </p:cTn>
                                        <p:tgtEl>
                                          <p:spTgt spid="5"/>
                                        </p:tgtEl>
                                      </p:cBhvr>
                                      <p:to x="100000" y="100000"/>
                                    </p:animScale>
                                  </p:childTnLst>
                                </p:cTn>
                              </p:par>
                              <p:par>
                                <p:cTn id="51" presetID="26"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down)">
                                      <p:cBhvr>
                                        <p:cTn id="53" dur="580">
                                          <p:stCondLst>
                                            <p:cond delay="0"/>
                                          </p:stCondLst>
                                        </p:cTn>
                                        <p:tgtEl>
                                          <p:spTgt spid="6"/>
                                        </p:tgtEl>
                                      </p:cBhvr>
                                    </p:animEffect>
                                    <p:anim calcmode="lin" valueType="num">
                                      <p:cBhvr>
                                        <p:cTn id="5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9" dur="26">
                                          <p:stCondLst>
                                            <p:cond delay="650"/>
                                          </p:stCondLst>
                                        </p:cTn>
                                        <p:tgtEl>
                                          <p:spTgt spid="6"/>
                                        </p:tgtEl>
                                      </p:cBhvr>
                                      <p:to x="100000" y="60000"/>
                                    </p:animScale>
                                    <p:animScale>
                                      <p:cBhvr>
                                        <p:cTn id="60" dur="166" decel="50000">
                                          <p:stCondLst>
                                            <p:cond delay="676"/>
                                          </p:stCondLst>
                                        </p:cTn>
                                        <p:tgtEl>
                                          <p:spTgt spid="6"/>
                                        </p:tgtEl>
                                      </p:cBhvr>
                                      <p:to x="100000" y="100000"/>
                                    </p:animScale>
                                    <p:animScale>
                                      <p:cBhvr>
                                        <p:cTn id="61" dur="26">
                                          <p:stCondLst>
                                            <p:cond delay="1312"/>
                                          </p:stCondLst>
                                        </p:cTn>
                                        <p:tgtEl>
                                          <p:spTgt spid="6"/>
                                        </p:tgtEl>
                                      </p:cBhvr>
                                      <p:to x="100000" y="80000"/>
                                    </p:animScale>
                                    <p:animScale>
                                      <p:cBhvr>
                                        <p:cTn id="62" dur="166" decel="50000">
                                          <p:stCondLst>
                                            <p:cond delay="1338"/>
                                          </p:stCondLst>
                                        </p:cTn>
                                        <p:tgtEl>
                                          <p:spTgt spid="6"/>
                                        </p:tgtEl>
                                      </p:cBhvr>
                                      <p:to x="100000" y="100000"/>
                                    </p:animScale>
                                    <p:animScale>
                                      <p:cBhvr>
                                        <p:cTn id="63" dur="26">
                                          <p:stCondLst>
                                            <p:cond delay="1642"/>
                                          </p:stCondLst>
                                        </p:cTn>
                                        <p:tgtEl>
                                          <p:spTgt spid="6"/>
                                        </p:tgtEl>
                                      </p:cBhvr>
                                      <p:to x="100000" y="90000"/>
                                    </p:animScale>
                                    <p:animScale>
                                      <p:cBhvr>
                                        <p:cTn id="64" dur="166" decel="50000">
                                          <p:stCondLst>
                                            <p:cond delay="1668"/>
                                          </p:stCondLst>
                                        </p:cTn>
                                        <p:tgtEl>
                                          <p:spTgt spid="6"/>
                                        </p:tgtEl>
                                      </p:cBhvr>
                                      <p:to x="100000" y="100000"/>
                                    </p:animScale>
                                    <p:animScale>
                                      <p:cBhvr>
                                        <p:cTn id="65" dur="26">
                                          <p:stCondLst>
                                            <p:cond delay="1808"/>
                                          </p:stCondLst>
                                        </p:cTn>
                                        <p:tgtEl>
                                          <p:spTgt spid="6"/>
                                        </p:tgtEl>
                                      </p:cBhvr>
                                      <p:to x="100000" y="95000"/>
                                    </p:animScale>
                                    <p:animScale>
                                      <p:cBhvr>
                                        <p:cTn id="66" dur="166" decel="50000">
                                          <p:stCondLst>
                                            <p:cond delay="1834"/>
                                          </p:stCondLst>
                                        </p:cTn>
                                        <p:tgtEl>
                                          <p:spTgt spid="6"/>
                                        </p:tgtEl>
                                      </p:cBhvr>
                                      <p:to x="100000" y="100000"/>
                                    </p:animScale>
                                  </p:childTnLst>
                                </p:cTn>
                              </p:par>
                              <p:par>
                                <p:cTn id="67" presetID="26"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80">
                                          <p:stCondLst>
                                            <p:cond delay="0"/>
                                          </p:stCondLst>
                                        </p:cTn>
                                        <p:tgtEl>
                                          <p:spTgt spid="7"/>
                                        </p:tgtEl>
                                      </p:cBhvr>
                                    </p:animEffect>
                                    <p:anim calcmode="lin" valueType="num">
                                      <p:cBhvr>
                                        <p:cTn id="7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5" dur="26">
                                          <p:stCondLst>
                                            <p:cond delay="650"/>
                                          </p:stCondLst>
                                        </p:cTn>
                                        <p:tgtEl>
                                          <p:spTgt spid="7"/>
                                        </p:tgtEl>
                                      </p:cBhvr>
                                      <p:to x="100000" y="60000"/>
                                    </p:animScale>
                                    <p:animScale>
                                      <p:cBhvr>
                                        <p:cTn id="76" dur="166" decel="50000">
                                          <p:stCondLst>
                                            <p:cond delay="676"/>
                                          </p:stCondLst>
                                        </p:cTn>
                                        <p:tgtEl>
                                          <p:spTgt spid="7"/>
                                        </p:tgtEl>
                                      </p:cBhvr>
                                      <p:to x="100000" y="100000"/>
                                    </p:animScale>
                                    <p:animScale>
                                      <p:cBhvr>
                                        <p:cTn id="77" dur="26">
                                          <p:stCondLst>
                                            <p:cond delay="1312"/>
                                          </p:stCondLst>
                                        </p:cTn>
                                        <p:tgtEl>
                                          <p:spTgt spid="7"/>
                                        </p:tgtEl>
                                      </p:cBhvr>
                                      <p:to x="100000" y="80000"/>
                                    </p:animScale>
                                    <p:animScale>
                                      <p:cBhvr>
                                        <p:cTn id="78" dur="166" decel="50000">
                                          <p:stCondLst>
                                            <p:cond delay="1338"/>
                                          </p:stCondLst>
                                        </p:cTn>
                                        <p:tgtEl>
                                          <p:spTgt spid="7"/>
                                        </p:tgtEl>
                                      </p:cBhvr>
                                      <p:to x="100000" y="100000"/>
                                    </p:animScale>
                                    <p:animScale>
                                      <p:cBhvr>
                                        <p:cTn id="79" dur="26">
                                          <p:stCondLst>
                                            <p:cond delay="1642"/>
                                          </p:stCondLst>
                                        </p:cTn>
                                        <p:tgtEl>
                                          <p:spTgt spid="7"/>
                                        </p:tgtEl>
                                      </p:cBhvr>
                                      <p:to x="100000" y="90000"/>
                                    </p:animScale>
                                    <p:animScale>
                                      <p:cBhvr>
                                        <p:cTn id="80" dur="166" decel="50000">
                                          <p:stCondLst>
                                            <p:cond delay="1668"/>
                                          </p:stCondLst>
                                        </p:cTn>
                                        <p:tgtEl>
                                          <p:spTgt spid="7"/>
                                        </p:tgtEl>
                                      </p:cBhvr>
                                      <p:to x="100000" y="100000"/>
                                    </p:animScale>
                                    <p:animScale>
                                      <p:cBhvr>
                                        <p:cTn id="81" dur="26">
                                          <p:stCondLst>
                                            <p:cond delay="1808"/>
                                          </p:stCondLst>
                                        </p:cTn>
                                        <p:tgtEl>
                                          <p:spTgt spid="7"/>
                                        </p:tgtEl>
                                      </p:cBhvr>
                                      <p:to x="100000" y="95000"/>
                                    </p:animScale>
                                    <p:animScale>
                                      <p:cBhvr>
                                        <p:cTn id="82" dur="166" decel="50000">
                                          <p:stCondLst>
                                            <p:cond delay="1834"/>
                                          </p:stCondLst>
                                        </p:cTn>
                                        <p:tgtEl>
                                          <p:spTgt spid="7"/>
                                        </p:tgtEl>
                                      </p:cBhvr>
                                      <p:to x="100000" y="100000"/>
                                    </p:animScale>
                                  </p:childTnLst>
                                </p:cTn>
                              </p:par>
                              <p:par>
                                <p:cTn id="83" presetID="26"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wipe(down)">
                                      <p:cBhvr>
                                        <p:cTn id="85" dur="580">
                                          <p:stCondLst>
                                            <p:cond delay="0"/>
                                          </p:stCondLst>
                                        </p:cTn>
                                        <p:tgtEl>
                                          <p:spTgt spid="8"/>
                                        </p:tgtEl>
                                      </p:cBhvr>
                                    </p:animEffect>
                                    <p:anim calcmode="lin" valueType="num">
                                      <p:cBhvr>
                                        <p:cTn id="8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1" dur="26">
                                          <p:stCondLst>
                                            <p:cond delay="650"/>
                                          </p:stCondLst>
                                        </p:cTn>
                                        <p:tgtEl>
                                          <p:spTgt spid="8"/>
                                        </p:tgtEl>
                                      </p:cBhvr>
                                      <p:to x="100000" y="60000"/>
                                    </p:animScale>
                                    <p:animScale>
                                      <p:cBhvr>
                                        <p:cTn id="92" dur="166" decel="50000">
                                          <p:stCondLst>
                                            <p:cond delay="676"/>
                                          </p:stCondLst>
                                        </p:cTn>
                                        <p:tgtEl>
                                          <p:spTgt spid="8"/>
                                        </p:tgtEl>
                                      </p:cBhvr>
                                      <p:to x="100000" y="100000"/>
                                    </p:animScale>
                                    <p:animScale>
                                      <p:cBhvr>
                                        <p:cTn id="93" dur="26">
                                          <p:stCondLst>
                                            <p:cond delay="1312"/>
                                          </p:stCondLst>
                                        </p:cTn>
                                        <p:tgtEl>
                                          <p:spTgt spid="8"/>
                                        </p:tgtEl>
                                      </p:cBhvr>
                                      <p:to x="100000" y="80000"/>
                                    </p:animScale>
                                    <p:animScale>
                                      <p:cBhvr>
                                        <p:cTn id="94" dur="166" decel="50000">
                                          <p:stCondLst>
                                            <p:cond delay="1338"/>
                                          </p:stCondLst>
                                        </p:cTn>
                                        <p:tgtEl>
                                          <p:spTgt spid="8"/>
                                        </p:tgtEl>
                                      </p:cBhvr>
                                      <p:to x="100000" y="100000"/>
                                    </p:animScale>
                                    <p:animScale>
                                      <p:cBhvr>
                                        <p:cTn id="95" dur="26">
                                          <p:stCondLst>
                                            <p:cond delay="1642"/>
                                          </p:stCondLst>
                                        </p:cTn>
                                        <p:tgtEl>
                                          <p:spTgt spid="8"/>
                                        </p:tgtEl>
                                      </p:cBhvr>
                                      <p:to x="100000" y="90000"/>
                                    </p:animScale>
                                    <p:animScale>
                                      <p:cBhvr>
                                        <p:cTn id="96" dur="166" decel="50000">
                                          <p:stCondLst>
                                            <p:cond delay="1668"/>
                                          </p:stCondLst>
                                        </p:cTn>
                                        <p:tgtEl>
                                          <p:spTgt spid="8"/>
                                        </p:tgtEl>
                                      </p:cBhvr>
                                      <p:to x="100000" y="100000"/>
                                    </p:animScale>
                                    <p:animScale>
                                      <p:cBhvr>
                                        <p:cTn id="97" dur="26">
                                          <p:stCondLst>
                                            <p:cond delay="1808"/>
                                          </p:stCondLst>
                                        </p:cTn>
                                        <p:tgtEl>
                                          <p:spTgt spid="8"/>
                                        </p:tgtEl>
                                      </p:cBhvr>
                                      <p:to x="100000" y="95000"/>
                                    </p:animScale>
                                    <p:animScale>
                                      <p:cBhvr>
                                        <p:cTn id="98" dur="166" decel="50000">
                                          <p:stCondLst>
                                            <p:cond delay="1834"/>
                                          </p:stCondLst>
                                        </p:cTn>
                                        <p:tgtEl>
                                          <p:spTgt spid="8"/>
                                        </p:tgtEl>
                                      </p:cBhvr>
                                      <p:to x="100000" y="100000"/>
                                    </p:animScale>
                                  </p:childTnLst>
                                </p:cTn>
                              </p:par>
                              <p:par>
                                <p:cTn id="99" presetID="26" presetClass="entr" presetSubtype="0"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down)">
                                      <p:cBhvr>
                                        <p:cTn id="101" dur="580">
                                          <p:stCondLst>
                                            <p:cond delay="0"/>
                                          </p:stCondLst>
                                        </p:cTn>
                                        <p:tgtEl>
                                          <p:spTgt spid="9"/>
                                        </p:tgtEl>
                                      </p:cBhvr>
                                    </p:animEffect>
                                    <p:anim calcmode="lin" valueType="num">
                                      <p:cBhvr>
                                        <p:cTn id="10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07" dur="26">
                                          <p:stCondLst>
                                            <p:cond delay="650"/>
                                          </p:stCondLst>
                                        </p:cTn>
                                        <p:tgtEl>
                                          <p:spTgt spid="9"/>
                                        </p:tgtEl>
                                      </p:cBhvr>
                                      <p:to x="100000" y="60000"/>
                                    </p:animScale>
                                    <p:animScale>
                                      <p:cBhvr>
                                        <p:cTn id="108" dur="166" decel="50000">
                                          <p:stCondLst>
                                            <p:cond delay="676"/>
                                          </p:stCondLst>
                                        </p:cTn>
                                        <p:tgtEl>
                                          <p:spTgt spid="9"/>
                                        </p:tgtEl>
                                      </p:cBhvr>
                                      <p:to x="100000" y="100000"/>
                                    </p:animScale>
                                    <p:animScale>
                                      <p:cBhvr>
                                        <p:cTn id="109" dur="26">
                                          <p:stCondLst>
                                            <p:cond delay="1312"/>
                                          </p:stCondLst>
                                        </p:cTn>
                                        <p:tgtEl>
                                          <p:spTgt spid="9"/>
                                        </p:tgtEl>
                                      </p:cBhvr>
                                      <p:to x="100000" y="80000"/>
                                    </p:animScale>
                                    <p:animScale>
                                      <p:cBhvr>
                                        <p:cTn id="110" dur="166" decel="50000">
                                          <p:stCondLst>
                                            <p:cond delay="1338"/>
                                          </p:stCondLst>
                                        </p:cTn>
                                        <p:tgtEl>
                                          <p:spTgt spid="9"/>
                                        </p:tgtEl>
                                      </p:cBhvr>
                                      <p:to x="100000" y="100000"/>
                                    </p:animScale>
                                    <p:animScale>
                                      <p:cBhvr>
                                        <p:cTn id="111" dur="26">
                                          <p:stCondLst>
                                            <p:cond delay="1642"/>
                                          </p:stCondLst>
                                        </p:cTn>
                                        <p:tgtEl>
                                          <p:spTgt spid="9"/>
                                        </p:tgtEl>
                                      </p:cBhvr>
                                      <p:to x="100000" y="90000"/>
                                    </p:animScale>
                                    <p:animScale>
                                      <p:cBhvr>
                                        <p:cTn id="112" dur="166" decel="50000">
                                          <p:stCondLst>
                                            <p:cond delay="1668"/>
                                          </p:stCondLst>
                                        </p:cTn>
                                        <p:tgtEl>
                                          <p:spTgt spid="9"/>
                                        </p:tgtEl>
                                      </p:cBhvr>
                                      <p:to x="100000" y="100000"/>
                                    </p:animScale>
                                    <p:animScale>
                                      <p:cBhvr>
                                        <p:cTn id="113" dur="26">
                                          <p:stCondLst>
                                            <p:cond delay="1808"/>
                                          </p:stCondLst>
                                        </p:cTn>
                                        <p:tgtEl>
                                          <p:spTgt spid="9"/>
                                        </p:tgtEl>
                                      </p:cBhvr>
                                      <p:to x="100000" y="95000"/>
                                    </p:animScale>
                                    <p:animScale>
                                      <p:cBhvr>
                                        <p:cTn id="114" dur="166" decel="50000">
                                          <p:stCondLst>
                                            <p:cond delay="1834"/>
                                          </p:stCondLst>
                                        </p:cTn>
                                        <p:tgtEl>
                                          <p:spTgt spid="9"/>
                                        </p:tgtEl>
                                      </p:cBhvr>
                                      <p:to x="100000" y="100000"/>
                                    </p:animScale>
                                  </p:childTnLst>
                                </p:cTn>
                              </p:par>
                              <p:par>
                                <p:cTn id="115" presetID="26" presetClass="entr" presetSubtype="0" fill="hold" grpId="0" nodeType="with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wipe(down)">
                                      <p:cBhvr>
                                        <p:cTn id="117" dur="580">
                                          <p:stCondLst>
                                            <p:cond delay="0"/>
                                          </p:stCondLst>
                                        </p:cTn>
                                        <p:tgtEl>
                                          <p:spTgt spid="11"/>
                                        </p:tgtEl>
                                      </p:cBhvr>
                                    </p:animEffect>
                                    <p:anim calcmode="lin" valueType="num">
                                      <p:cBhvr>
                                        <p:cTn id="11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1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2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2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23" dur="26">
                                          <p:stCondLst>
                                            <p:cond delay="650"/>
                                          </p:stCondLst>
                                        </p:cTn>
                                        <p:tgtEl>
                                          <p:spTgt spid="11"/>
                                        </p:tgtEl>
                                      </p:cBhvr>
                                      <p:to x="100000" y="60000"/>
                                    </p:animScale>
                                    <p:animScale>
                                      <p:cBhvr>
                                        <p:cTn id="124" dur="166" decel="50000">
                                          <p:stCondLst>
                                            <p:cond delay="676"/>
                                          </p:stCondLst>
                                        </p:cTn>
                                        <p:tgtEl>
                                          <p:spTgt spid="11"/>
                                        </p:tgtEl>
                                      </p:cBhvr>
                                      <p:to x="100000" y="100000"/>
                                    </p:animScale>
                                    <p:animScale>
                                      <p:cBhvr>
                                        <p:cTn id="125" dur="26">
                                          <p:stCondLst>
                                            <p:cond delay="1312"/>
                                          </p:stCondLst>
                                        </p:cTn>
                                        <p:tgtEl>
                                          <p:spTgt spid="11"/>
                                        </p:tgtEl>
                                      </p:cBhvr>
                                      <p:to x="100000" y="80000"/>
                                    </p:animScale>
                                    <p:animScale>
                                      <p:cBhvr>
                                        <p:cTn id="126" dur="166" decel="50000">
                                          <p:stCondLst>
                                            <p:cond delay="1338"/>
                                          </p:stCondLst>
                                        </p:cTn>
                                        <p:tgtEl>
                                          <p:spTgt spid="11"/>
                                        </p:tgtEl>
                                      </p:cBhvr>
                                      <p:to x="100000" y="100000"/>
                                    </p:animScale>
                                    <p:animScale>
                                      <p:cBhvr>
                                        <p:cTn id="127" dur="26">
                                          <p:stCondLst>
                                            <p:cond delay="1642"/>
                                          </p:stCondLst>
                                        </p:cTn>
                                        <p:tgtEl>
                                          <p:spTgt spid="11"/>
                                        </p:tgtEl>
                                      </p:cBhvr>
                                      <p:to x="100000" y="90000"/>
                                    </p:animScale>
                                    <p:animScale>
                                      <p:cBhvr>
                                        <p:cTn id="128" dur="166" decel="50000">
                                          <p:stCondLst>
                                            <p:cond delay="1668"/>
                                          </p:stCondLst>
                                        </p:cTn>
                                        <p:tgtEl>
                                          <p:spTgt spid="11"/>
                                        </p:tgtEl>
                                      </p:cBhvr>
                                      <p:to x="100000" y="100000"/>
                                    </p:animScale>
                                    <p:animScale>
                                      <p:cBhvr>
                                        <p:cTn id="129" dur="26">
                                          <p:stCondLst>
                                            <p:cond delay="1808"/>
                                          </p:stCondLst>
                                        </p:cTn>
                                        <p:tgtEl>
                                          <p:spTgt spid="11"/>
                                        </p:tgtEl>
                                      </p:cBhvr>
                                      <p:to x="100000" y="95000"/>
                                    </p:animScale>
                                    <p:animScale>
                                      <p:cBhvr>
                                        <p:cTn id="130" dur="166" decel="50000">
                                          <p:stCondLst>
                                            <p:cond delay="1834"/>
                                          </p:stCondLst>
                                        </p:cTn>
                                        <p:tgtEl>
                                          <p:spTgt spid="11"/>
                                        </p:tgtEl>
                                      </p:cBhvr>
                                      <p:to x="100000" y="100000"/>
                                    </p:animScale>
                                  </p:childTnLst>
                                </p:cTn>
                              </p:par>
                              <p:par>
                                <p:cTn id="131" presetID="26" presetClass="entr" presetSubtype="0" fill="hold" grpId="0" nodeType="withEffect">
                                  <p:stCondLst>
                                    <p:cond delay="0"/>
                                  </p:stCondLst>
                                  <p:childTnLst>
                                    <p:set>
                                      <p:cBhvr>
                                        <p:cTn id="132" dur="1" fill="hold">
                                          <p:stCondLst>
                                            <p:cond delay="0"/>
                                          </p:stCondLst>
                                        </p:cTn>
                                        <p:tgtEl>
                                          <p:spTgt spid="12"/>
                                        </p:tgtEl>
                                        <p:attrNameLst>
                                          <p:attrName>style.visibility</p:attrName>
                                        </p:attrNameLst>
                                      </p:cBhvr>
                                      <p:to>
                                        <p:strVal val="visible"/>
                                      </p:to>
                                    </p:set>
                                    <p:animEffect transition="in" filter="wipe(down)">
                                      <p:cBhvr>
                                        <p:cTn id="133" dur="580">
                                          <p:stCondLst>
                                            <p:cond delay="0"/>
                                          </p:stCondLst>
                                        </p:cTn>
                                        <p:tgtEl>
                                          <p:spTgt spid="12"/>
                                        </p:tgtEl>
                                      </p:cBhvr>
                                    </p:animEffect>
                                    <p:anim calcmode="lin" valueType="num">
                                      <p:cBhvr>
                                        <p:cTn id="13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9" dur="26">
                                          <p:stCondLst>
                                            <p:cond delay="650"/>
                                          </p:stCondLst>
                                        </p:cTn>
                                        <p:tgtEl>
                                          <p:spTgt spid="12"/>
                                        </p:tgtEl>
                                      </p:cBhvr>
                                      <p:to x="100000" y="60000"/>
                                    </p:animScale>
                                    <p:animScale>
                                      <p:cBhvr>
                                        <p:cTn id="140" dur="166" decel="50000">
                                          <p:stCondLst>
                                            <p:cond delay="676"/>
                                          </p:stCondLst>
                                        </p:cTn>
                                        <p:tgtEl>
                                          <p:spTgt spid="12"/>
                                        </p:tgtEl>
                                      </p:cBhvr>
                                      <p:to x="100000" y="100000"/>
                                    </p:animScale>
                                    <p:animScale>
                                      <p:cBhvr>
                                        <p:cTn id="141" dur="26">
                                          <p:stCondLst>
                                            <p:cond delay="1312"/>
                                          </p:stCondLst>
                                        </p:cTn>
                                        <p:tgtEl>
                                          <p:spTgt spid="12"/>
                                        </p:tgtEl>
                                      </p:cBhvr>
                                      <p:to x="100000" y="80000"/>
                                    </p:animScale>
                                    <p:animScale>
                                      <p:cBhvr>
                                        <p:cTn id="142" dur="166" decel="50000">
                                          <p:stCondLst>
                                            <p:cond delay="1338"/>
                                          </p:stCondLst>
                                        </p:cTn>
                                        <p:tgtEl>
                                          <p:spTgt spid="12"/>
                                        </p:tgtEl>
                                      </p:cBhvr>
                                      <p:to x="100000" y="100000"/>
                                    </p:animScale>
                                    <p:animScale>
                                      <p:cBhvr>
                                        <p:cTn id="143" dur="26">
                                          <p:stCondLst>
                                            <p:cond delay="1642"/>
                                          </p:stCondLst>
                                        </p:cTn>
                                        <p:tgtEl>
                                          <p:spTgt spid="12"/>
                                        </p:tgtEl>
                                      </p:cBhvr>
                                      <p:to x="100000" y="90000"/>
                                    </p:animScale>
                                    <p:animScale>
                                      <p:cBhvr>
                                        <p:cTn id="144" dur="166" decel="50000">
                                          <p:stCondLst>
                                            <p:cond delay="1668"/>
                                          </p:stCondLst>
                                        </p:cTn>
                                        <p:tgtEl>
                                          <p:spTgt spid="12"/>
                                        </p:tgtEl>
                                      </p:cBhvr>
                                      <p:to x="100000" y="100000"/>
                                    </p:animScale>
                                    <p:animScale>
                                      <p:cBhvr>
                                        <p:cTn id="145" dur="26">
                                          <p:stCondLst>
                                            <p:cond delay="1808"/>
                                          </p:stCondLst>
                                        </p:cTn>
                                        <p:tgtEl>
                                          <p:spTgt spid="12"/>
                                        </p:tgtEl>
                                      </p:cBhvr>
                                      <p:to x="100000" y="95000"/>
                                    </p:animScale>
                                    <p:animScale>
                                      <p:cBhvr>
                                        <p:cTn id="146" dur="166" decel="50000">
                                          <p:stCondLst>
                                            <p:cond delay="1834"/>
                                          </p:stCondLst>
                                        </p:cTn>
                                        <p:tgtEl>
                                          <p:spTgt spid="12"/>
                                        </p:tgtEl>
                                      </p:cBhvr>
                                      <p:to x="100000" y="100000"/>
                                    </p:animScale>
                                  </p:childTnLst>
                                </p:cTn>
                              </p:par>
                              <p:par>
                                <p:cTn id="147" presetID="26" presetClass="entr" presetSubtype="0" fill="hold" grpId="0" nodeType="withEffect">
                                  <p:stCondLst>
                                    <p:cond delay="0"/>
                                  </p:stCondLst>
                                  <p:childTnLst>
                                    <p:set>
                                      <p:cBhvr>
                                        <p:cTn id="148" dur="1" fill="hold">
                                          <p:stCondLst>
                                            <p:cond delay="0"/>
                                          </p:stCondLst>
                                        </p:cTn>
                                        <p:tgtEl>
                                          <p:spTgt spid="13"/>
                                        </p:tgtEl>
                                        <p:attrNameLst>
                                          <p:attrName>style.visibility</p:attrName>
                                        </p:attrNameLst>
                                      </p:cBhvr>
                                      <p:to>
                                        <p:strVal val="visible"/>
                                      </p:to>
                                    </p:set>
                                    <p:animEffect transition="in" filter="wipe(down)">
                                      <p:cBhvr>
                                        <p:cTn id="149" dur="580">
                                          <p:stCondLst>
                                            <p:cond delay="0"/>
                                          </p:stCondLst>
                                        </p:cTn>
                                        <p:tgtEl>
                                          <p:spTgt spid="13"/>
                                        </p:tgtEl>
                                      </p:cBhvr>
                                    </p:animEffect>
                                    <p:anim calcmode="lin" valueType="num">
                                      <p:cBhvr>
                                        <p:cTn id="15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5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5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5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5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55" dur="26">
                                          <p:stCondLst>
                                            <p:cond delay="650"/>
                                          </p:stCondLst>
                                        </p:cTn>
                                        <p:tgtEl>
                                          <p:spTgt spid="13"/>
                                        </p:tgtEl>
                                      </p:cBhvr>
                                      <p:to x="100000" y="60000"/>
                                    </p:animScale>
                                    <p:animScale>
                                      <p:cBhvr>
                                        <p:cTn id="156" dur="166" decel="50000">
                                          <p:stCondLst>
                                            <p:cond delay="676"/>
                                          </p:stCondLst>
                                        </p:cTn>
                                        <p:tgtEl>
                                          <p:spTgt spid="13"/>
                                        </p:tgtEl>
                                      </p:cBhvr>
                                      <p:to x="100000" y="100000"/>
                                    </p:animScale>
                                    <p:animScale>
                                      <p:cBhvr>
                                        <p:cTn id="157" dur="26">
                                          <p:stCondLst>
                                            <p:cond delay="1312"/>
                                          </p:stCondLst>
                                        </p:cTn>
                                        <p:tgtEl>
                                          <p:spTgt spid="13"/>
                                        </p:tgtEl>
                                      </p:cBhvr>
                                      <p:to x="100000" y="80000"/>
                                    </p:animScale>
                                    <p:animScale>
                                      <p:cBhvr>
                                        <p:cTn id="158" dur="166" decel="50000">
                                          <p:stCondLst>
                                            <p:cond delay="1338"/>
                                          </p:stCondLst>
                                        </p:cTn>
                                        <p:tgtEl>
                                          <p:spTgt spid="13"/>
                                        </p:tgtEl>
                                      </p:cBhvr>
                                      <p:to x="100000" y="100000"/>
                                    </p:animScale>
                                    <p:animScale>
                                      <p:cBhvr>
                                        <p:cTn id="159" dur="26">
                                          <p:stCondLst>
                                            <p:cond delay="1642"/>
                                          </p:stCondLst>
                                        </p:cTn>
                                        <p:tgtEl>
                                          <p:spTgt spid="13"/>
                                        </p:tgtEl>
                                      </p:cBhvr>
                                      <p:to x="100000" y="90000"/>
                                    </p:animScale>
                                    <p:animScale>
                                      <p:cBhvr>
                                        <p:cTn id="160" dur="166" decel="50000">
                                          <p:stCondLst>
                                            <p:cond delay="1668"/>
                                          </p:stCondLst>
                                        </p:cTn>
                                        <p:tgtEl>
                                          <p:spTgt spid="13"/>
                                        </p:tgtEl>
                                      </p:cBhvr>
                                      <p:to x="100000" y="100000"/>
                                    </p:animScale>
                                    <p:animScale>
                                      <p:cBhvr>
                                        <p:cTn id="161" dur="26">
                                          <p:stCondLst>
                                            <p:cond delay="1808"/>
                                          </p:stCondLst>
                                        </p:cTn>
                                        <p:tgtEl>
                                          <p:spTgt spid="13"/>
                                        </p:tgtEl>
                                      </p:cBhvr>
                                      <p:to x="100000" y="95000"/>
                                    </p:animScale>
                                    <p:animScale>
                                      <p:cBhvr>
                                        <p:cTn id="162" dur="166" decel="50000">
                                          <p:stCondLst>
                                            <p:cond delay="1834"/>
                                          </p:stCondLst>
                                        </p:cTn>
                                        <p:tgtEl>
                                          <p:spTgt spid="13"/>
                                        </p:tgtEl>
                                      </p:cBhvr>
                                      <p:to x="100000" y="100000"/>
                                    </p:animScale>
                                  </p:childTnLst>
                                </p:cTn>
                              </p:par>
                              <p:par>
                                <p:cTn id="163" presetID="26" presetClass="entr" presetSubtype="0" fill="hold" grpId="0" nodeType="withEffect">
                                  <p:stCondLst>
                                    <p:cond delay="0"/>
                                  </p:stCondLst>
                                  <p:childTnLst>
                                    <p:set>
                                      <p:cBhvr>
                                        <p:cTn id="164" dur="1" fill="hold">
                                          <p:stCondLst>
                                            <p:cond delay="0"/>
                                          </p:stCondLst>
                                        </p:cTn>
                                        <p:tgtEl>
                                          <p:spTgt spid="14"/>
                                        </p:tgtEl>
                                        <p:attrNameLst>
                                          <p:attrName>style.visibility</p:attrName>
                                        </p:attrNameLst>
                                      </p:cBhvr>
                                      <p:to>
                                        <p:strVal val="visible"/>
                                      </p:to>
                                    </p:set>
                                    <p:animEffect transition="in" filter="wipe(down)">
                                      <p:cBhvr>
                                        <p:cTn id="165" dur="580">
                                          <p:stCondLst>
                                            <p:cond delay="0"/>
                                          </p:stCondLst>
                                        </p:cTn>
                                        <p:tgtEl>
                                          <p:spTgt spid="14"/>
                                        </p:tgtEl>
                                      </p:cBhvr>
                                    </p:animEffect>
                                    <p:anim calcmode="lin" valueType="num">
                                      <p:cBhvr>
                                        <p:cTn id="16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6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6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6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7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71" dur="26">
                                          <p:stCondLst>
                                            <p:cond delay="650"/>
                                          </p:stCondLst>
                                        </p:cTn>
                                        <p:tgtEl>
                                          <p:spTgt spid="14"/>
                                        </p:tgtEl>
                                      </p:cBhvr>
                                      <p:to x="100000" y="60000"/>
                                    </p:animScale>
                                    <p:animScale>
                                      <p:cBhvr>
                                        <p:cTn id="172" dur="166" decel="50000">
                                          <p:stCondLst>
                                            <p:cond delay="676"/>
                                          </p:stCondLst>
                                        </p:cTn>
                                        <p:tgtEl>
                                          <p:spTgt spid="14"/>
                                        </p:tgtEl>
                                      </p:cBhvr>
                                      <p:to x="100000" y="100000"/>
                                    </p:animScale>
                                    <p:animScale>
                                      <p:cBhvr>
                                        <p:cTn id="173" dur="26">
                                          <p:stCondLst>
                                            <p:cond delay="1312"/>
                                          </p:stCondLst>
                                        </p:cTn>
                                        <p:tgtEl>
                                          <p:spTgt spid="14"/>
                                        </p:tgtEl>
                                      </p:cBhvr>
                                      <p:to x="100000" y="80000"/>
                                    </p:animScale>
                                    <p:animScale>
                                      <p:cBhvr>
                                        <p:cTn id="174" dur="166" decel="50000">
                                          <p:stCondLst>
                                            <p:cond delay="1338"/>
                                          </p:stCondLst>
                                        </p:cTn>
                                        <p:tgtEl>
                                          <p:spTgt spid="14"/>
                                        </p:tgtEl>
                                      </p:cBhvr>
                                      <p:to x="100000" y="100000"/>
                                    </p:animScale>
                                    <p:animScale>
                                      <p:cBhvr>
                                        <p:cTn id="175" dur="26">
                                          <p:stCondLst>
                                            <p:cond delay="1642"/>
                                          </p:stCondLst>
                                        </p:cTn>
                                        <p:tgtEl>
                                          <p:spTgt spid="14"/>
                                        </p:tgtEl>
                                      </p:cBhvr>
                                      <p:to x="100000" y="90000"/>
                                    </p:animScale>
                                    <p:animScale>
                                      <p:cBhvr>
                                        <p:cTn id="176" dur="166" decel="50000">
                                          <p:stCondLst>
                                            <p:cond delay="1668"/>
                                          </p:stCondLst>
                                        </p:cTn>
                                        <p:tgtEl>
                                          <p:spTgt spid="14"/>
                                        </p:tgtEl>
                                      </p:cBhvr>
                                      <p:to x="100000" y="100000"/>
                                    </p:animScale>
                                    <p:animScale>
                                      <p:cBhvr>
                                        <p:cTn id="177" dur="26">
                                          <p:stCondLst>
                                            <p:cond delay="1808"/>
                                          </p:stCondLst>
                                        </p:cTn>
                                        <p:tgtEl>
                                          <p:spTgt spid="14"/>
                                        </p:tgtEl>
                                      </p:cBhvr>
                                      <p:to x="100000" y="95000"/>
                                    </p:animScale>
                                    <p:animScale>
                                      <p:cBhvr>
                                        <p:cTn id="178" dur="166" decel="50000">
                                          <p:stCondLst>
                                            <p:cond delay="1834"/>
                                          </p:stCondLst>
                                        </p:cTn>
                                        <p:tgtEl>
                                          <p:spTgt spid="14"/>
                                        </p:tgtEl>
                                      </p:cBhvr>
                                      <p:to x="100000" y="100000"/>
                                    </p:animScale>
                                  </p:childTnLst>
                                </p:cTn>
                              </p:par>
                              <p:par>
                                <p:cTn id="179" presetID="26" presetClass="entr" presetSubtype="0" fill="hold" grpId="0" nodeType="withEffect">
                                  <p:stCondLst>
                                    <p:cond delay="0"/>
                                  </p:stCondLst>
                                  <p:childTnLst>
                                    <p:set>
                                      <p:cBhvr>
                                        <p:cTn id="180" dur="1" fill="hold">
                                          <p:stCondLst>
                                            <p:cond delay="0"/>
                                          </p:stCondLst>
                                        </p:cTn>
                                        <p:tgtEl>
                                          <p:spTgt spid="15"/>
                                        </p:tgtEl>
                                        <p:attrNameLst>
                                          <p:attrName>style.visibility</p:attrName>
                                        </p:attrNameLst>
                                      </p:cBhvr>
                                      <p:to>
                                        <p:strVal val="visible"/>
                                      </p:to>
                                    </p:set>
                                    <p:animEffect transition="in" filter="wipe(down)">
                                      <p:cBhvr>
                                        <p:cTn id="181" dur="580">
                                          <p:stCondLst>
                                            <p:cond delay="0"/>
                                          </p:stCondLst>
                                        </p:cTn>
                                        <p:tgtEl>
                                          <p:spTgt spid="15"/>
                                        </p:tgtEl>
                                      </p:cBhvr>
                                    </p:animEffect>
                                    <p:anim calcmode="lin" valueType="num">
                                      <p:cBhvr>
                                        <p:cTn id="18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8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8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8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8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87" dur="26">
                                          <p:stCondLst>
                                            <p:cond delay="650"/>
                                          </p:stCondLst>
                                        </p:cTn>
                                        <p:tgtEl>
                                          <p:spTgt spid="15"/>
                                        </p:tgtEl>
                                      </p:cBhvr>
                                      <p:to x="100000" y="60000"/>
                                    </p:animScale>
                                    <p:animScale>
                                      <p:cBhvr>
                                        <p:cTn id="188" dur="166" decel="50000">
                                          <p:stCondLst>
                                            <p:cond delay="676"/>
                                          </p:stCondLst>
                                        </p:cTn>
                                        <p:tgtEl>
                                          <p:spTgt spid="15"/>
                                        </p:tgtEl>
                                      </p:cBhvr>
                                      <p:to x="100000" y="100000"/>
                                    </p:animScale>
                                    <p:animScale>
                                      <p:cBhvr>
                                        <p:cTn id="189" dur="26">
                                          <p:stCondLst>
                                            <p:cond delay="1312"/>
                                          </p:stCondLst>
                                        </p:cTn>
                                        <p:tgtEl>
                                          <p:spTgt spid="15"/>
                                        </p:tgtEl>
                                      </p:cBhvr>
                                      <p:to x="100000" y="80000"/>
                                    </p:animScale>
                                    <p:animScale>
                                      <p:cBhvr>
                                        <p:cTn id="190" dur="166" decel="50000">
                                          <p:stCondLst>
                                            <p:cond delay="1338"/>
                                          </p:stCondLst>
                                        </p:cTn>
                                        <p:tgtEl>
                                          <p:spTgt spid="15"/>
                                        </p:tgtEl>
                                      </p:cBhvr>
                                      <p:to x="100000" y="100000"/>
                                    </p:animScale>
                                    <p:animScale>
                                      <p:cBhvr>
                                        <p:cTn id="191" dur="26">
                                          <p:stCondLst>
                                            <p:cond delay="1642"/>
                                          </p:stCondLst>
                                        </p:cTn>
                                        <p:tgtEl>
                                          <p:spTgt spid="15"/>
                                        </p:tgtEl>
                                      </p:cBhvr>
                                      <p:to x="100000" y="90000"/>
                                    </p:animScale>
                                    <p:animScale>
                                      <p:cBhvr>
                                        <p:cTn id="192" dur="166" decel="50000">
                                          <p:stCondLst>
                                            <p:cond delay="1668"/>
                                          </p:stCondLst>
                                        </p:cTn>
                                        <p:tgtEl>
                                          <p:spTgt spid="15"/>
                                        </p:tgtEl>
                                      </p:cBhvr>
                                      <p:to x="100000" y="100000"/>
                                    </p:animScale>
                                    <p:animScale>
                                      <p:cBhvr>
                                        <p:cTn id="193" dur="26">
                                          <p:stCondLst>
                                            <p:cond delay="1808"/>
                                          </p:stCondLst>
                                        </p:cTn>
                                        <p:tgtEl>
                                          <p:spTgt spid="15"/>
                                        </p:tgtEl>
                                      </p:cBhvr>
                                      <p:to x="100000" y="95000"/>
                                    </p:animScale>
                                    <p:animScale>
                                      <p:cBhvr>
                                        <p:cTn id="194"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animBg="1"/>
      <p:bldP spid="8" grpId="0" animBg="1"/>
      <p:bldP spid="9" grpId="0" animBg="1"/>
      <p:bldP spid="11" grpId="0"/>
      <p:bldP spid="12" grpId="0" animBg="1"/>
      <p:bldP spid="13" grpId="0" animBg="1"/>
      <p:bldP spid="14" grpId="0"/>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xfrm>
            <a:off x="8686800" y="6551613"/>
            <a:ext cx="457200" cy="30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3643E3D-7128-4F34-9FBA-F16CA494712E}" type="slidenum">
              <a:rPr kumimoji="0" lang="en-US" altLang="en-US" sz="1400">
                <a:latin typeface="Times New Roman" panose="02020603050405020304" pitchFamily="18" charset="0"/>
              </a:rPr>
              <a:pPr>
                <a:spcBef>
                  <a:spcPct val="0"/>
                </a:spcBef>
                <a:buClrTx/>
                <a:buFontTx/>
                <a:buNone/>
              </a:pPr>
              <a:t>47</a:t>
            </a:fld>
            <a:endParaRPr kumimoji="0" lang="en-US" altLang="en-US" sz="1400">
              <a:latin typeface="Times New Roman" panose="02020603050405020304" pitchFamily="18" charset="0"/>
            </a:endParaRPr>
          </a:p>
        </p:txBody>
      </p:sp>
      <p:sp>
        <p:nvSpPr>
          <p:cNvPr id="38915" name="Rectangle 2"/>
          <p:cNvSpPr>
            <a:spLocks noChangeArrowheads="1"/>
          </p:cNvSpPr>
          <p:nvPr/>
        </p:nvSpPr>
        <p:spPr bwMode="auto">
          <a:xfrm>
            <a:off x="76200" y="457200"/>
            <a:ext cx="8991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kumimoji="1" lang="en-US" altLang="en-US" sz="2800" b="1" dirty="0">
                <a:solidFill>
                  <a:srgbClr val="C00000"/>
                </a:solidFill>
                <a:latin typeface="Comic Sans MS" panose="030F0702030302020204" pitchFamily="66" charset="0"/>
                <a:ea typeface="ＭＳ Ｐゴシック" panose="020B0600070205080204" pitchFamily="34" charset="-128"/>
              </a:rPr>
              <a:t>Illustration: Ingredient Co-Appearance Network</a:t>
            </a:r>
            <a:br>
              <a:rPr kumimoji="1" lang="en-US" altLang="en-US" sz="2800" b="1" dirty="0">
                <a:solidFill>
                  <a:srgbClr val="C00000"/>
                </a:solidFill>
                <a:latin typeface="Comic Sans MS" panose="030F0702030302020204" pitchFamily="66" charset="0"/>
                <a:ea typeface="ＭＳ Ｐゴシック" panose="020B0600070205080204" pitchFamily="34" charset="-128"/>
              </a:rPr>
            </a:br>
            <a:r>
              <a:rPr kumimoji="1" lang="en-US" altLang="en-US" sz="1200" dirty="0">
                <a:latin typeface="+mn-lt"/>
                <a:ea typeface="ＭＳ Ｐゴシック" panose="020B0600070205080204" pitchFamily="34" charset="-128"/>
                <a:hlinkClick r:id="rId4"/>
              </a:rPr>
              <a:t>https://www.reddit.com/r/dataisbeautiful/comments/dor6l8/oc_ingredients_coappearance_in_one_million_recipes/</a:t>
            </a:r>
            <a:r>
              <a:rPr kumimoji="1" lang="en-US" altLang="en-US" sz="1200" dirty="0">
                <a:latin typeface="+mn-lt"/>
                <a:ea typeface="ＭＳ Ｐゴシック" panose="020B0600070205080204" pitchFamily="34" charset="-128"/>
              </a:rPr>
              <a:t> </a:t>
            </a:r>
            <a:endParaRPr kumimoji="1" lang="en-US" altLang="en-US" sz="2800" dirty="0">
              <a:latin typeface="+mn-lt"/>
              <a:ea typeface="ＭＳ Ｐゴシック" panose="020B0600070205080204" pitchFamily="34" charset="-128"/>
            </a:endParaRPr>
          </a:p>
        </p:txBody>
      </p:sp>
      <p:sp>
        <p:nvSpPr>
          <p:cNvPr id="54" name="Rectangle 3"/>
          <p:cNvSpPr>
            <a:spLocks noChangeArrowheads="1"/>
          </p:cNvSpPr>
          <p:nvPr/>
        </p:nvSpPr>
        <p:spPr bwMode="auto">
          <a:xfrm>
            <a:off x="533400" y="1752600"/>
            <a:ext cx="8077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p>
            <a:pPr marL="287338" indent="-287338" eaLnBrk="0" hangingPunct="0">
              <a:spcBef>
                <a:spcPct val="20000"/>
              </a:spcBef>
              <a:buClr>
                <a:srgbClr val="000000"/>
              </a:buClr>
              <a:buFont typeface="Arial" pitchFamily="34" charset="0"/>
              <a:buChar char="•"/>
              <a:defRPr/>
            </a:pPr>
            <a:endParaRPr kumimoji="1" lang="en-US" sz="1800" dirty="0">
              <a:latin typeface="+mj-lt"/>
            </a:endParaRPr>
          </a:p>
          <a:p>
            <a:pPr marL="287338" indent="-287338" eaLnBrk="0" hangingPunct="0">
              <a:spcBef>
                <a:spcPct val="20000"/>
              </a:spcBef>
              <a:buClr>
                <a:srgbClr val="000000"/>
              </a:buClr>
              <a:buFont typeface="Arial" pitchFamily="34" charset="0"/>
              <a:buChar char="•"/>
              <a:defRPr/>
            </a:pPr>
            <a:endParaRPr kumimoji="1" lang="en-US" sz="1800" dirty="0">
              <a:latin typeface="+mj-lt"/>
            </a:endParaRPr>
          </a:p>
        </p:txBody>
      </p:sp>
      <p:pic>
        <p:nvPicPr>
          <p:cNvPr id="4" name="Snagit_SNG83A">
            <a:extLst>
              <a:ext uri="{FF2B5EF4-FFF2-40B4-BE49-F238E27FC236}">
                <a16:creationId xmlns:a16="http://schemas.microsoft.com/office/drawing/2014/main" id="{7D871AE4-BC74-426F-BED8-FE7B88853F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779" y="1332236"/>
            <a:ext cx="8796442" cy="5115881"/>
          </a:xfrm>
          <a:prstGeom prst="rect">
            <a:avLst/>
          </a:prstGeom>
        </p:spPr>
      </p:pic>
    </p:spTree>
    <p:extLst>
      <p:ext uri="{BB962C8B-B14F-4D97-AF65-F5344CB8AC3E}">
        <p14:creationId xmlns:p14="http://schemas.microsoft.com/office/powerpoint/2010/main" val="1946941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Slide Number Placeholder 3"/>
          <p:cNvSpPr>
            <a:spLocks noGrp="1"/>
          </p:cNvSpPr>
          <p:nvPr>
            <p:ph type="sldNum" sz="quarter" idx="10"/>
          </p:nvPr>
        </p:nvSpPr>
        <p:spPr>
          <a:xfrm>
            <a:off x="8610600" y="64770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748371-444B-416F-903B-E818E40417C7}" type="slidenum">
              <a:rPr kumimoji="0" lang="en-US" altLang="en-US" sz="1400" smtClean="0">
                <a:latin typeface="Times New Roman" panose="02020603050405020304" pitchFamily="18" charset="0"/>
              </a:rPr>
              <a:pPr>
                <a:spcBef>
                  <a:spcPct val="0"/>
                </a:spcBef>
                <a:buClrTx/>
                <a:buFontTx/>
                <a:buNone/>
              </a:pPr>
              <a:t>48</a:t>
            </a:fld>
            <a:endParaRPr kumimoji="0" lang="en-US" altLang="en-US" sz="1400">
              <a:latin typeface="Times New Roman" panose="02020603050405020304" pitchFamily="18" charset="0"/>
            </a:endParaRPr>
          </a:p>
        </p:txBody>
      </p:sp>
      <p:sp>
        <p:nvSpPr>
          <p:cNvPr id="75779" name="Rectangle 2"/>
          <p:cNvSpPr>
            <a:spLocks noChangeArrowheads="1"/>
          </p:cNvSpPr>
          <p:nvPr/>
        </p:nvSpPr>
        <p:spPr bwMode="auto">
          <a:xfrm>
            <a:off x="342900" y="381000"/>
            <a:ext cx="8496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3600" b="1" dirty="0">
                <a:solidFill>
                  <a:srgbClr val="C00000"/>
                </a:solidFill>
                <a:latin typeface="Comic Sans MS" panose="030F0702030302020204" pitchFamily="66" charset="0"/>
              </a:rPr>
              <a:t>Statistical Models</a:t>
            </a:r>
            <a:endParaRPr lang="en-US" altLang="en-US" sz="2000" dirty="0">
              <a:solidFill>
                <a:schemeClr val="accent2"/>
              </a:solidFill>
              <a:latin typeface="Comic Sans MS" panose="030F0702030302020204" pitchFamily="66" charset="0"/>
            </a:endParaRPr>
          </a:p>
        </p:txBody>
      </p:sp>
      <p:sp>
        <p:nvSpPr>
          <p:cNvPr id="24" name="Rectangle 3"/>
          <p:cNvSpPr>
            <a:spLocks noChangeArrowheads="1"/>
          </p:cNvSpPr>
          <p:nvPr/>
        </p:nvSpPr>
        <p:spPr bwMode="auto">
          <a:xfrm>
            <a:off x="399165" y="1185336"/>
            <a:ext cx="8115300" cy="100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p>
            <a:pPr marL="234950" indent="-234950">
              <a:spcBef>
                <a:spcPct val="20000"/>
              </a:spcBef>
              <a:spcAft>
                <a:spcPts val="300"/>
              </a:spcAft>
              <a:buClr>
                <a:srgbClr val="000000"/>
              </a:buClr>
              <a:buFont typeface="Arial" panose="020B0604020202020204" pitchFamily="34" charset="0"/>
              <a:buChar char="•"/>
              <a:defRPr/>
            </a:pPr>
            <a:r>
              <a:rPr kumimoji="1" lang="en-US" sz="2000" b="1" dirty="0">
                <a:solidFill>
                  <a:srgbClr val="0070C0"/>
                </a:solidFill>
                <a:latin typeface="Arial"/>
                <a:sym typeface="Wingdings" panose="05000000000000000000" pitchFamily="2" charset="2"/>
              </a:rPr>
              <a:t>Regression</a:t>
            </a:r>
            <a:r>
              <a:rPr kumimoji="1" lang="en-US" sz="2000" dirty="0">
                <a:solidFill>
                  <a:srgbClr val="000000"/>
                </a:solidFill>
                <a:latin typeface="Arial"/>
                <a:sym typeface="Wingdings" panose="05000000000000000000" pitchFamily="2" charset="2"/>
              </a:rPr>
              <a:t>  predicting by </a:t>
            </a:r>
            <a:r>
              <a:rPr kumimoji="1" lang="en-US" sz="2000" dirty="0">
                <a:solidFill>
                  <a:schemeClr val="accent5">
                    <a:lumMod val="50000"/>
                  </a:schemeClr>
                </a:solidFill>
                <a:latin typeface="Arial"/>
                <a:sym typeface="Wingdings" panose="05000000000000000000" pitchFamily="2" charset="2"/>
              </a:rPr>
              <a:t>statistical association </a:t>
            </a:r>
            <a:r>
              <a:rPr kumimoji="1" lang="en-US" sz="2000" dirty="0">
                <a:solidFill>
                  <a:srgbClr val="000000"/>
                </a:solidFill>
                <a:latin typeface="Arial"/>
                <a:sym typeface="Wingdings" panose="05000000000000000000" pitchFamily="2" charset="2"/>
              </a:rPr>
              <a:t>using variables in the data to predict </a:t>
            </a:r>
            <a:r>
              <a:rPr kumimoji="1" lang="en-US" sz="2000" dirty="0">
                <a:solidFill>
                  <a:srgbClr val="C00000"/>
                </a:solidFill>
                <a:latin typeface="Arial"/>
                <a:sym typeface="Wingdings" panose="05000000000000000000" pitchFamily="2" charset="2"/>
              </a:rPr>
              <a:t>quantitative</a:t>
            </a:r>
            <a:r>
              <a:rPr kumimoji="1" lang="en-US" sz="2000" dirty="0">
                <a:solidFill>
                  <a:srgbClr val="000000"/>
                </a:solidFill>
                <a:latin typeface="Arial"/>
                <a:sym typeface="Wingdings" panose="05000000000000000000" pitchFamily="2" charset="2"/>
              </a:rPr>
              <a:t> outcomes or </a:t>
            </a:r>
            <a:r>
              <a:rPr kumimoji="1" lang="en-US" sz="2000" dirty="0">
                <a:solidFill>
                  <a:srgbClr val="C00000"/>
                </a:solidFill>
                <a:latin typeface="Arial"/>
                <a:sym typeface="Wingdings" panose="05000000000000000000" pitchFamily="2" charset="2"/>
              </a:rPr>
              <a:t>classifications</a:t>
            </a:r>
            <a:r>
              <a:rPr kumimoji="1" lang="en-US" sz="2000" dirty="0">
                <a:solidFill>
                  <a:srgbClr val="000000"/>
                </a:solidFill>
                <a:latin typeface="Arial"/>
                <a:sym typeface="Wingdings" panose="05000000000000000000" pitchFamily="2" charset="2"/>
              </a:rPr>
              <a:t>.</a:t>
            </a:r>
          </a:p>
          <a:p>
            <a:pPr marL="234950" indent="-234950">
              <a:spcBef>
                <a:spcPct val="20000"/>
              </a:spcBef>
              <a:spcAft>
                <a:spcPts val="300"/>
              </a:spcAft>
              <a:buClr>
                <a:srgbClr val="000000"/>
              </a:buClr>
              <a:buFont typeface="Arial" panose="020B0604020202020204" pitchFamily="34" charset="0"/>
              <a:buChar char="•"/>
              <a:defRPr/>
            </a:pPr>
            <a:r>
              <a:rPr kumimoji="1" lang="en-US" sz="2000" b="1" dirty="0">
                <a:solidFill>
                  <a:srgbClr val="0070C0"/>
                </a:solidFill>
                <a:latin typeface="Arial"/>
                <a:sym typeface="Wingdings" panose="05000000000000000000" pitchFamily="2" charset="2"/>
              </a:rPr>
              <a:t>Tree</a:t>
            </a:r>
            <a:r>
              <a:rPr kumimoji="1" lang="en-US" sz="2000" dirty="0">
                <a:solidFill>
                  <a:srgbClr val="000000"/>
                </a:solidFill>
                <a:latin typeface="Arial"/>
                <a:sym typeface="Wingdings" panose="05000000000000000000" pitchFamily="2" charset="2"/>
              </a:rPr>
              <a:t>  partitioning the data at specific values of variables to differentiate </a:t>
            </a:r>
            <a:r>
              <a:rPr kumimoji="1" lang="en-US" sz="2000" dirty="0">
                <a:solidFill>
                  <a:srgbClr val="C00000"/>
                </a:solidFill>
                <a:latin typeface="Arial"/>
                <a:sym typeface="Wingdings" panose="05000000000000000000" pitchFamily="2" charset="2"/>
              </a:rPr>
              <a:t>quantitative </a:t>
            </a:r>
            <a:r>
              <a:rPr kumimoji="1" lang="en-US" sz="2000" dirty="0">
                <a:solidFill>
                  <a:srgbClr val="000000"/>
                </a:solidFill>
                <a:latin typeface="Arial"/>
                <a:sym typeface="Wingdings" panose="05000000000000000000" pitchFamily="2" charset="2"/>
              </a:rPr>
              <a:t>outcomes or </a:t>
            </a:r>
            <a:r>
              <a:rPr kumimoji="1" lang="en-US" sz="2000" dirty="0">
                <a:solidFill>
                  <a:srgbClr val="C00000"/>
                </a:solidFill>
                <a:latin typeface="Arial"/>
                <a:sym typeface="Wingdings" panose="05000000000000000000" pitchFamily="2" charset="2"/>
              </a:rPr>
              <a:t>classifications</a:t>
            </a:r>
            <a:endParaRPr kumimoji="1" lang="en-US" sz="2000" b="1" dirty="0">
              <a:solidFill>
                <a:srgbClr val="C00000"/>
              </a:solidFill>
              <a:latin typeface="+mj-lt"/>
            </a:endParaRPr>
          </a:p>
        </p:txBody>
      </p:sp>
      <p:sp>
        <p:nvSpPr>
          <p:cNvPr id="5" name="TextBox 4"/>
          <p:cNvSpPr txBox="1"/>
          <p:nvPr/>
        </p:nvSpPr>
        <p:spPr>
          <a:xfrm>
            <a:off x="1561022" y="3337124"/>
            <a:ext cx="1464097" cy="369332"/>
          </a:xfrm>
          <a:prstGeom prst="rect">
            <a:avLst/>
          </a:prstGeom>
          <a:noFill/>
        </p:spPr>
        <p:txBody>
          <a:bodyPr wrap="square" rtlCol="0">
            <a:spAutoFit/>
          </a:bodyPr>
          <a:lstStyle/>
          <a:p>
            <a:pPr algn="ctr"/>
            <a:r>
              <a:rPr lang="en-US" sz="1800" dirty="0"/>
              <a:t>e.g., </a:t>
            </a:r>
            <a:endParaRPr lang="en-US" sz="1800" baseline="-25000" dirty="0"/>
          </a:p>
        </p:txBody>
      </p:sp>
      <p:sp>
        <p:nvSpPr>
          <p:cNvPr id="53" name="TextBox 52"/>
          <p:cNvSpPr txBox="1"/>
          <p:nvPr/>
        </p:nvSpPr>
        <p:spPr>
          <a:xfrm>
            <a:off x="1513754" y="2998570"/>
            <a:ext cx="1558635" cy="338554"/>
          </a:xfrm>
          <a:prstGeom prst="rect">
            <a:avLst/>
          </a:prstGeom>
          <a:noFill/>
        </p:spPr>
        <p:txBody>
          <a:bodyPr wrap="square" rtlCol="0">
            <a:spAutoFit/>
          </a:bodyPr>
          <a:lstStyle/>
          <a:p>
            <a:pPr algn="ctr"/>
            <a:r>
              <a:rPr lang="en-US" sz="1600" b="1" dirty="0">
                <a:solidFill>
                  <a:srgbClr val="C00000"/>
                </a:solidFill>
                <a:latin typeface="+mn-lt"/>
              </a:rPr>
              <a:t>Predictors</a:t>
            </a:r>
          </a:p>
        </p:txBody>
      </p:sp>
      <p:sp>
        <p:nvSpPr>
          <p:cNvPr id="54" name="TextBox 53"/>
          <p:cNvSpPr txBox="1"/>
          <p:nvPr/>
        </p:nvSpPr>
        <p:spPr>
          <a:xfrm>
            <a:off x="4844660" y="2998570"/>
            <a:ext cx="1257300" cy="338554"/>
          </a:xfrm>
          <a:prstGeom prst="rect">
            <a:avLst/>
          </a:prstGeom>
          <a:noFill/>
        </p:spPr>
        <p:txBody>
          <a:bodyPr wrap="square" rtlCol="0">
            <a:spAutoFit/>
          </a:bodyPr>
          <a:lstStyle/>
          <a:p>
            <a:pPr algn="ctr"/>
            <a:r>
              <a:rPr lang="en-US" sz="1600" b="1" dirty="0">
                <a:solidFill>
                  <a:srgbClr val="C00000"/>
                </a:solidFill>
                <a:latin typeface="+mn-lt"/>
              </a:rPr>
              <a:t>Outcomes</a:t>
            </a:r>
          </a:p>
        </p:txBody>
      </p:sp>
      <p:sp>
        <p:nvSpPr>
          <p:cNvPr id="71" name="TextBox 70">
            <a:extLst>
              <a:ext uri="{FF2B5EF4-FFF2-40B4-BE49-F238E27FC236}">
                <a16:creationId xmlns:a16="http://schemas.microsoft.com/office/drawing/2014/main" id="{6139D1F7-85EE-4E44-9BD0-4ED90C3C6EE1}"/>
              </a:ext>
            </a:extLst>
          </p:cNvPr>
          <p:cNvSpPr txBox="1"/>
          <p:nvPr/>
        </p:nvSpPr>
        <p:spPr>
          <a:xfrm>
            <a:off x="6267629" y="5148066"/>
            <a:ext cx="1657171" cy="584775"/>
          </a:xfrm>
          <a:prstGeom prst="rect">
            <a:avLst/>
          </a:prstGeom>
          <a:noFill/>
        </p:spPr>
        <p:txBody>
          <a:bodyPr wrap="square" rtlCol="0">
            <a:spAutoFit/>
          </a:bodyPr>
          <a:lstStyle/>
          <a:p>
            <a:pPr algn="ctr"/>
            <a:r>
              <a:rPr lang="en-US" sz="1600" dirty="0">
                <a:latin typeface="+mn-lt"/>
              </a:rPr>
              <a:t>Classification: Yes / No</a:t>
            </a:r>
          </a:p>
        </p:txBody>
      </p:sp>
      <p:sp>
        <p:nvSpPr>
          <p:cNvPr id="90" name="TextBox 89">
            <a:extLst>
              <a:ext uri="{FF2B5EF4-FFF2-40B4-BE49-F238E27FC236}">
                <a16:creationId xmlns:a16="http://schemas.microsoft.com/office/drawing/2014/main" id="{46F9DC4D-17BC-4471-827C-7BBF7C5A8C9A}"/>
              </a:ext>
            </a:extLst>
          </p:cNvPr>
          <p:cNvSpPr txBox="1"/>
          <p:nvPr/>
        </p:nvSpPr>
        <p:spPr>
          <a:xfrm>
            <a:off x="4741261" y="4114800"/>
            <a:ext cx="1464097" cy="646331"/>
          </a:xfrm>
          <a:prstGeom prst="rect">
            <a:avLst/>
          </a:prstGeom>
          <a:noFill/>
        </p:spPr>
        <p:txBody>
          <a:bodyPr wrap="square" rtlCol="0">
            <a:spAutoFit/>
          </a:bodyPr>
          <a:lstStyle>
            <a:defPPr>
              <a:defRPr lang="en-US"/>
            </a:defPPr>
            <a:lvl1pPr algn="ctr">
              <a:defRPr sz="1800"/>
            </a:lvl1pPr>
          </a:lstStyle>
          <a:p>
            <a:r>
              <a:rPr lang="en-US" dirty="0">
                <a:solidFill>
                  <a:schemeClr val="accent5">
                    <a:lumMod val="50000"/>
                  </a:schemeClr>
                </a:solidFill>
              </a:rPr>
              <a:t>Miles per Gallon</a:t>
            </a:r>
          </a:p>
        </p:txBody>
      </p:sp>
      <p:sp>
        <p:nvSpPr>
          <p:cNvPr id="62" name="TextBox 61">
            <a:extLst>
              <a:ext uri="{FF2B5EF4-FFF2-40B4-BE49-F238E27FC236}">
                <a16:creationId xmlns:a16="http://schemas.microsoft.com/office/drawing/2014/main" id="{A0642188-6ED3-7EAA-3B8A-6385CEB912C9}"/>
              </a:ext>
            </a:extLst>
          </p:cNvPr>
          <p:cNvSpPr txBox="1"/>
          <p:nvPr/>
        </p:nvSpPr>
        <p:spPr>
          <a:xfrm>
            <a:off x="1447800" y="3764943"/>
            <a:ext cx="1690537" cy="369332"/>
          </a:xfrm>
          <a:prstGeom prst="rect">
            <a:avLst/>
          </a:prstGeom>
          <a:noFill/>
        </p:spPr>
        <p:txBody>
          <a:bodyPr wrap="square" rtlCol="0">
            <a:spAutoFit/>
          </a:bodyPr>
          <a:lstStyle/>
          <a:p>
            <a:pPr algn="ctr"/>
            <a:r>
              <a:rPr lang="en-US" sz="1800" dirty="0"/>
              <a:t>Vehicle Weight</a:t>
            </a:r>
            <a:endParaRPr lang="en-US" sz="1800" baseline="-25000" dirty="0"/>
          </a:p>
        </p:txBody>
      </p:sp>
      <p:sp>
        <p:nvSpPr>
          <p:cNvPr id="63" name="TextBox 62">
            <a:extLst>
              <a:ext uri="{FF2B5EF4-FFF2-40B4-BE49-F238E27FC236}">
                <a16:creationId xmlns:a16="http://schemas.microsoft.com/office/drawing/2014/main" id="{59E7D20F-5D55-30B1-4B9C-72C46C927B70}"/>
              </a:ext>
            </a:extLst>
          </p:cNvPr>
          <p:cNvSpPr txBox="1"/>
          <p:nvPr/>
        </p:nvSpPr>
        <p:spPr>
          <a:xfrm>
            <a:off x="1561022" y="4192762"/>
            <a:ext cx="1464097" cy="369332"/>
          </a:xfrm>
          <a:prstGeom prst="rect">
            <a:avLst/>
          </a:prstGeom>
          <a:noFill/>
        </p:spPr>
        <p:txBody>
          <a:bodyPr wrap="square" rtlCol="0">
            <a:spAutoFit/>
          </a:bodyPr>
          <a:lstStyle/>
          <a:p>
            <a:pPr algn="ctr"/>
            <a:r>
              <a:rPr lang="en-US" sz="1800" dirty="0"/>
              <a:t>Horsepower</a:t>
            </a:r>
            <a:endParaRPr lang="en-US" sz="1800" baseline="-25000" dirty="0"/>
          </a:p>
        </p:txBody>
      </p:sp>
      <p:sp>
        <p:nvSpPr>
          <p:cNvPr id="75776" name="TextBox 75775">
            <a:extLst>
              <a:ext uri="{FF2B5EF4-FFF2-40B4-BE49-F238E27FC236}">
                <a16:creationId xmlns:a16="http://schemas.microsoft.com/office/drawing/2014/main" id="{C87203BD-DF8D-E7FC-BA7F-E0FD7D5A8A64}"/>
              </a:ext>
            </a:extLst>
          </p:cNvPr>
          <p:cNvSpPr txBox="1"/>
          <p:nvPr/>
        </p:nvSpPr>
        <p:spPr>
          <a:xfrm>
            <a:off x="1561022" y="4662152"/>
            <a:ext cx="1464097" cy="369332"/>
          </a:xfrm>
          <a:prstGeom prst="rect">
            <a:avLst/>
          </a:prstGeom>
          <a:noFill/>
        </p:spPr>
        <p:txBody>
          <a:bodyPr wrap="square" rtlCol="0">
            <a:spAutoFit/>
          </a:bodyPr>
          <a:lstStyle/>
          <a:p>
            <a:pPr algn="ctr"/>
            <a:r>
              <a:rPr lang="en-US" sz="1800" dirty="0"/>
              <a:t>Engine Size</a:t>
            </a:r>
            <a:endParaRPr lang="en-US" sz="1800" baseline="-25000" dirty="0"/>
          </a:p>
        </p:txBody>
      </p:sp>
      <p:sp>
        <p:nvSpPr>
          <p:cNvPr id="75777" name="TextBox 75776">
            <a:extLst>
              <a:ext uri="{FF2B5EF4-FFF2-40B4-BE49-F238E27FC236}">
                <a16:creationId xmlns:a16="http://schemas.microsoft.com/office/drawing/2014/main" id="{F9509288-9ABF-2125-9B25-C613AD2B04B0}"/>
              </a:ext>
            </a:extLst>
          </p:cNvPr>
          <p:cNvSpPr txBox="1"/>
          <p:nvPr/>
        </p:nvSpPr>
        <p:spPr>
          <a:xfrm>
            <a:off x="1561019" y="5726668"/>
            <a:ext cx="1464097" cy="369332"/>
          </a:xfrm>
          <a:prstGeom prst="rect">
            <a:avLst/>
          </a:prstGeom>
          <a:noFill/>
        </p:spPr>
        <p:txBody>
          <a:bodyPr wrap="square" rtlCol="0">
            <a:spAutoFit/>
          </a:bodyPr>
          <a:lstStyle/>
          <a:p>
            <a:pPr algn="ctr"/>
            <a:r>
              <a:rPr lang="en-US" sz="1800" dirty="0"/>
              <a:t>Price</a:t>
            </a:r>
            <a:endParaRPr lang="en-US" sz="1800" baseline="-25000" dirty="0"/>
          </a:p>
        </p:txBody>
      </p:sp>
      <p:sp>
        <p:nvSpPr>
          <p:cNvPr id="75780" name="TextBox 75779">
            <a:extLst>
              <a:ext uri="{FF2B5EF4-FFF2-40B4-BE49-F238E27FC236}">
                <a16:creationId xmlns:a16="http://schemas.microsoft.com/office/drawing/2014/main" id="{E75A144D-A68F-A9CA-4B45-F2A00F4FE17A}"/>
              </a:ext>
            </a:extLst>
          </p:cNvPr>
          <p:cNvSpPr txBox="1"/>
          <p:nvPr/>
        </p:nvSpPr>
        <p:spPr>
          <a:xfrm>
            <a:off x="1561022" y="5021434"/>
            <a:ext cx="1464097" cy="646331"/>
          </a:xfrm>
          <a:prstGeom prst="rect">
            <a:avLst/>
          </a:prstGeom>
          <a:noFill/>
        </p:spPr>
        <p:txBody>
          <a:bodyPr wrap="square" rtlCol="0">
            <a:spAutoFit/>
          </a:bodyPr>
          <a:lstStyle/>
          <a:p>
            <a:pPr algn="ctr"/>
            <a:r>
              <a:rPr lang="en-US" sz="1800" dirty="0"/>
              <a:t>Gas or Electric</a:t>
            </a:r>
            <a:endParaRPr lang="en-US" sz="1800" baseline="-25000" dirty="0"/>
          </a:p>
        </p:txBody>
      </p:sp>
      <p:sp>
        <p:nvSpPr>
          <p:cNvPr id="75781" name="TextBox 75780">
            <a:extLst>
              <a:ext uri="{FF2B5EF4-FFF2-40B4-BE49-F238E27FC236}">
                <a16:creationId xmlns:a16="http://schemas.microsoft.com/office/drawing/2014/main" id="{6DBBF334-A492-9D2A-8F00-3A0D72717ED1}"/>
              </a:ext>
            </a:extLst>
          </p:cNvPr>
          <p:cNvSpPr txBox="1"/>
          <p:nvPr/>
        </p:nvSpPr>
        <p:spPr>
          <a:xfrm>
            <a:off x="4761615" y="5141893"/>
            <a:ext cx="1464097" cy="584775"/>
          </a:xfrm>
          <a:prstGeom prst="rect">
            <a:avLst/>
          </a:prstGeom>
          <a:noFill/>
        </p:spPr>
        <p:txBody>
          <a:bodyPr wrap="square" rtlCol="0">
            <a:spAutoFit/>
          </a:bodyPr>
          <a:lstStyle>
            <a:defPPr>
              <a:defRPr lang="en-US"/>
            </a:defPPr>
            <a:lvl1pPr algn="ctr">
              <a:defRPr sz="1600">
                <a:solidFill>
                  <a:srgbClr val="7030A0"/>
                </a:solidFill>
                <a:latin typeface="+mn-lt"/>
              </a:defRPr>
            </a:lvl1pPr>
          </a:lstStyle>
          <a:p>
            <a:r>
              <a:rPr lang="en-US" dirty="0"/>
              <a:t>Will Sell this Week?</a:t>
            </a:r>
          </a:p>
        </p:txBody>
      </p:sp>
      <p:sp>
        <p:nvSpPr>
          <p:cNvPr id="75782" name="TextBox 75781">
            <a:extLst>
              <a:ext uri="{FF2B5EF4-FFF2-40B4-BE49-F238E27FC236}">
                <a16:creationId xmlns:a16="http://schemas.microsoft.com/office/drawing/2014/main" id="{8A5E7678-2274-7F3A-FC21-1D4F7E3BF32B}"/>
              </a:ext>
            </a:extLst>
          </p:cNvPr>
          <p:cNvSpPr txBox="1"/>
          <p:nvPr/>
        </p:nvSpPr>
        <p:spPr>
          <a:xfrm>
            <a:off x="6267629" y="4268688"/>
            <a:ext cx="1657171" cy="369332"/>
          </a:xfrm>
          <a:prstGeom prst="rect">
            <a:avLst/>
          </a:prstGeom>
          <a:noFill/>
        </p:spPr>
        <p:txBody>
          <a:bodyPr wrap="square" rtlCol="0">
            <a:spAutoFit/>
          </a:bodyPr>
          <a:lstStyle>
            <a:defPPr>
              <a:defRPr lang="en-US"/>
            </a:defPPr>
            <a:lvl1pPr algn="ctr">
              <a:defRPr sz="1800">
                <a:solidFill>
                  <a:schemeClr val="accent5">
                    <a:lumMod val="50000"/>
                  </a:schemeClr>
                </a:solidFill>
              </a:defRPr>
            </a:lvl1pPr>
          </a:lstStyle>
          <a:p>
            <a:r>
              <a:rPr lang="en-US" dirty="0">
                <a:solidFill>
                  <a:schemeClr val="tx1"/>
                </a:solidFill>
              </a:rPr>
              <a:t>Quantitative</a:t>
            </a:r>
          </a:p>
        </p:txBody>
      </p:sp>
      <p:cxnSp>
        <p:nvCxnSpPr>
          <p:cNvPr id="75783" name="Straight Arrow Connector 75782">
            <a:extLst>
              <a:ext uri="{FF2B5EF4-FFF2-40B4-BE49-F238E27FC236}">
                <a16:creationId xmlns:a16="http://schemas.microsoft.com/office/drawing/2014/main" id="{0D7763EB-27E8-E61C-BCF0-DC1467262B58}"/>
              </a:ext>
            </a:extLst>
          </p:cNvPr>
          <p:cNvCxnSpPr>
            <a:cxnSpLocks/>
            <a:stCxn id="62" idx="3"/>
          </p:cNvCxnSpPr>
          <p:nvPr/>
        </p:nvCxnSpPr>
        <p:spPr bwMode="auto">
          <a:xfrm>
            <a:off x="3138337" y="3949609"/>
            <a:ext cx="1602924" cy="328748"/>
          </a:xfrm>
          <a:prstGeom prst="straightConnector1">
            <a:avLst/>
          </a:prstGeom>
          <a:solidFill>
            <a:schemeClr val="accent1"/>
          </a:solidFill>
          <a:ln w="38100" cap="sq" cmpd="sng" algn="ctr">
            <a:solidFill>
              <a:schemeClr val="accent5">
                <a:lumMod val="50000"/>
              </a:schemeClr>
            </a:solidFill>
            <a:prstDash val="solid"/>
            <a:round/>
            <a:headEnd type="none" w="sm" len="sm"/>
            <a:tailEnd type="triangle"/>
          </a:ln>
          <a:effectLst/>
        </p:spPr>
      </p:cxnSp>
      <p:cxnSp>
        <p:nvCxnSpPr>
          <p:cNvPr id="75786" name="Straight Arrow Connector 75785">
            <a:extLst>
              <a:ext uri="{FF2B5EF4-FFF2-40B4-BE49-F238E27FC236}">
                <a16:creationId xmlns:a16="http://schemas.microsoft.com/office/drawing/2014/main" id="{CAC2A3E7-FFAA-5584-CADB-17F0D1C34062}"/>
              </a:ext>
            </a:extLst>
          </p:cNvPr>
          <p:cNvCxnSpPr>
            <a:cxnSpLocks/>
            <a:stCxn id="63" idx="3"/>
            <a:endCxn id="90" idx="1"/>
          </p:cNvCxnSpPr>
          <p:nvPr/>
        </p:nvCxnSpPr>
        <p:spPr bwMode="auto">
          <a:xfrm>
            <a:off x="3025119" y="4377428"/>
            <a:ext cx="1716142" cy="60538"/>
          </a:xfrm>
          <a:prstGeom prst="straightConnector1">
            <a:avLst/>
          </a:prstGeom>
          <a:solidFill>
            <a:schemeClr val="accent1"/>
          </a:solidFill>
          <a:ln w="38100" cap="sq" cmpd="sng" algn="ctr">
            <a:solidFill>
              <a:schemeClr val="accent5">
                <a:lumMod val="50000"/>
              </a:schemeClr>
            </a:solidFill>
            <a:prstDash val="solid"/>
            <a:round/>
            <a:headEnd type="none" w="sm" len="sm"/>
            <a:tailEnd type="triangle"/>
          </a:ln>
          <a:effectLst/>
        </p:spPr>
      </p:cxnSp>
      <p:cxnSp>
        <p:nvCxnSpPr>
          <p:cNvPr id="75790" name="Straight Arrow Connector 75789">
            <a:extLst>
              <a:ext uri="{FF2B5EF4-FFF2-40B4-BE49-F238E27FC236}">
                <a16:creationId xmlns:a16="http://schemas.microsoft.com/office/drawing/2014/main" id="{05A99994-4487-F7F5-D4BA-94774BC326DC}"/>
              </a:ext>
            </a:extLst>
          </p:cNvPr>
          <p:cNvCxnSpPr>
            <a:cxnSpLocks/>
            <a:stCxn id="75776" idx="3"/>
          </p:cNvCxnSpPr>
          <p:nvPr/>
        </p:nvCxnSpPr>
        <p:spPr bwMode="auto">
          <a:xfrm flipV="1">
            <a:off x="3025119" y="4581928"/>
            <a:ext cx="1716142" cy="264890"/>
          </a:xfrm>
          <a:prstGeom prst="straightConnector1">
            <a:avLst/>
          </a:prstGeom>
          <a:solidFill>
            <a:schemeClr val="accent1"/>
          </a:solidFill>
          <a:ln w="38100" cap="sq" cmpd="sng" algn="ctr">
            <a:solidFill>
              <a:schemeClr val="accent5">
                <a:lumMod val="50000"/>
              </a:schemeClr>
            </a:solidFill>
            <a:prstDash val="solid"/>
            <a:round/>
            <a:headEnd type="none" w="sm" len="sm"/>
            <a:tailEnd type="triangle"/>
          </a:ln>
          <a:effectLst/>
        </p:spPr>
      </p:cxnSp>
      <p:cxnSp>
        <p:nvCxnSpPr>
          <p:cNvPr id="75793" name="Straight Arrow Connector 75792">
            <a:extLst>
              <a:ext uri="{FF2B5EF4-FFF2-40B4-BE49-F238E27FC236}">
                <a16:creationId xmlns:a16="http://schemas.microsoft.com/office/drawing/2014/main" id="{08A75F8D-6469-0E64-CCD4-CDBB60A93FCA}"/>
              </a:ext>
            </a:extLst>
          </p:cNvPr>
          <p:cNvCxnSpPr>
            <a:cxnSpLocks/>
            <a:stCxn id="75780" idx="3"/>
          </p:cNvCxnSpPr>
          <p:nvPr/>
        </p:nvCxnSpPr>
        <p:spPr bwMode="auto">
          <a:xfrm>
            <a:off x="3025119" y="5344600"/>
            <a:ext cx="1688618" cy="197402"/>
          </a:xfrm>
          <a:prstGeom prst="straightConnector1">
            <a:avLst/>
          </a:prstGeom>
          <a:solidFill>
            <a:schemeClr val="accent1"/>
          </a:solidFill>
          <a:ln w="38100" cap="sq" cmpd="sng" algn="ctr">
            <a:solidFill>
              <a:srgbClr val="7030A0"/>
            </a:solidFill>
            <a:prstDash val="solid"/>
            <a:round/>
            <a:headEnd type="none" w="sm" len="sm"/>
            <a:tailEnd type="triangle"/>
          </a:ln>
          <a:effectLst/>
        </p:spPr>
      </p:cxnSp>
      <p:cxnSp>
        <p:nvCxnSpPr>
          <p:cNvPr id="75797" name="Straight Arrow Connector 75796">
            <a:extLst>
              <a:ext uri="{FF2B5EF4-FFF2-40B4-BE49-F238E27FC236}">
                <a16:creationId xmlns:a16="http://schemas.microsoft.com/office/drawing/2014/main" id="{B75D40C7-0F26-BD32-F73C-22A61535C23E}"/>
              </a:ext>
            </a:extLst>
          </p:cNvPr>
          <p:cNvCxnSpPr>
            <a:cxnSpLocks/>
            <a:stCxn id="75777" idx="3"/>
          </p:cNvCxnSpPr>
          <p:nvPr/>
        </p:nvCxnSpPr>
        <p:spPr bwMode="auto">
          <a:xfrm flipV="1">
            <a:off x="3025116" y="5667765"/>
            <a:ext cx="1688621" cy="243569"/>
          </a:xfrm>
          <a:prstGeom prst="straightConnector1">
            <a:avLst/>
          </a:prstGeom>
          <a:solidFill>
            <a:schemeClr val="accent1"/>
          </a:solidFill>
          <a:ln w="38100" cap="sq" cmpd="sng" algn="ctr">
            <a:solidFill>
              <a:srgbClr val="7030A0"/>
            </a:solidFill>
            <a:prstDash val="solid"/>
            <a:round/>
            <a:headEnd type="none" w="sm" len="sm"/>
            <a:tailEnd type="triangle"/>
          </a:ln>
          <a:effectLst/>
        </p:spPr>
      </p:cxnSp>
      <p:cxnSp>
        <p:nvCxnSpPr>
          <p:cNvPr id="75801" name="Straight Arrow Connector 75800">
            <a:extLst>
              <a:ext uri="{FF2B5EF4-FFF2-40B4-BE49-F238E27FC236}">
                <a16:creationId xmlns:a16="http://schemas.microsoft.com/office/drawing/2014/main" id="{2EE9736E-37AE-19A0-8D0F-25022BCC338E}"/>
              </a:ext>
            </a:extLst>
          </p:cNvPr>
          <p:cNvCxnSpPr>
            <a:cxnSpLocks/>
          </p:cNvCxnSpPr>
          <p:nvPr/>
        </p:nvCxnSpPr>
        <p:spPr bwMode="auto">
          <a:xfrm>
            <a:off x="3138337" y="4109148"/>
            <a:ext cx="1665195" cy="1106878"/>
          </a:xfrm>
          <a:prstGeom prst="straightConnector1">
            <a:avLst/>
          </a:prstGeom>
          <a:solidFill>
            <a:schemeClr val="accent1"/>
          </a:solidFill>
          <a:ln w="38100" cap="sq" cmpd="sng" algn="ctr">
            <a:solidFill>
              <a:srgbClr val="7030A0"/>
            </a:solidFill>
            <a:prstDash val="solid"/>
            <a:round/>
            <a:headEnd type="none" w="sm" len="sm"/>
            <a:tailEnd type="triangle"/>
          </a:ln>
          <a:effectLst/>
        </p:spPr>
      </p:cxnSp>
      <p:cxnSp>
        <p:nvCxnSpPr>
          <p:cNvPr id="75805" name="Straight Arrow Connector 75804">
            <a:extLst>
              <a:ext uri="{FF2B5EF4-FFF2-40B4-BE49-F238E27FC236}">
                <a16:creationId xmlns:a16="http://schemas.microsoft.com/office/drawing/2014/main" id="{722A9C07-FC8A-C754-B034-50138BBC03C4}"/>
              </a:ext>
            </a:extLst>
          </p:cNvPr>
          <p:cNvCxnSpPr>
            <a:cxnSpLocks/>
          </p:cNvCxnSpPr>
          <p:nvPr/>
        </p:nvCxnSpPr>
        <p:spPr bwMode="auto">
          <a:xfrm>
            <a:off x="3025116" y="4511841"/>
            <a:ext cx="1762876" cy="812925"/>
          </a:xfrm>
          <a:prstGeom prst="straightConnector1">
            <a:avLst/>
          </a:prstGeom>
          <a:solidFill>
            <a:schemeClr val="accent1"/>
          </a:solidFill>
          <a:ln w="38100" cap="sq" cmpd="sng" algn="ctr">
            <a:solidFill>
              <a:srgbClr val="7030A0"/>
            </a:solidFill>
            <a:prstDash val="solid"/>
            <a:round/>
            <a:headEnd type="none" w="sm" len="sm"/>
            <a:tailEnd type="triangle"/>
          </a:ln>
          <a:effectLst/>
        </p:spPr>
      </p:cxnSp>
      <p:cxnSp>
        <p:nvCxnSpPr>
          <p:cNvPr id="75809" name="Straight Arrow Connector 75808">
            <a:extLst>
              <a:ext uri="{FF2B5EF4-FFF2-40B4-BE49-F238E27FC236}">
                <a16:creationId xmlns:a16="http://schemas.microsoft.com/office/drawing/2014/main" id="{9D494450-DD32-0612-E5F1-53B72519E78F}"/>
              </a:ext>
            </a:extLst>
          </p:cNvPr>
          <p:cNvCxnSpPr>
            <a:cxnSpLocks/>
            <a:endCxn id="75781" idx="1"/>
          </p:cNvCxnSpPr>
          <p:nvPr/>
        </p:nvCxnSpPr>
        <p:spPr bwMode="auto">
          <a:xfrm>
            <a:off x="3035867" y="4975392"/>
            <a:ext cx="1725748" cy="458889"/>
          </a:xfrm>
          <a:prstGeom prst="straightConnector1">
            <a:avLst/>
          </a:prstGeom>
          <a:solidFill>
            <a:schemeClr val="accent1"/>
          </a:solidFill>
          <a:ln w="38100" cap="sq" cmpd="sng" algn="ctr">
            <a:solidFill>
              <a:srgbClr val="7030A0"/>
            </a:solidFill>
            <a:prstDash val="solid"/>
            <a:round/>
            <a:headEnd type="none" w="sm" len="sm"/>
            <a:tailEnd type="triangle"/>
          </a:ln>
          <a:effectLst/>
        </p:spPr>
      </p:cxnSp>
      <p:sp>
        <p:nvSpPr>
          <p:cNvPr id="75819" name="TextBox 75818">
            <a:extLst>
              <a:ext uri="{FF2B5EF4-FFF2-40B4-BE49-F238E27FC236}">
                <a16:creationId xmlns:a16="http://schemas.microsoft.com/office/drawing/2014/main" id="{7BB537B4-65ED-FBE2-349F-2A83A05EF2F3}"/>
              </a:ext>
            </a:extLst>
          </p:cNvPr>
          <p:cNvSpPr txBox="1"/>
          <p:nvPr/>
        </p:nvSpPr>
        <p:spPr>
          <a:xfrm>
            <a:off x="3155102" y="3004222"/>
            <a:ext cx="1558635" cy="338554"/>
          </a:xfrm>
          <a:prstGeom prst="rect">
            <a:avLst/>
          </a:prstGeom>
          <a:noFill/>
        </p:spPr>
        <p:txBody>
          <a:bodyPr wrap="square" rtlCol="0">
            <a:spAutoFit/>
          </a:bodyPr>
          <a:lstStyle/>
          <a:p>
            <a:pPr algn="ctr"/>
            <a:r>
              <a:rPr lang="en-US" sz="1600" b="1" dirty="0">
                <a:solidFill>
                  <a:srgbClr val="C00000"/>
                </a:solidFill>
                <a:latin typeface="+mn-lt"/>
              </a:rPr>
              <a:t>Model</a:t>
            </a:r>
          </a:p>
        </p:txBody>
      </p:sp>
    </p:spTree>
    <p:extLst>
      <p:ext uri="{BB962C8B-B14F-4D97-AF65-F5344CB8AC3E}">
        <p14:creationId xmlns:p14="http://schemas.microsoft.com/office/powerpoint/2010/main" val="2430007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1500" fill="hold"/>
                                        <p:tgtEl>
                                          <p:spTgt spid="53"/>
                                        </p:tgtEl>
                                        <p:attrNameLst>
                                          <p:attrName>ppt_x</p:attrName>
                                        </p:attrNameLst>
                                      </p:cBhvr>
                                      <p:tavLst>
                                        <p:tav tm="0">
                                          <p:val>
                                            <p:strVal val="0-#ppt_w/2"/>
                                          </p:val>
                                        </p:tav>
                                        <p:tav tm="100000">
                                          <p:val>
                                            <p:strVal val="#ppt_x"/>
                                          </p:val>
                                        </p:tav>
                                      </p:tavLst>
                                    </p:anim>
                                    <p:anim calcmode="lin" valueType="num">
                                      <p:cBhvr additive="base">
                                        <p:cTn id="12" dur="1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1500" fill="hold"/>
                                        <p:tgtEl>
                                          <p:spTgt spid="62"/>
                                        </p:tgtEl>
                                        <p:attrNameLst>
                                          <p:attrName>ppt_x</p:attrName>
                                        </p:attrNameLst>
                                      </p:cBhvr>
                                      <p:tavLst>
                                        <p:tav tm="0">
                                          <p:val>
                                            <p:strVal val="0-#ppt_w/2"/>
                                          </p:val>
                                        </p:tav>
                                        <p:tav tm="100000">
                                          <p:val>
                                            <p:strVal val="#ppt_x"/>
                                          </p:val>
                                        </p:tav>
                                      </p:tavLst>
                                    </p:anim>
                                    <p:anim calcmode="lin" valueType="num">
                                      <p:cBhvr additive="base">
                                        <p:cTn id="16" dur="1500" fill="hold"/>
                                        <p:tgtEl>
                                          <p:spTgt spid="6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500" fill="hold"/>
                                        <p:tgtEl>
                                          <p:spTgt spid="63"/>
                                        </p:tgtEl>
                                        <p:attrNameLst>
                                          <p:attrName>ppt_x</p:attrName>
                                        </p:attrNameLst>
                                      </p:cBhvr>
                                      <p:tavLst>
                                        <p:tav tm="0">
                                          <p:val>
                                            <p:strVal val="0-#ppt_w/2"/>
                                          </p:val>
                                        </p:tav>
                                        <p:tav tm="100000">
                                          <p:val>
                                            <p:strVal val="#ppt_x"/>
                                          </p:val>
                                        </p:tav>
                                      </p:tavLst>
                                    </p:anim>
                                    <p:anim calcmode="lin" valueType="num">
                                      <p:cBhvr additive="base">
                                        <p:cTn id="20" dur="150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5776"/>
                                        </p:tgtEl>
                                        <p:attrNameLst>
                                          <p:attrName>style.visibility</p:attrName>
                                        </p:attrNameLst>
                                      </p:cBhvr>
                                      <p:to>
                                        <p:strVal val="visible"/>
                                      </p:to>
                                    </p:set>
                                    <p:anim calcmode="lin" valueType="num">
                                      <p:cBhvr additive="base">
                                        <p:cTn id="23" dur="1500" fill="hold"/>
                                        <p:tgtEl>
                                          <p:spTgt spid="75776"/>
                                        </p:tgtEl>
                                        <p:attrNameLst>
                                          <p:attrName>ppt_x</p:attrName>
                                        </p:attrNameLst>
                                      </p:cBhvr>
                                      <p:tavLst>
                                        <p:tav tm="0">
                                          <p:val>
                                            <p:strVal val="0-#ppt_w/2"/>
                                          </p:val>
                                        </p:tav>
                                        <p:tav tm="100000">
                                          <p:val>
                                            <p:strVal val="#ppt_x"/>
                                          </p:val>
                                        </p:tav>
                                      </p:tavLst>
                                    </p:anim>
                                    <p:anim calcmode="lin" valueType="num">
                                      <p:cBhvr additive="base">
                                        <p:cTn id="24" dur="1500" fill="hold"/>
                                        <p:tgtEl>
                                          <p:spTgt spid="7577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5777"/>
                                        </p:tgtEl>
                                        <p:attrNameLst>
                                          <p:attrName>style.visibility</p:attrName>
                                        </p:attrNameLst>
                                      </p:cBhvr>
                                      <p:to>
                                        <p:strVal val="visible"/>
                                      </p:to>
                                    </p:set>
                                    <p:anim calcmode="lin" valueType="num">
                                      <p:cBhvr additive="base">
                                        <p:cTn id="27" dur="1500" fill="hold"/>
                                        <p:tgtEl>
                                          <p:spTgt spid="75777"/>
                                        </p:tgtEl>
                                        <p:attrNameLst>
                                          <p:attrName>ppt_x</p:attrName>
                                        </p:attrNameLst>
                                      </p:cBhvr>
                                      <p:tavLst>
                                        <p:tav tm="0">
                                          <p:val>
                                            <p:strVal val="0-#ppt_w/2"/>
                                          </p:val>
                                        </p:tav>
                                        <p:tav tm="100000">
                                          <p:val>
                                            <p:strVal val="#ppt_x"/>
                                          </p:val>
                                        </p:tav>
                                      </p:tavLst>
                                    </p:anim>
                                    <p:anim calcmode="lin" valueType="num">
                                      <p:cBhvr additive="base">
                                        <p:cTn id="28" dur="1500" fill="hold"/>
                                        <p:tgtEl>
                                          <p:spTgt spid="7577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5780"/>
                                        </p:tgtEl>
                                        <p:attrNameLst>
                                          <p:attrName>style.visibility</p:attrName>
                                        </p:attrNameLst>
                                      </p:cBhvr>
                                      <p:to>
                                        <p:strVal val="visible"/>
                                      </p:to>
                                    </p:set>
                                    <p:anim calcmode="lin" valueType="num">
                                      <p:cBhvr additive="base">
                                        <p:cTn id="31" dur="1500" fill="hold"/>
                                        <p:tgtEl>
                                          <p:spTgt spid="75780"/>
                                        </p:tgtEl>
                                        <p:attrNameLst>
                                          <p:attrName>ppt_x</p:attrName>
                                        </p:attrNameLst>
                                      </p:cBhvr>
                                      <p:tavLst>
                                        <p:tav tm="0">
                                          <p:val>
                                            <p:strVal val="0-#ppt_w/2"/>
                                          </p:val>
                                        </p:tav>
                                        <p:tav tm="100000">
                                          <p:val>
                                            <p:strVal val="#ppt_x"/>
                                          </p:val>
                                        </p:tav>
                                      </p:tavLst>
                                    </p:anim>
                                    <p:anim calcmode="lin" valueType="num">
                                      <p:cBhvr additive="base">
                                        <p:cTn id="32" dur="1500" fill="hold"/>
                                        <p:tgtEl>
                                          <p:spTgt spid="757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5783"/>
                                        </p:tgtEl>
                                        <p:attrNameLst>
                                          <p:attrName>style.visibility</p:attrName>
                                        </p:attrNameLst>
                                      </p:cBhvr>
                                      <p:to>
                                        <p:strVal val="visible"/>
                                      </p:to>
                                    </p:set>
                                    <p:anim calcmode="lin" valueType="num">
                                      <p:cBhvr additive="base">
                                        <p:cTn id="37" dur="1500" fill="hold"/>
                                        <p:tgtEl>
                                          <p:spTgt spid="75783"/>
                                        </p:tgtEl>
                                        <p:attrNameLst>
                                          <p:attrName>ppt_x</p:attrName>
                                        </p:attrNameLst>
                                      </p:cBhvr>
                                      <p:tavLst>
                                        <p:tav tm="0">
                                          <p:val>
                                            <p:strVal val="0-#ppt_w/2"/>
                                          </p:val>
                                        </p:tav>
                                        <p:tav tm="100000">
                                          <p:val>
                                            <p:strVal val="#ppt_x"/>
                                          </p:val>
                                        </p:tav>
                                      </p:tavLst>
                                    </p:anim>
                                    <p:anim calcmode="lin" valueType="num">
                                      <p:cBhvr additive="base">
                                        <p:cTn id="38" dur="1500" fill="hold"/>
                                        <p:tgtEl>
                                          <p:spTgt spid="7578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5786"/>
                                        </p:tgtEl>
                                        <p:attrNameLst>
                                          <p:attrName>style.visibility</p:attrName>
                                        </p:attrNameLst>
                                      </p:cBhvr>
                                      <p:to>
                                        <p:strVal val="visible"/>
                                      </p:to>
                                    </p:set>
                                    <p:anim calcmode="lin" valueType="num">
                                      <p:cBhvr additive="base">
                                        <p:cTn id="41" dur="1500" fill="hold"/>
                                        <p:tgtEl>
                                          <p:spTgt spid="75786"/>
                                        </p:tgtEl>
                                        <p:attrNameLst>
                                          <p:attrName>ppt_x</p:attrName>
                                        </p:attrNameLst>
                                      </p:cBhvr>
                                      <p:tavLst>
                                        <p:tav tm="0">
                                          <p:val>
                                            <p:strVal val="0-#ppt_w/2"/>
                                          </p:val>
                                        </p:tav>
                                        <p:tav tm="100000">
                                          <p:val>
                                            <p:strVal val="#ppt_x"/>
                                          </p:val>
                                        </p:tav>
                                      </p:tavLst>
                                    </p:anim>
                                    <p:anim calcmode="lin" valueType="num">
                                      <p:cBhvr additive="base">
                                        <p:cTn id="42" dur="1500" fill="hold"/>
                                        <p:tgtEl>
                                          <p:spTgt spid="75786"/>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75790"/>
                                        </p:tgtEl>
                                        <p:attrNameLst>
                                          <p:attrName>style.visibility</p:attrName>
                                        </p:attrNameLst>
                                      </p:cBhvr>
                                      <p:to>
                                        <p:strVal val="visible"/>
                                      </p:to>
                                    </p:set>
                                    <p:anim calcmode="lin" valueType="num">
                                      <p:cBhvr additive="base">
                                        <p:cTn id="45" dur="1500" fill="hold"/>
                                        <p:tgtEl>
                                          <p:spTgt spid="75790"/>
                                        </p:tgtEl>
                                        <p:attrNameLst>
                                          <p:attrName>ppt_x</p:attrName>
                                        </p:attrNameLst>
                                      </p:cBhvr>
                                      <p:tavLst>
                                        <p:tav tm="0">
                                          <p:val>
                                            <p:strVal val="0-#ppt_w/2"/>
                                          </p:val>
                                        </p:tav>
                                        <p:tav tm="100000">
                                          <p:val>
                                            <p:strVal val="#ppt_x"/>
                                          </p:val>
                                        </p:tav>
                                      </p:tavLst>
                                    </p:anim>
                                    <p:anim calcmode="lin" valueType="num">
                                      <p:cBhvr additive="base">
                                        <p:cTn id="46" dur="1500" fill="hold"/>
                                        <p:tgtEl>
                                          <p:spTgt spid="75790"/>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75793"/>
                                        </p:tgtEl>
                                        <p:attrNameLst>
                                          <p:attrName>style.visibility</p:attrName>
                                        </p:attrNameLst>
                                      </p:cBhvr>
                                      <p:to>
                                        <p:strVal val="visible"/>
                                      </p:to>
                                    </p:set>
                                    <p:anim calcmode="lin" valueType="num">
                                      <p:cBhvr additive="base">
                                        <p:cTn id="49" dur="1500" fill="hold"/>
                                        <p:tgtEl>
                                          <p:spTgt spid="75793"/>
                                        </p:tgtEl>
                                        <p:attrNameLst>
                                          <p:attrName>ppt_x</p:attrName>
                                        </p:attrNameLst>
                                      </p:cBhvr>
                                      <p:tavLst>
                                        <p:tav tm="0">
                                          <p:val>
                                            <p:strVal val="0-#ppt_w/2"/>
                                          </p:val>
                                        </p:tav>
                                        <p:tav tm="100000">
                                          <p:val>
                                            <p:strVal val="#ppt_x"/>
                                          </p:val>
                                        </p:tav>
                                      </p:tavLst>
                                    </p:anim>
                                    <p:anim calcmode="lin" valueType="num">
                                      <p:cBhvr additive="base">
                                        <p:cTn id="50" dur="1500" fill="hold"/>
                                        <p:tgtEl>
                                          <p:spTgt spid="75793"/>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75797"/>
                                        </p:tgtEl>
                                        <p:attrNameLst>
                                          <p:attrName>style.visibility</p:attrName>
                                        </p:attrNameLst>
                                      </p:cBhvr>
                                      <p:to>
                                        <p:strVal val="visible"/>
                                      </p:to>
                                    </p:set>
                                    <p:anim calcmode="lin" valueType="num">
                                      <p:cBhvr additive="base">
                                        <p:cTn id="53" dur="1500" fill="hold"/>
                                        <p:tgtEl>
                                          <p:spTgt spid="75797"/>
                                        </p:tgtEl>
                                        <p:attrNameLst>
                                          <p:attrName>ppt_x</p:attrName>
                                        </p:attrNameLst>
                                      </p:cBhvr>
                                      <p:tavLst>
                                        <p:tav tm="0">
                                          <p:val>
                                            <p:strVal val="0-#ppt_w/2"/>
                                          </p:val>
                                        </p:tav>
                                        <p:tav tm="100000">
                                          <p:val>
                                            <p:strVal val="#ppt_x"/>
                                          </p:val>
                                        </p:tav>
                                      </p:tavLst>
                                    </p:anim>
                                    <p:anim calcmode="lin" valueType="num">
                                      <p:cBhvr additive="base">
                                        <p:cTn id="54" dur="1500" fill="hold"/>
                                        <p:tgtEl>
                                          <p:spTgt spid="75797"/>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75801"/>
                                        </p:tgtEl>
                                        <p:attrNameLst>
                                          <p:attrName>style.visibility</p:attrName>
                                        </p:attrNameLst>
                                      </p:cBhvr>
                                      <p:to>
                                        <p:strVal val="visible"/>
                                      </p:to>
                                    </p:set>
                                    <p:anim calcmode="lin" valueType="num">
                                      <p:cBhvr additive="base">
                                        <p:cTn id="57" dur="1500" fill="hold"/>
                                        <p:tgtEl>
                                          <p:spTgt spid="75801"/>
                                        </p:tgtEl>
                                        <p:attrNameLst>
                                          <p:attrName>ppt_x</p:attrName>
                                        </p:attrNameLst>
                                      </p:cBhvr>
                                      <p:tavLst>
                                        <p:tav tm="0">
                                          <p:val>
                                            <p:strVal val="0-#ppt_w/2"/>
                                          </p:val>
                                        </p:tav>
                                        <p:tav tm="100000">
                                          <p:val>
                                            <p:strVal val="#ppt_x"/>
                                          </p:val>
                                        </p:tav>
                                      </p:tavLst>
                                    </p:anim>
                                    <p:anim calcmode="lin" valueType="num">
                                      <p:cBhvr additive="base">
                                        <p:cTn id="58" dur="1500" fill="hold"/>
                                        <p:tgtEl>
                                          <p:spTgt spid="75801"/>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5805"/>
                                        </p:tgtEl>
                                        <p:attrNameLst>
                                          <p:attrName>style.visibility</p:attrName>
                                        </p:attrNameLst>
                                      </p:cBhvr>
                                      <p:to>
                                        <p:strVal val="visible"/>
                                      </p:to>
                                    </p:set>
                                    <p:anim calcmode="lin" valueType="num">
                                      <p:cBhvr additive="base">
                                        <p:cTn id="61" dur="1500" fill="hold"/>
                                        <p:tgtEl>
                                          <p:spTgt spid="75805"/>
                                        </p:tgtEl>
                                        <p:attrNameLst>
                                          <p:attrName>ppt_x</p:attrName>
                                        </p:attrNameLst>
                                      </p:cBhvr>
                                      <p:tavLst>
                                        <p:tav tm="0">
                                          <p:val>
                                            <p:strVal val="0-#ppt_w/2"/>
                                          </p:val>
                                        </p:tav>
                                        <p:tav tm="100000">
                                          <p:val>
                                            <p:strVal val="#ppt_x"/>
                                          </p:val>
                                        </p:tav>
                                      </p:tavLst>
                                    </p:anim>
                                    <p:anim calcmode="lin" valueType="num">
                                      <p:cBhvr additive="base">
                                        <p:cTn id="62" dur="1500" fill="hold"/>
                                        <p:tgtEl>
                                          <p:spTgt spid="75805"/>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75809"/>
                                        </p:tgtEl>
                                        <p:attrNameLst>
                                          <p:attrName>style.visibility</p:attrName>
                                        </p:attrNameLst>
                                      </p:cBhvr>
                                      <p:to>
                                        <p:strVal val="visible"/>
                                      </p:to>
                                    </p:set>
                                    <p:anim calcmode="lin" valueType="num">
                                      <p:cBhvr additive="base">
                                        <p:cTn id="65" dur="1500" fill="hold"/>
                                        <p:tgtEl>
                                          <p:spTgt spid="75809"/>
                                        </p:tgtEl>
                                        <p:attrNameLst>
                                          <p:attrName>ppt_x</p:attrName>
                                        </p:attrNameLst>
                                      </p:cBhvr>
                                      <p:tavLst>
                                        <p:tav tm="0">
                                          <p:val>
                                            <p:strVal val="0-#ppt_w/2"/>
                                          </p:val>
                                        </p:tav>
                                        <p:tav tm="100000">
                                          <p:val>
                                            <p:strVal val="#ppt_x"/>
                                          </p:val>
                                        </p:tav>
                                      </p:tavLst>
                                    </p:anim>
                                    <p:anim calcmode="lin" valueType="num">
                                      <p:cBhvr additive="base">
                                        <p:cTn id="66" dur="1500" fill="hold"/>
                                        <p:tgtEl>
                                          <p:spTgt spid="7580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75819"/>
                                        </p:tgtEl>
                                        <p:attrNameLst>
                                          <p:attrName>style.visibility</p:attrName>
                                        </p:attrNameLst>
                                      </p:cBhvr>
                                      <p:to>
                                        <p:strVal val="visible"/>
                                      </p:to>
                                    </p:set>
                                    <p:anim calcmode="lin" valueType="num">
                                      <p:cBhvr additive="base">
                                        <p:cTn id="69" dur="1500" fill="hold"/>
                                        <p:tgtEl>
                                          <p:spTgt spid="75819"/>
                                        </p:tgtEl>
                                        <p:attrNameLst>
                                          <p:attrName>ppt_x</p:attrName>
                                        </p:attrNameLst>
                                      </p:cBhvr>
                                      <p:tavLst>
                                        <p:tav tm="0">
                                          <p:val>
                                            <p:strVal val="0-#ppt_w/2"/>
                                          </p:val>
                                        </p:tav>
                                        <p:tav tm="100000">
                                          <p:val>
                                            <p:strVal val="#ppt_x"/>
                                          </p:val>
                                        </p:tav>
                                      </p:tavLst>
                                    </p:anim>
                                    <p:anim calcmode="lin" valueType="num">
                                      <p:cBhvr additive="base">
                                        <p:cTn id="70" dur="1500" fill="hold"/>
                                        <p:tgtEl>
                                          <p:spTgt spid="75819"/>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additive="base">
                                        <p:cTn id="75" dur="1500" fill="hold"/>
                                        <p:tgtEl>
                                          <p:spTgt spid="54"/>
                                        </p:tgtEl>
                                        <p:attrNameLst>
                                          <p:attrName>ppt_x</p:attrName>
                                        </p:attrNameLst>
                                      </p:cBhvr>
                                      <p:tavLst>
                                        <p:tav tm="0">
                                          <p:val>
                                            <p:strVal val="1+#ppt_w/2"/>
                                          </p:val>
                                        </p:tav>
                                        <p:tav tm="100000">
                                          <p:val>
                                            <p:strVal val="#ppt_x"/>
                                          </p:val>
                                        </p:tav>
                                      </p:tavLst>
                                    </p:anim>
                                    <p:anim calcmode="lin" valueType="num">
                                      <p:cBhvr additive="base">
                                        <p:cTn id="76" dur="1500" fill="hold"/>
                                        <p:tgtEl>
                                          <p:spTgt spid="54"/>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additive="base">
                                        <p:cTn id="79" dur="1500" fill="hold"/>
                                        <p:tgtEl>
                                          <p:spTgt spid="71"/>
                                        </p:tgtEl>
                                        <p:attrNameLst>
                                          <p:attrName>ppt_x</p:attrName>
                                        </p:attrNameLst>
                                      </p:cBhvr>
                                      <p:tavLst>
                                        <p:tav tm="0">
                                          <p:val>
                                            <p:strVal val="1+#ppt_w/2"/>
                                          </p:val>
                                        </p:tav>
                                        <p:tav tm="100000">
                                          <p:val>
                                            <p:strVal val="#ppt_x"/>
                                          </p:val>
                                        </p:tav>
                                      </p:tavLst>
                                    </p:anim>
                                    <p:anim calcmode="lin" valueType="num">
                                      <p:cBhvr additive="base">
                                        <p:cTn id="80" dur="1500" fill="hold"/>
                                        <p:tgtEl>
                                          <p:spTgt spid="71"/>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additive="base">
                                        <p:cTn id="83" dur="1500" fill="hold"/>
                                        <p:tgtEl>
                                          <p:spTgt spid="90"/>
                                        </p:tgtEl>
                                        <p:attrNameLst>
                                          <p:attrName>ppt_x</p:attrName>
                                        </p:attrNameLst>
                                      </p:cBhvr>
                                      <p:tavLst>
                                        <p:tav tm="0">
                                          <p:val>
                                            <p:strVal val="1+#ppt_w/2"/>
                                          </p:val>
                                        </p:tav>
                                        <p:tav tm="100000">
                                          <p:val>
                                            <p:strVal val="#ppt_x"/>
                                          </p:val>
                                        </p:tav>
                                      </p:tavLst>
                                    </p:anim>
                                    <p:anim calcmode="lin" valueType="num">
                                      <p:cBhvr additive="base">
                                        <p:cTn id="84" dur="1500" fill="hold"/>
                                        <p:tgtEl>
                                          <p:spTgt spid="90"/>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75781"/>
                                        </p:tgtEl>
                                        <p:attrNameLst>
                                          <p:attrName>style.visibility</p:attrName>
                                        </p:attrNameLst>
                                      </p:cBhvr>
                                      <p:to>
                                        <p:strVal val="visible"/>
                                      </p:to>
                                    </p:set>
                                    <p:anim calcmode="lin" valueType="num">
                                      <p:cBhvr additive="base">
                                        <p:cTn id="87" dur="1500" fill="hold"/>
                                        <p:tgtEl>
                                          <p:spTgt spid="75781"/>
                                        </p:tgtEl>
                                        <p:attrNameLst>
                                          <p:attrName>ppt_x</p:attrName>
                                        </p:attrNameLst>
                                      </p:cBhvr>
                                      <p:tavLst>
                                        <p:tav tm="0">
                                          <p:val>
                                            <p:strVal val="1+#ppt_w/2"/>
                                          </p:val>
                                        </p:tav>
                                        <p:tav tm="100000">
                                          <p:val>
                                            <p:strVal val="#ppt_x"/>
                                          </p:val>
                                        </p:tav>
                                      </p:tavLst>
                                    </p:anim>
                                    <p:anim calcmode="lin" valueType="num">
                                      <p:cBhvr additive="base">
                                        <p:cTn id="88" dur="1500" fill="hold"/>
                                        <p:tgtEl>
                                          <p:spTgt spid="75781"/>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75782"/>
                                        </p:tgtEl>
                                        <p:attrNameLst>
                                          <p:attrName>style.visibility</p:attrName>
                                        </p:attrNameLst>
                                      </p:cBhvr>
                                      <p:to>
                                        <p:strVal val="visible"/>
                                      </p:to>
                                    </p:set>
                                    <p:anim calcmode="lin" valueType="num">
                                      <p:cBhvr additive="base">
                                        <p:cTn id="91" dur="1500" fill="hold"/>
                                        <p:tgtEl>
                                          <p:spTgt spid="75782"/>
                                        </p:tgtEl>
                                        <p:attrNameLst>
                                          <p:attrName>ppt_x</p:attrName>
                                        </p:attrNameLst>
                                      </p:cBhvr>
                                      <p:tavLst>
                                        <p:tav tm="0">
                                          <p:val>
                                            <p:strVal val="1+#ppt_w/2"/>
                                          </p:val>
                                        </p:tav>
                                        <p:tav tm="100000">
                                          <p:val>
                                            <p:strVal val="#ppt_x"/>
                                          </p:val>
                                        </p:tav>
                                      </p:tavLst>
                                    </p:anim>
                                    <p:anim calcmode="lin" valueType="num">
                                      <p:cBhvr additive="base">
                                        <p:cTn id="92" dur="1500" fill="hold"/>
                                        <p:tgtEl>
                                          <p:spTgt spid="757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3" grpId="0"/>
      <p:bldP spid="54" grpId="0"/>
      <p:bldP spid="71" grpId="0"/>
      <p:bldP spid="90" grpId="0"/>
      <p:bldP spid="62" grpId="0"/>
      <p:bldP spid="63" grpId="0"/>
      <p:bldP spid="75776" grpId="0"/>
      <p:bldP spid="75777" grpId="0"/>
      <p:bldP spid="75780" grpId="0"/>
      <p:bldP spid="75781" grpId="0"/>
      <p:bldP spid="75782" grpId="0"/>
      <p:bldP spid="7581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A89B6ADA-10A1-4270-91B4-9B2CF84E7735}" type="slidenum">
              <a:rPr kumimoji="0" lang="en-US" altLang="en-US" sz="1400" smtClean="0">
                <a:latin typeface="Times New Roman" panose="02020603050405020304" pitchFamily="18" charset="0"/>
              </a:rPr>
              <a:pPr>
                <a:spcBef>
                  <a:spcPct val="0"/>
                </a:spcBef>
                <a:buClrTx/>
                <a:buFontTx/>
                <a:buNone/>
              </a:pPr>
              <a:t>49</a:t>
            </a:fld>
            <a:endParaRPr kumimoji="0" lang="en-US" altLang="en-US" sz="1400">
              <a:latin typeface="Times New Roman" panose="02020603050405020304" pitchFamily="18" charset="0"/>
            </a:endParaRPr>
          </a:p>
        </p:txBody>
      </p:sp>
      <p:sp>
        <p:nvSpPr>
          <p:cNvPr id="55299" name="Rectangle 3"/>
          <p:cNvSpPr>
            <a:spLocks noChangeArrowheads="1"/>
          </p:cNvSpPr>
          <p:nvPr/>
        </p:nvSpPr>
        <p:spPr bwMode="auto">
          <a:xfrm>
            <a:off x="533400" y="4572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Aft>
                <a:spcPts val="1200"/>
              </a:spcAft>
              <a:buFontTx/>
              <a:buNone/>
            </a:pPr>
            <a:r>
              <a:rPr lang="en-US" altLang="en-US" sz="3200" b="1" dirty="0">
                <a:solidFill>
                  <a:srgbClr val="C00000"/>
                </a:solidFill>
                <a:latin typeface="Comic Sans MS" panose="030F0702030302020204" pitchFamily="66" charset="0"/>
                <a:ea typeface="+mj-ea"/>
                <a:cs typeface="Arial" panose="020B0604020202020204" pitchFamily="34" charset="0"/>
              </a:rPr>
              <a:t>Analytics Modeling Options</a:t>
            </a:r>
          </a:p>
        </p:txBody>
      </p:sp>
      <p:graphicFrame>
        <p:nvGraphicFramePr>
          <p:cNvPr id="2" name="Table 1"/>
          <p:cNvGraphicFramePr>
            <a:graphicFrameLocks noGrp="1"/>
          </p:cNvGraphicFramePr>
          <p:nvPr/>
        </p:nvGraphicFramePr>
        <p:xfrm>
          <a:off x="533400" y="1154326"/>
          <a:ext cx="8001000" cy="5322674"/>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492428">
                <a:tc>
                  <a:txBody>
                    <a:bodyPr/>
                    <a:lstStyle/>
                    <a:p>
                      <a:pPr algn="ctr"/>
                      <a:endParaRPr lang="en-US" sz="1600" dirty="0">
                        <a:solidFill>
                          <a:srgbClr val="C00000"/>
                        </a:solidFill>
                      </a:endParaRPr>
                    </a:p>
                  </a:txBody>
                  <a:tcPr marT="45689" marB="4568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ctr" defTabSz="914400" rtl="0" eaLnBrk="1" latinLnBrk="0" hangingPunct="1"/>
                      <a:r>
                        <a:rPr lang="en-US" sz="1600" b="1" kern="1200" dirty="0">
                          <a:solidFill>
                            <a:srgbClr val="C00000"/>
                          </a:solidFill>
                          <a:latin typeface="+mn-lt"/>
                          <a:ea typeface="+mn-ea"/>
                          <a:cs typeface="+mn-cs"/>
                        </a:rPr>
                        <a:t>Modeling Method</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marL="0" algn="ctr" defTabSz="914400" rtl="0" eaLnBrk="1" latinLnBrk="0" hangingPunct="1"/>
                      <a:endParaRPr lang="en-US" sz="1800" b="1" kern="1200" dirty="0">
                        <a:solidFill>
                          <a:srgbClr val="C00000"/>
                        </a:solidFill>
                        <a:latin typeface="+mn-lt"/>
                        <a:ea typeface="+mn-ea"/>
                        <a:cs typeface="+mn-cs"/>
                      </a:endParaRP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33040">
                <a:tc>
                  <a:txBody>
                    <a:bodyPr/>
                    <a:lstStyle/>
                    <a:p>
                      <a:pPr algn="ctr"/>
                      <a:endParaRPr lang="en-US" sz="1600" b="1" dirty="0">
                        <a:solidFill>
                          <a:srgbClr val="C00000"/>
                        </a:solidFill>
                      </a:endParaRPr>
                    </a:p>
                  </a:txBody>
                  <a:tcPr marT="45689" marB="4568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0070C0"/>
                          </a:solidFill>
                          <a:latin typeface="+mn-lt"/>
                          <a:ea typeface="+mn-ea"/>
                          <a:cs typeface="+mn-cs"/>
                        </a:rPr>
                        <a:t>Structured</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0070C0"/>
                          </a:solidFill>
                          <a:latin typeface="+mn-lt"/>
                          <a:ea typeface="+mn-ea"/>
                          <a:cs typeface="+mn-cs"/>
                        </a:rPr>
                        <a:t>Visual, Text,</a:t>
                      </a:r>
                      <a:r>
                        <a:rPr lang="en-US" sz="1600" b="1" kern="1200" baseline="0" dirty="0">
                          <a:solidFill>
                            <a:srgbClr val="0070C0"/>
                          </a:solidFill>
                          <a:latin typeface="+mn-lt"/>
                          <a:ea typeface="+mn-ea"/>
                          <a:cs typeface="+mn-cs"/>
                        </a:rPr>
                        <a:t> Unstructured, etc.</a:t>
                      </a:r>
                      <a:endParaRPr lang="en-US" sz="1600" b="1" kern="1200" dirty="0">
                        <a:solidFill>
                          <a:srgbClr val="0070C0"/>
                        </a:solidFill>
                        <a:latin typeface="+mn-lt"/>
                        <a:ea typeface="+mn-ea"/>
                        <a:cs typeface="+mn-cs"/>
                      </a:endParaRP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33040">
                <a:tc>
                  <a:txBody>
                    <a:bodyPr/>
                    <a:lstStyle/>
                    <a:p>
                      <a:pPr algn="ctr"/>
                      <a:r>
                        <a:rPr lang="en-US" sz="1600" b="1" dirty="0">
                          <a:solidFill>
                            <a:srgbClr val="C00000"/>
                          </a:solidFill>
                        </a:rPr>
                        <a:t>Descriptive</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Cluster analysis, correlation, market basket analysis, sample</a:t>
                      </a:r>
                      <a:r>
                        <a:rPr lang="en-US" sz="1400" baseline="0" dirty="0">
                          <a:solidFill>
                            <a:schemeClr val="tx1"/>
                          </a:solidFill>
                        </a:rPr>
                        <a:t> statistics, ANOVA</a:t>
                      </a:r>
                      <a:endParaRPr lang="en-US" sz="1400" dirty="0">
                        <a:solidFill>
                          <a:schemeClr val="tx1"/>
                        </a:solidFill>
                      </a:endParaRP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800" b="1" dirty="0">
                        <a:solidFill>
                          <a:srgbClr val="0070C0"/>
                        </a:solidFill>
                      </a:endParaRP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Bubble charts, network diagrams, natural language processing,</a:t>
                      </a:r>
                      <a:r>
                        <a:rPr lang="en-US" sz="1400" baseline="0" dirty="0">
                          <a:solidFill>
                            <a:schemeClr val="tx1"/>
                          </a:solidFill>
                        </a:rPr>
                        <a:t> clustering </a:t>
                      </a:r>
                      <a:r>
                        <a:rPr lang="en-US" sz="1400" baseline="0" dirty="0" err="1">
                          <a:solidFill>
                            <a:schemeClr val="tx1"/>
                          </a:solidFill>
                        </a:rPr>
                        <a:t>dendograms</a:t>
                      </a:r>
                      <a:r>
                        <a:rPr lang="en-US" sz="1400" baseline="0" dirty="0">
                          <a:solidFill>
                            <a:schemeClr val="tx1"/>
                          </a:solidFill>
                        </a:rPr>
                        <a:t>, </a:t>
                      </a:r>
                      <a:r>
                        <a:rPr lang="en-US" sz="1400" dirty="0">
                          <a:solidFill>
                            <a:schemeClr val="tx1"/>
                          </a:solidFill>
                        </a:rPr>
                        <a:t>etc.</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33040">
                <a:tc>
                  <a:txBody>
                    <a:bodyPr/>
                    <a:lstStyle/>
                    <a:p>
                      <a:pPr algn="ctr"/>
                      <a:r>
                        <a:rPr lang="en-US" sz="1600" b="1" dirty="0">
                          <a:solidFill>
                            <a:srgbClr val="C00000"/>
                          </a:solidFill>
                        </a:rPr>
                        <a:t>Predictive</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b="1" dirty="0">
                          <a:solidFill>
                            <a:srgbClr val="0070C0"/>
                          </a:solidFill>
                        </a:rPr>
                        <a:t>Association</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600" b="1" dirty="0">
                          <a:solidFill>
                            <a:srgbClr val="0070C0"/>
                          </a:solidFill>
                        </a:rPr>
                        <a:t>Decision Tree</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600" b="1" dirty="0">
                          <a:solidFill>
                            <a:srgbClr val="0070C0"/>
                          </a:solidFill>
                        </a:rPr>
                        <a:t>Charts</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639964">
                <a:tc>
                  <a:txBody>
                    <a:bodyPr/>
                    <a:lstStyle/>
                    <a:p>
                      <a:pPr algn="ctr"/>
                      <a:r>
                        <a:rPr lang="en-US" sz="1600" b="1" kern="1200" dirty="0">
                          <a:solidFill>
                            <a:srgbClr val="0070C0"/>
                          </a:solidFill>
                          <a:latin typeface="+mn-lt"/>
                          <a:ea typeface="+mn-ea"/>
                          <a:cs typeface="+mn-cs"/>
                        </a:rPr>
                        <a:t>Quantitative</a:t>
                      </a:r>
                      <a:r>
                        <a:rPr lang="en-US" sz="1600" b="1" kern="1200" baseline="0" dirty="0">
                          <a:solidFill>
                            <a:srgbClr val="0070C0"/>
                          </a:solidFill>
                          <a:latin typeface="+mn-lt"/>
                          <a:ea typeface="+mn-ea"/>
                          <a:cs typeface="+mn-cs"/>
                        </a:rPr>
                        <a:t> </a:t>
                      </a:r>
                      <a:r>
                        <a:rPr lang="en-US" sz="1600" b="1" kern="1200" dirty="0">
                          <a:solidFill>
                            <a:srgbClr val="0070C0"/>
                          </a:solidFill>
                          <a:latin typeface="+mn-lt"/>
                          <a:ea typeface="+mn-ea"/>
                          <a:cs typeface="+mn-cs"/>
                        </a:rPr>
                        <a:t>Value</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400" dirty="0">
                          <a:solidFill>
                            <a:schemeClr val="tx1"/>
                          </a:solidFill>
                        </a:rPr>
                        <a:t>Regression</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Regression Trees</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Regression plots, scatter plots, Tableau diagrams, trend charts,</a:t>
                      </a:r>
                      <a:r>
                        <a:rPr lang="en-US" sz="1400" baseline="0" dirty="0">
                          <a:solidFill>
                            <a:schemeClr val="tx1"/>
                          </a:solidFill>
                        </a:rPr>
                        <a:t> etc.</a:t>
                      </a:r>
                      <a:endParaRPr lang="en-US" sz="1400" dirty="0">
                        <a:solidFill>
                          <a:schemeClr val="tx1"/>
                        </a:solidFill>
                      </a:endParaRP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914256">
                <a:tc>
                  <a:txBody>
                    <a:bodyPr/>
                    <a:lstStyle/>
                    <a:p>
                      <a:pPr algn="ctr"/>
                      <a:r>
                        <a:rPr lang="en-US" sz="1600" b="1" kern="1200" dirty="0">
                          <a:solidFill>
                            <a:srgbClr val="0070C0"/>
                          </a:solidFill>
                          <a:latin typeface="+mn-lt"/>
                          <a:ea typeface="+mn-ea"/>
                          <a:cs typeface="+mn-cs"/>
                        </a:rPr>
                        <a:t>Classification</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400" dirty="0">
                          <a:solidFill>
                            <a:schemeClr val="tx1"/>
                          </a:solidFill>
                        </a:rPr>
                        <a:t>Logistic Regression;</a:t>
                      </a:r>
                      <a:br>
                        <a:rPr lang="en-US" sz="1400" dirty="0">
                          <a:solidFill>
                            <a:schemeClr val="tx1"/>
                          </a:solidFill>
                        </a:rPr>
                      </a:br>
                      <a:r>
                        <a:rPr lang="en-US" sz="1400" dirty="0">
                          <a:solidFill>
                            <a:schemeClr val="tx1"/>
                          </a:solidFill>
                        </a:rPr>
                        <a:t>Other Categorical</a:t>
                      </a:r>
                      <a:r>
                        <a:rPr lang="en-US" sz="1400" baseline="0" dirty="0">
                          <a:solidFill>
                            <a:schemeClr val="tx1"/>
                          </a:solidFill>
                        </a:rPr>
                        <a:t> Regression Models</a:t>
                      </a:r>
                      <a:endParaRPr lang="en-US" sz="1400" dirty="0">
                        <a:solidFill>
                          <a:schemeClr val="tx1"/>
                        </a:solidFill>
                      </a:endParaRP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Classification Trees</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Tree maps, interactive diagrams,</a:t>
                      </a:r>
                      <a:r>
                        <a:rPr lang="en-US" sz="1400" baseline="0" dirty="0">
                          <a:solidFill>
                            <a:schemeClr val="tx1"/>
                          </a:solidFill>
                        </a:rPr>
                        <a:t> </a:t>
                      </a:r>
                      <a:endParaRPr lang="en-US" sz="1400" dirty="0">
                        <a:solidFill>
                          <a:schemeClr val="tx1"/>
                        </a:solidFill>
                      </a:endParaRP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914256">
                <a:tc>
                  <a:txBody>
                    <a:bodyPr/>
                    <a:lstStyle/>
                    <a:p>
                      <a:pPr algn="ctr"/>
                      <a:r>
                        <a:rPr lang="en-US" sz="1600" b="1" kern="1200" dirty="0">
                          <a:solidFill>
                            <a:srgbClr val="C00000"/>
                          </a:solidFill>
                          <a:latin typeface="+mn-lt"/>
                          <a:ea typeface="+mn-ea"/>
                          <a:cs typeface="+mn-cs"/>
                        </a:rPr>
                        <a:t>Prescriptive</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sz="1400" dirty="0">
                          <a:solidFill>
                            <a:schemeClr val="tx1"/>
                          </a:solidFill>
                        </a:rPr>
                        <a:t>Operations research, decision</a:t>
                      </a:r>
                      <a:r>
                        <a:rPr lang="en-US" sz="1400" baseline="0" dirty="0">
                          <a:solidFill>
                            <a:schemeClr val="tx1"/>
                          </a:solidFill>
                        </a:rPr>
                        <a:t> modeling, optimization, linear programming </a:t>
                      </a:r>
                      <a:endParaRPr lang="en-US" sz="1400" dirty="0">
                        <a:solidFill>
                          <a:schemeClr val="tx1"/>
                        </a:solidFill>
                      </a:endParaRP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800" dirty="0">
                        <a:solidFill>
                          <a:schemeClr val="tx1"/>
                        </a:solidFill>
                      </a:endParaRP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Simulations, etc.</a:t>
                      </a:r>
                    </a:p>
                  </a:txBody>
                  <a:tcPr marT="45689" marB="4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Rectangular Callout 8"/>
          <p:cNvSpPr/>
          <p:nvPr/>
        </p:nvSpPr>
        <p:spPr bwMode="auto">
          <a:xfrm>
            <a:off x="4349268" y="5029200"/>
            <a:ext cx="2792397" cy="1447800"/>
          </a:xfrm>
          <a:prstGeom prst="wedgeRectCallout">
            <a:avLst>
              <a:gd name="adj1" fmla="val -57400"/>
              <a:gd name="adj2" fmla="val -34310"/>
            </a:avLst>
          </a:prstGeom>
          <a:solidFill>
            <a:srgbClr val="FEF3DE"/>
          </a:solidFill>
          <a:ln w="12700" cap="sq" cmpd="sng" algn="ctr">
            <a:noFill/>
            <a:prstDash val="solid"/>
            <a:round/>
            <a:headEnd type="none" w="sm" len="sm"/>
            <a:tailEnd type="none" w="sm" len="sm"/>
          </a:ln>
          <a:effectLst>
            <a:outerShdw blurRad="76200" dist="12700" dir="8100000" sy="-23000" kx="800400" algn="br" rotWithShape="0">
              <a:prstClr val="black">
                <a:alpha val="20000"/>
              </a:prstClr>
            </a:outerShdw>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168275" indent="-168275">
              <a:buFont typeface="Arial" panose="020B0604020202020204" pitchFamily="34" charset="0"/>
              <a:buChar char="•"/>
            </a:pPr>
            <a:r>
              <a:rPr lang="en-US" sz="1400" dirty="0">
                <a:solidFill>
                  <a:srgbClr val="0070C0"/>
                </a:solidFill>
              </a:rPr>
              <a:t>Binomial Logistic Regression</a:t>
            </a:r>
          </a:p>
          <a:p>
            <a:pPr marL="168275" indent="-168275">
              <a:buFont typeface="Arial" panose="020B0604020202020204" pitchFamily="34" charset="0"/>
              <a:buChar char="•"/>
            </a:pPr>
            <a:r>
              <a:rPr lang="en-US" sz="1400" dirty="0">
                <a:solidFill>
                  <a:srgbClr val="0070C0"/>
                </a:solidFill>
              </a:rPr>
              <a:t>Multinomial Logistic Regression</a:t>
            </a:r>
          </a:p>
          <a:p>
            <a:pPr marL="168275" indent="-168275">
              <a:buFont typeface="Arial" panose="020B0604020202020204" pitchFamily="34" charset="0"/>
              <a:buChar char="•"/>
            </a:pPr>
            <a:r>
              <a:rPr lang="en-US" sz="1400" dirty="0">
                <a:solidFill>
                  <a:srgbClr val="0070C0"/>
                </a:solidFill>
              </a:rPr>
              <a:t>Linear Discriminant Analysis</a:t>
            </a:r>
          </a:p>
          <a:p>
            <a:pPr marL="168275" indent="-168275">
              <a:buFont typeface="Arial" panose="020B0604020202020204" pitchFamily="34" charset="0"/>
              <a:buChar char="•"/>
            </a:pPr>
            <a:r>
              <a:rPr lang="en-US" sz="1400" dirty="0">
                <a:solidFill>
                  <a:srgbClr val="0070C0"/>
                </a:solidFill>
              </a:rPr>
              <a:t>Quadratic Discriminant Analysis</a:t>
            </a:r>
          </a:p>
          <a:p>
            <a:pPr marL="168275" indent="-168275">
              <a:buFont typeface="Arial" panose="020B0604020202020204" pitchFamily="34" charset="0"/>
              <a:buChar char="•"/>
            </a:pPr>
            <a:r>
              <a:rPr lang="en-US" sz="1400" dirty="0">
                <a:solidFill>
                  <a:srgbClr val="0070C0"/>
                </a:solidFill>
              </a:rPr>
              <a:t>Neural Networks</a:t>
            </a:r>
          </a:p>
          <a:p>
            <a:pPr marL="168275" indent="-168275">
              <a:buFont typeface="Arial" panose="020B0604020202020204" pitchFamily="34" charset="0"/>
              <a:buChar char="•"/>
            </a:pPr>
            <a:r>
              <a:rPr lang="en-US" sz="1400" dirty="0">
                <a:solidFill>
                  <a:srgbClr val="0070C0"/>
                </a:solidFill>
              </a:rPr>
              <a:t>Etc.</a:t>
            </a:r>
          </a:p>
        </p:txBody>
      </p:sp>
      <p:sp>
        <p:nvSpPr>
          <p:cNvPr id="10" name="Rectangular Callout 9"/>
          <p:cNvSpPr/>
          <p:nvPr/>
        </p:nvSpPr>
        <p:spPr bwMode="auto">
          <a:xfrm>
            <a:off x="381000" y="381000"/>
            <a:ext cx="2819400" cy="2970036"/>
          </a:xfrm>
          <a:prstGeom prst="wedgeRectCallout">
            <a:avLst>
              <a:gd name="adj1" fmla="val 23678"/>
              <a:gd name="adj2" fmla="val 77951"/>
            </a:avLst>
          </a:prstGeom>
          <a:solidFill>
            <a:srgbClr val="FEF3DE"/>
          </a:solidFill>
          <a:ln w="12700" cap="sq" cmpd="sng" algn="ctr">
            <a:noFill/>
            <a:prstDash val="solid"/>
            <a:round/>
            <a:headEnd type="none" w="sm" len="sm"/>
            <a:tailEnd type="none" w="sm" len="sm"/>
          </a:ln>
          <a:effectLst>
            <a:outerShdw blurRad="76200" dist="12700" dir="8100000" sy="-23000" kx="800400" algn="br" rotWithShape="0">
              <a:prstClr val="black">
                <a:alpha val="20000"/>
              </a:prstClr>
            </a:outerShdw>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168275" indent="-168275">
              <a:buFont typeface="Arial" panose="020B0604020202020204" pitchFamily="34" charset="0"/>
              <a:buChar char="•"/>
            </a:pPr>
            <a:r>
              <a:rPr lang="en-US" sz="1400" dirty="0">
                <a:solidFill>
                  <a:srgbClr val="0070C0"/>
                </a:solidFill>
              </a:rPr>
              <a:t>Ordinary Least Squares</a:t>
            </a:r>
          </a:p>
          <a:p>
            <a:pPr marL="168275" indent="-168275">
              <a:buFont typeface="Arial" panose="020B0604020202020204" pitchFamily="34" charset="0"/>
              <a:buChar char="•"/>
            </a:pPr>
            <a:r>
              <a:rPr lang="en-US" sz="1400" dirty="0">
                <a:solidFill>
                  <a:srgbClr val="0070C0"/>
                </a:solidFill>
              </a:rPr>
              <a:t>Weighted Least Squares</a:t>
            </a:r>
          </a:p>
          <a:p>
            <a:pPr marL="168275" indent="-168275">
              <a:buFont typeface="Arial" panose="020B0604020202020204" pitchFamily="34" charset="0"/>
              <a:buChar char="•"/>
            </a:pPr>
            <a:r>
              <a:rPr lang="en-US" sz="1400" dirty="0">
                <a:solidFill>
                  <a:srgbClr val="0070C0"/>
                </a:solidFill>
              </a:rPr>
              <a:t>Generalized Linear Model</a:t>
            </a:r>
          </a:p>
          <a:p>
            <a:pPr marL="168275" indent="-168275">
              <a:buFont typeface="Arial" panose="020B0604020202020204" pitchFamily="34" charset="0"/>
              <a:buChar char="•"/>
            </a:pPr>
            <a:r>
              <a:rPr lang="en-US" sz="1400" dirty="0">
                <a:solidFill>
                  <a:srgbClr val="0070C0"/>
                </a:solidFill>
              </a:rPr>
              <a:t>Ridge Regression</a:t>
            </a:r>
          </a:p>
          <a:p>
            <a:pPr marL="168275" indent="-168275">
              <a:buFont typeface="Arial" panose="020B0604020202020204" pitchFamily="34" charset="0"/>
              <a:buChar char="•"/>
            </a:pPr>
            <a:r>
              <a:rPr lang="en-US" sz="1400" dirty="0">
                <a:solidFill>
                  <a:srgbClr val="0070C0"/>
                </a:solidFill>
              </a:rPr>
              <a:t>LASSO Regression</a:t>
            </a:r>
          </a:p>
          <a:p>
            <a:pPr marL="168275" indent="-168275">
              <a:buFont typeface="Arial" panose="020B0604020202020204" pitchFamily="34" charset="0"/>
              <a:buChar char="•"/>
            </a:pPr>
            <a:r>
              <a:rPr lang="en-US" sz="1400" dirty="0">
                <a:solidFill>
                  <a:srgbClr val="0070C0"/>
                </a:solidFill>
              </a:rPr>
              <a:t>Principal Components Regression</a:t>
            </a:r>
          </a:p>
          <a:p>
            <a:pPr marL="168275" indent="-168275">
              <a:buFont typeface="Arial" panose="020B0604020202020204" pitchFamily="34" charset="0"/>
              <a:buChar char="•"/>
            </a:pPr>
            <a:r>
              <a:rPr lang="en-US" sz="1400" dirty="0">
                <a:solidFill>
                  <a:srgbClr val="0070C0"/>
                </a:solidFill>
              </a:rPr>
              <a:t>Partial Least Squares</a:t>
            </a:r>
          </a:p>
          <a:p>
            <a:pPr marL="168275" indent="-168275">
              <a:buFont typeface="Arial" panose="020B0604020202020204" pitchFamily="34" charset="0"/>
              <a:buChar char="•"/>
            </a:pPr>
            <a:r>
              <a:rPr lang="en-US" sz="1400" dirty="0">
                <a:solidFill>
                  <a:srgbClr val="0070C0"/>
                </a:solidFill>
              </a:rPr>
              <a:t>Non-Linear Models</a:t>
            </a:r>
          </a:p>
          <a:p>
            <a:pPr marL="168275" indent="-168275">
              <a:buFont typeface="Arial" panose="020B0604020202020204" pitchFamily="34" charset="0"/>
              <a:buChar char="•"/>
            </a:pPr>
            <a:r>
              <a:rPr lang="en-US" sz="1400" dirty="0">
                <a:solidFill>
                  <a:srgbClr val="0070C0"/>
                </a:solidFill>
              </a:rPr>
              <a:t>Piecewise Linear Regression</a:t>
            </a:r>
          </a:p>
          <a:p>
            <a:pPr marL="168275" indent="-168275">
              <a:buFont typeface="Arial" panose="020B0604020202020204" pitchFamily="34" charset="0"/>
              <a:buChar char="•"/>
            </a:pPr>
            <a:r>
              <a:rPr lang="en-US" sz="1400" dirty="0">
                <a:solidFill>
                  <a:srgbClr val="0070C0"/>
                </a:solidFill>
              </a:rPr>
              <a:t>Step Regression</a:t>
            </a:r>
          </a:p>
          <a:p>
            <a:pPr marL="168275" indent="-168275">
              <a:buFont typeface="Arial" panose="020B0604020202020204" pitchFamily="34" charset="0"/>
              <a:buChar char="•"/>
            </a:pPr>
            <a:r>
              <a:rPr lang="en-US" sz="1400" dirty="0">
                <a:solidFill>
                  <a:srgbClr val="0070C0"/>
                </a:solidFill>
              </a:rPr>
              <a:t>Linear, Cubic, Smoothing Splines</a:t>
            </a:r>
          </a:p>
          <a:p>
            <a:pPr marL="168275" indent="-168275">
              <a:buFont typeface="Arial" panose="020B0604020202020204" pitchFamily="34" charset="0"/>
              <a:buChar char="•"/>
            </a:pPr>
            <a:r>
              <a:rPr lang="en-US" sz="1400" dirty="0">
                <a:solidFill>
                  <a:srgbClr val="0070C0"/>
                </a:solidFill>
              </a:rPr>
              <a:t>Neural Networks</a:t>
            </a:r>
          </a:p>
          <a:p>
            <a:pPr marL="168275" indent="-168275">
              <a:buFont typeface="Arial" panose="020B0604020202020204" pitchFamily="34" charset="0"/>
              <a:buChar char="•"/>
            </a:pPr>
            <a:r>
              <a:rPr lang="en-US" sz="1400" dirty="0">
                <a:solidFill>
                  <a:srgbClr val="0070C0"/>
                </a:solidFill>
              </a:rPr>
              <a:t>Etc.</a:t>
            </a:r>
          </a:p>
        </p:txBody>
      </p:sp>
      <p:sp>
        <p:nvSpPr>
          <p:cNvPr id="11" name="Rectangular Callout 10"/>
          <p:cNvSpPr/>
          <p:nvPr/>
        </p:nvSpPr>
        <p:spPr bwMode="auto">
          <a:xfrm>
            <a:off x="5029202" y="1828800"/>
            <a:ext cx="2022763" cy="1520472"/>
          </a:xfrm>
          <a:prstGeom prst="wedgeRectCallout">
            <a:avLst>
              <a:gd name="adj1" fmla="val -29238"/>
              <a:gd name="adj2" fmla="val 58671"/>
            </a:avLst>
          </a:prstGeom>
          <a:solidFill>
            <a:srgbClr val="FEF3DE"/>
          </a:solidFill>
          <a:ln w="12700" cap="sq" cmpd="sng" algn="ctr">
            <a:noFill/>
            <a:prstDash val="solid"/>
            <a:round/>
            <a:headEnd type="none" w="sm" len="sm"/>
            <a:tailEnd type="none" w="sm" len="sm"/>
          </a:ln>
          <a:effectLst>
            <a:outerShdw blurRad="76200" dist="12700" dir="8100000" sy="-23000" kx="800400" algn="br" rotWithShape="0">
              <a:prstClr val="black">
                <a:alpha val="20000"/>
              </a:prstClr>
            </a:outerShdw>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168275" indent="-168275">
              <a:buFont typeface="Arial" panose="020B0604020202020204" pitchFamily="34" charset="0"/>
              <a:buChar char="•"/>
            </a:pPr>
            <a:r>
              <a:rPr lang="en-US" sz="1400" dirty="0">
                <a:solidFill>
                  <a:srgbClr val="0070C0"/>
                </a:solidFill>
              </a:rPr>
              <a:t>Regression Trees</a:t>
            </a:r>
          </a:p>
          <a:p>
            <a:pPr marL="168275" indent="-168275">
              <a:buFont typeface="Arial" panose="020B0604020202020204" pitchFamily="34" charset="0"/>
              <a:buChar char="•"/>
            </a:pPr>
            <a:r>
              <a:rPr lang="en-US" sz="1400" dirty="0">
                <a:solidFill>
                  <a:srgbClr val="0070C0"/>
                </a:solidFill>
              </a:rPr>
              <a:t>Classification Trees</a:t>
            </a:r>
          </a:p>
          <a:p>
            <a:pPr marL="168275" indent="-168275">
              <a:buFont typeface="Arial" panose="020B0604020202020204" pitchFamily="34" charset="0"/>
              <a:buChar char="•"/>
            </a:pPr>
            <a:r>
              <a:rPr lang="en-US" sz="1400" dirty="0">
                <a:solidFill>
                  <a:srgbClr val="0070C0"/>
                </a:solidFill>
              </a:rPr>
              <a:t>Bootstrap Aggregation </a:t>
            </a:r>
          </a:p>
          <a:p>
            <a:pPr marL="168275" indent="-168275">
              <a:buFont typeface="Arial" panose="020B0604020202020204" pitchFamily="34" charset="0"/>
              <a:buChar char="•"/>
            </a:pPr>
            <a:r>
              <a:rPr lang="en-US" sz="1400" dirty="0">
                <a:solidFill>
                  <a:srgbClr val="0070C0"/>
                </a:solidFill>
              </a:rPr>
              <a:t>Random Forest</a:t>
            </a:r>
          </a:p>
          <a:p>
            <a:pPr marL="168275" indent="-168275">
              <a:buFont typeface="Arial" panose="020B0604020202020204" pitchFamily="34" charset="0"/>
              <a:buChar char="•"/>
            </a:pPr>
            <a:r>
              <a:rPr lang="en-US" sz="1400" dirty="0">
                <a:solidFill>
                  <a:srgbClr val="0070C0"/>
                </a:solidFill>
              </a:rPr>
              <a:t>Boosting Trees</a:t>
            </a:r>
          </a:p>
          <a:p>
            <a:pPr marL="168275" indent="-168275">
              <a:buFont typeface="Arial" panose="020B0604020202020204" pitchFamily="34" charset="0"/>
              <a:buChar char="•"/>
            </a:pPr>
            <a:r>
              <a:rPr lang="en-US" sz="1400" dirty="0">
                <a:solidFill>
                  <a:srgbClr val="0070C0"/>
                </a:solidFill>
              </a:rPr>
              <a:t>Etc.</a:t>
            </a:r>
          </a:p>
        </p:txBody>
      </p:sp>
    </p:spTree>
    <p:extLst>
      <p:ext uri="{BB962C8B-B14F-4D97-AF65-F5344CB8AC3E}">
        <p14:creationId xmlns:p14="http://schemas.microsoft.com/office/powerpoint/2010/main" val="22952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ogo">
            <a:extLst>
              <a:ext uri="{FF2B5EF4-FFF2-40B4-BE49-F238E27FC236}">
                <a16:creationId xmlns:a16="http://schemas.microsoft.com/office/drawing/2014/main" id="{32323390-17A9-9F78-FFD9-95B501A2DB75}"/>
              </a:ext>
            </a:extLst>
          </p:cNvPr>
          <p:cNvPicPr>
            <a:picLocks noChangeAspect="1"/>
          </p:cNvPicPr>
          <p:nvPr/>
        </p:nvPicPr>
        <p:blipFill>
          <a:blip r:embed="rId4">
            <a:alphaModFix amt="50000"/>
          </a:blip>
          <a:stretch>
            <a:fillRect/>
          </a:stretch>
        </p:blipFill>
        <p:spPr>
          <a:xfrm>
            <a:off x="196568" y="465398"/>
            <a:ext cx="8947432" cy="5927203"/>
          </a:xfrm>
          <a:prstGeom prst="rect">
            <a:avLst/>
          </a:prstGeom>
        </p:spPr>
      </p:pic>
      <p:sp>
        <p:nvSpPr>
          <p:cNvPr id="29698" name="Title 1"/>
          <p:cNvSpPr>
            <a:spLocks noGrp="1"/>
          </p:cNvSpPr>
          <p:nvPr>
            <p:ph type="title"/>
          </p:nvPr>
        </p:nvSpPr>
        <p:spPr>
          <a:xfrm>
            <a:off x="1295400" y="2819400"/>
            <a:ext cx="6553200" cy="838200"/>
          </a:xfrm>
        </p:spPr>
        <p:txBody>
          <a:bodyPr/>
          <a:lstStyle/>
          <a:p>
            <a:pPr algn="ctr"/>
            <a:r>
              <a:rPr lang="en-US" altLang="en-US" sz="4400" b="1" dirty="0">
                <a:solidFill>
                  <a:schemeClr val="accent6">
                    <a:lumMod val="75000"/>
                  </a:schemeClr>
                </a:solidFill>
                <a:latin typeface="Comic Sans MS" panose="030F0702030302020204" pitchFamily="66" charset="0"/>
              </a:rPr>
              <a:t>Predictive Analytics</a:t>
            </a:r>
            <a:endParaRPr lang="en-US" altLang="en-US" sz="4800" b="1" dirty="0">
              <a:solidFill>
                <a:schemeClr val="accent6">
                  <a:lumMod val="75000"/>
                </a:schemeClr>
              </a:solidFill>
              <a:latin typeface="Comic Sans MS" panose="030F0702030302020204" pitchFamily="66" charset="0"/>
            </a:endParaRPr>
          </a:p>
        </p:txBody>
      </p:sp>
      <p:sp>
        <p:nvSpPr>
          <p:cNvPr id="30" name="Slide Number Placeholder 3">
            <a:extLst>
              <a:ext uri="{FF2B5EF4-FFF2-40B4-BE49-F238E27FC236}">
                <a16:creationId xmlns:a16="http://schemas.microsoft.com/office/drawing/2014/main" id="{5748C3CC-A69E-49C7-ABDC-2EC8375CA57E}"/>
              </a:ext>
            </a:extLst>
          </p:cNvPr>
          <p:cNvSpPr txBox="1">
            <a:spLocks/>
          </p:cNvSpPr>
          <p:nvPr/>
        </p:nvSpPr>
        <p:spPr>
          <a:xfrm>
            <a:off x="8610600" y="6553200"/>
            <a:ext cx="5334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20000"/>
              </a:spcBef>
              <a:spcAft>
                <a:spcPct val="0"/>
              </a:spcAft>
              <a:buClr>
                <a:schemeClr val="tx1"/>
              </a:buClr>
              <a:buChar char="•"/>
              <a:defRPr kumimoji="1" sz="24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SzPct val="60000"/>
              <a:buChar char="o"/>
              <a:defRPr kumimoji="1"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SzPct val="70000"/>
              <a:buFont typeface="Wingdings" panose="05000000000000000000" pitchFamily="2" charset="2"/>
              <a:buChar char="§"/>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9E6B309-BE6D-4C94-BC80-4DBDC81E7F1E}"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9097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19E75F6-D91C-4EF6-8AAB-92816CD41032}"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035" name="Rectangle 3"/>
          <p:cNvSpPr>
            <a:spLocks noChangeArrowheads="1"/>
          </p:cNvSpPr>
          <p:nvPr/>
        </p:nvSpPr>
        <p:spPr bwMode="auto">
          <a:xfrm>
            <a:off x="266700" y="381000"/>
            <a:ext cx="861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rgbClr val="000000"/>
              </a:buClr>
              <a:buSzTx/>
              <a:buFontTx/>
              <a:buNone/>
              <a:tabLst/>
              <a:defRPr/>
            </a:pPr>
            <a:r>
              <a:rPr kumimoji="1" lang="en-US" altLang="en-US" sz="3600" b="1"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mn-cs"/>
              </a:rPr>
              <a:t>ML: </a:t>
            </a:r>
            <a:r>
              <a:rPr kumimoji="1" lang="en-US" altLang="en-US" sz="3600" b="1" i="0" u="none" strike="noStrike" kern="1200" cap="none" spc="0" normalizeH="0" baseline="0" noProof="0" dirty="0">
                <a:ln>
                  <a:noFill/>
                </a:ln>
                <a:solidFill>
                  <a:srgbClr val="996633"/>
                </a:solidFill>
                <a:effectLst/>
                <a:uLnTx/>
                <a:uFillTx/>
                <a:latin typeface="Comic Sans MS" panose="030F0702030302020204" pitchFamily="66" charset="0"/>
                <a:ea typeface="ＭＳ Ｐゴシック" panose="020B0600070205080204" pitchFamily="34" charset="-128"/>
                <a:cs typeface="+mn-cs"/>
              </a:rPr>
              <a:t>Key Concepts</a:t>
            </a:r>
            <a:br>
              <a:rPr kumimoji="1" lang="en-US" altLang="en-US" sz="3600" b="1" i="0" u="none" strike="noStrike" kern="1200" cap="none" spc="0" normalizeH="0" baseline="0" noProof="0" dirty="0">
                <a:ln>
                  <a:noFill/>
                </a:ln>
                <a:solidFill>
                  <a:srgbClr val="996633"/>
                </a:solidFill>
                <a:effectLst/>
                <a:uLnTx/>
                <a:uFillTx/>
                <a:latin typeface="Comic Sans MS" panose="030F0702030302020204" pitchFamily="66" charset="0"/>
                <a:ea typeface="ＭＳ Ｐゴシック" panose="020B0600070205080204" pitchFamily="34" charset="-128"/>
                <a:cs typeface="+mn-cs"/>
              </a:rPr>
            </a:br>
            <a:endParaRPr kumimoji="1" lang="en-US" altLang="en-US" sz="3600" b="1" i="0" u="none" strike="noStrike" kern="1200" cap="none" spc="0" normalizeH="0" baseline="0" noProof="0" dirty="0">
              <a:ln>
                <a:noFill/>
              </a:ln>
              <a:solidFill>
                <a:srgbClr val="996633"/>
              </a:solidFill>
              <a:effectLst/>
              <a:uLnTx/>
              <a:uFillTx/>
              <a:latin typeface="Comic Sans MS" panose="030F0702030302020204" pitchFamily="66" charset="0"/>
              <a:ea typeface="ＭＳ Ｐゴシック" panose="020B0600070205080204" pitchFamily="34" charset="-128"/>
              <a:cs typeface="+mn-cs"/>
            </a:endParaRPr>
          </a:p>
        </p:txBody>
      </p:sp>
      <p:sp>
        <p:nvSpPr>
          <p:cNvPr id="5" name="Rectangle 4"/>
          <p:cNvSpPr>
            <a:spLocks noChangeArrowheads="1"/>
          </p:cNvSpPr>
          <p:nvPr/>
        </p:nvSpPr>
        <p:spPr bwMode="auto">
          <a:xfrm>
            <a:off x="228600" y="1184359"/>
            <a:ext cx="861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p>
            <a:pPr marL="231775" marR="0" lvl="0" indent="-231775" algn="l" defTabSz="914400" rtl="0" eaLnBrk="0" fontAlgn="base" latinLnBrk="0" hangingPunct="0">
              <a:lnSpc>
                <a:spcPct val="100000"/>
              </a:lnSpc>
              <a:spcBef>
                <a:spcPct val="20000"/>
              </a:spcBef>
              <a:spcAft>
                <a:spcPts val="600"/>
              </a:spcAft>
              <a:buClr>
                <a:srgbClr val="000000"/>
              </a:buClr>
              <a:buSzTx/>
              <a:buFont typeface="Arial" pitchFamily="34" charset="0"/>
              <a:buChar char="•"/>
              <a:tabLst/>
              <a:defRPr/>
            </a:pP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rPr>
              <a:t>Again, </a:t>
            </a:r>
            <a:r>
              <a:rPr kumimoji="1" lang="en-US" sz="2200" b="1" i="0" u="none" strike="noStrike" kern="1200" cap="none" spc="0" normalizeH="0" baseline="0" noProof="0" dirty="0">
                <a:ln>
                  <a:noFill/>
                </a:ln>
                <a:solidFill>
                  <a:srgbClr val="0070C0"/>
                </a:solidFill>
                <a:effectLst/>
                <a:uLnTx/>
                <a:uFillTx/>
                <a:latin typeface="Arial"/>
                <a:ea typeface="ＭＳ Ｐゴシック" panose="020B0600070205080204" pitchFamily="34" charset="-128"/>
              </a:rPr>
              <a:t>ML</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rPr>
              <a:t> is about </a:t>
            </a:r>
            <a:r>
              <a:rPr kumimoji="1" lang="en-US" sz="2200" b="1" i="0" u="none" strike="noStrike" kern="1200" cap="none" spc="0" normalizeH="0" baseline="0" noProof="0" dirty="0">
                <a:ln>
                  <a:noFill/>
                </a:ln>
                <a:solidFill>
                  <a:srgbClr val="C00000"/>
                </a:solidFill>
                <a:effectLst/>
                <a:uLnTx/>
                <a:uFillTx/>
                <a:latin typeface="Arial"/>
                <a:ea typeface="ＭＳ Ｐゴシック" panose="020B0600070205080204" pitchFamily="34" charset="-128"/>
              </a:rPr>
              <a:t>maximizing predictive accuracy </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sym typeface="Wingdings" panose="05000000000000000000" pitchFamily="2" charset="2"/>
              </a:rPr>
              <a:t></a:t>
            </a:r>
            <a:endPar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endParaRPr>
          </a:p>
          <a:p>
            <a:pPr marL="685800" marR="0" lvl="1" indent="-457200" algn="l" defTabSz="914400" rtl="0" eaLnBrk="0" fontAlgn="base" latinLnBrk="0" hangingPunct="0">
              <a:lnSpc>
                <a:spcPct val="100000"/>
              </a:lnSpc>
              <a:spcBef>
                <a:spcPct val="20000"/>
              </a:spcBef>
              <a:spcAft>
                <a:spcPts val="600"/>
              </a:spcAft>
              <a:buClr>
                <a:srgbClr val="000000"/>
              </a:buClr>
              <a:buSzTx/>
              <a:buFont typeface="+mj-lt"/>
              <a:buAutoNum type="arabicPeriod"/>
              <a:tabLst/>
              <a:defRPr/>
            </a:pPr>
            <a:r>
              <a:rPr kumimoji="1" lang="en-US" sz="2200" b="1" dirty="0">
                <a:solidFill>
                  <a:srgbClr val="C00000"/>
                </a:solidFill>
                <a:latin typeface="Arial"/>
                <a:ea typeface="ＭＳ Ｐゴシック" panose="020B0600070205080204" pitchFamily="34" charset="-128"/>
              </a:rPr>
              <a:t>Split</a:t>
            </a:r>
            <a:r>
              <a:rPr kumimoji="1" lang="en-US" sz="2200" dirty="0">
                <a:solidFill>
                  <a:srgbClr val="000000"/>
                </a:solidFill>
                <a:latin typeface="Arial"/>
              </a:rPr>
              <a:t> the data set into </a:t>
            </a:r>
            <a:r>
              <a:rPr kumimoji="1" lang="en-US" sz="2200" b="1" dirty="0">
                <a:solidFill>
                  <a:srgbClr val="0070C0"/>
                </a:solidFill>
                <a:latin typeface="Arial"/>
                <a:ea typeface="ＭＳ Ｐゴシック" panose="020B0600070205080204" pitchFamily="34" charset="-128"/>
              </a:rPr>
              <a:t>train</a:t>
            </a:r>
            <a:r>
              <a:rPr kumimoji="1" lang="en-US" sz="2200" dirty="0">
                <a:solidFill>
                  <a:srgbClr val="000000"/>
                </a:solidFill>
                <a:latin typeface="Arial"/>
              </a:rPr>
              <a:t> and </a:t>
            </a:r>
            <a:r>
              <a:rPr kumimoji="1" lang="en-US" sz="2200" b="1" dirty="0">
                <a:solidFill>
                  <a:srgbClr val="0070C0"/>
                </a:solidFill>
                <a:latin typeface="Arial"/>
                <a:ea typeface="ＭＳ Ｐゴシック" panose="020B0600070205080204" pitchFamily="34" charset="-128"/>
              </a:rPr>
              <a:t>test</a:t>
            </a:r>
            <a:r>
              <a:rPr kumimoji="1" lang="en-US" sz="2200" dirty="0">
                <a:solidFill>
                  <a:srgbClr val="000000"/>
                </a:solidFill>
                <a:latin typeface="Arial"/>
              </a:rPr>
              <a:t> sub-samples</a:t>
            </a:r>
          </a:p>
          <a:p>
            <a:pPr marL="685800" marR="0" lvl="1" indent="-457200" algn="l" defTabSz="914400" rtl="0" eaLnBrk="0" fontAlgn="base" latinLnBrk="0" hangingPunct="0">
              <a:lnSpc>
                <a:spcPct val="100000"/>
              </a:lnSpc>
              <a:spcBef>
                <a:spcPct val="20000"/>
              </a:spcBef>
              <a:spcAft>
                <a:spcPts val="600"/>
              </a:spcAft>
              <a:buClr>
                <a:srgbClr val="000000"/>
              </a:buClr>
              <a:buSzTx/>
              <a:buFont typeface="+mj-lt"/>
              <a:buAutoNum type="arabicPeriod"/>
              <a:tabLst/>
              <a:defRPr/>
            </a:pPr>
            <a:r>
              <a:rPr kumimoji="1" lang="en-US" sz="2200" b="1" i="0" u="none" strike="noStrike" kern="1200" cap="none" spc="0" normalizeH="0" baseline="0" noProof="0" dirty="0">
                <a:ln>
                  <a:noFill/>
                </a:ln>
                <a:solidFill>
                  <a:srgbClr val="0070C0"/>
                </a:solidFill>
                <a:effectLst/>
                <a:uLnTx/>
                <a:uFillTx/>
                <a:latin typeface="Arial"/>
                <a:ea typeface="ＭＳ Ｐゴシック" panose="020B0600070205080204" pitchFamily="34" charset="-128"/>
              </a:rPr>
              <a:t>Train subset </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sym typeface="Wingdings" panose="05000000000000000000" pitchFamily="2" charset="2"/>
              </a:rPr>
              <a:t></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rPr>
              <a:t> part of the data selected randomly to </a:t>
            </a:r>
            <a:r>
              <a:rPr kumimoji="1" lang="en-US" sz="2200" b="1" i="0" u="none" strike="noStrike" kern="1200" cap="none" spc="0" normalizeH="0" baseline="0" noProof="0" dirty="0">
                <a:ln>
                  <a:noFill/>
                </a:ln>
                <a:solidFill>
                  <a:srgbClr val="C00000"/>
                </a:solidFill>
                <a:effectLst/>
                <a:uLnTx/>
                <a:uFillTx/>
                <a:latin typeface="Arial"/>
                <a:ea typeface="ＭＳ Ｐゴシック" panose="020B0600070205080204" pitchFamily="34" charset="-128"/>
              </a:rPr>
              <a:t>fit models </a:t>
            </a:r>
            <a:r>
              <a:rPr kumimoji="1" lang="en-US" sz="2200" dirty="0">
                <a:solidFill>
                  <a:srgbClr val="000000"/>
                </a:solidFill>
                <a:latin typeface="Arial"/>
              </a:rPr>
              <a:t>and </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rPr>
              <a:t>estimate parameters (e.g., regression coefficients)</a:t>
            </a:r>
          </a:p>
          <a:p>
            <a:pPr marL="685800" marR="0" lvl="1" indent="-457200" algn="l" defTabSz="914400" rtl="0" eaLnBrk="0" fontAlgn="base" latinLnBrk="0" hangingPunct="0">
              <a:lnSpc>
                <a:spcPct val="100000"/>
              </a:lnSpc>
              <a:spcBef>
                <a:spcPct val="20000"/>
              </a:spcBef>
              <a:spcAft>
                <a:spcPts val="600"/>
              </a:spcAft>
              <a:buClr>
                <a:srgbClr val="000000"/>
              </a:buClr>
              <a:buSzTx/>
              <a:buFont typeface="+mj-lt"/>
              <a:buAutoNum type="arabicPeriod"/>
              <a:tabLst/>
              <a:defRPr/>
            </a:pPr>
            <a:r>
              <a:rPr kumimoji="1" lang="en-US" sz="2200" b="1" i="0" u="none" strike="noStrike" kern="1200" cap="none" spc="0" normalizeH="0" baseline="0" noProof="0" dirty="0">
                <a:ln>
                  <a:noFill/>
                </a:ln>
                <a:solidFill>
                  <a:srgbClr val="0070C0"/>
                </a:solidFill>
                <a:effectLst/>
                <a:uLnTx/>
                <a:uFillTx/>
                <a:latin typeface="Arial"/>
                <a:ea typeface="ＭＳ Ｐゴシック" panose="020B0600070205080204" pitchFamily="34" charset="-128"/>
              </a:rPr>
              <a:t>Test subset </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sym typeface="Wingdings" panose="05000000000000000000" pitchFamily="2" charset="2"/>
              </a:rPr>
              <a:t></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rPr>
              <a:t> part of the data, </a:t>
            </a:r>
            <a:r>
              <a:rPr kumimoji="1" lang="en-US" sz="2200" b="1" i="0" u="none" strike="noStrike" kern="1200" cap="none" spc="0" normalizeH="0" baseline="0" noProof="0" dirty="0">
                <a:ln>
                  <a:noFill/>
                </a:ln>
                <a:solidFill>
                  <a:srgbClr val="C00000"/>
                </a:solidFill>
                <a:effectLst/>
                <a:uLnTx/>
                <a:uFillTx/>
                <a:latin typeface="Arial"/>
                <a:ea typeface="ＭＳ Ｐゴシック" panose="020B0600070205080204" pitchFamily="34" charset="-128"/>
              </a:rPr>
              <a:t>not</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rPr>
              <a:t> in the </a:t>
            </a:r>
            <a:r>
              <a:rPr kumimoji="1" lang="en-US" sz="2200" b="1" i="0" u="none" strike="noStrike" kern="1200" cap="none" spc="0" normalizeH="0" baseline="0" noProof="0" dirty="0">
                <a:ln>
                  <a:noFill/>
                </a:ln>
                <a:solidFill>
                  <a:srgbClr val="C00000"/>
                </a:solidFill>
                <a:effectLst/>
                <a:uLnTx/>
                <a:uFillTx/>
                <a:latin typeface="Arial"/>
                <a:ea typeface="ＭＳ Ｐゴシック" panose="020B0600070205080204" pitchFamily="34" charset="-128"/>
              </a:rPr>
              <a:t>train</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rPr>
              <a:t> subset, used to </a:t>
            </a:r>
            <a:r>
              <a:rPr kumimoji="1" lang="en-US" sz="2200" b="1" i="0" u="none" strike="noStrike" kern="1200" cap="none" spc="0" normalizeH="0" baseline="0" noProof="0" dirty="0">
                <a:ln>
                  <a:noFill/>
                </a:ln>
                <a:solidFill>
                  <a:srgbClr val="C00000"/>
                </a:solidFill>
                <a:effectLst/>
                <a:uLnTx/>
                <a:uFillTx/>
                <a:latin typeface="Arial"/>
                <a:ea typeface="ＭＳ Ｐゴシック" panose="020B0600070205080204" pitchFamily="34" charset="-128"/>
              </a:rPr>
              <a:t>evaluate</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rPr>
              <a:t> the trained </a:t>
            </a:r>
            <a:r>
              <a:rPr kumimoji="1" lang="en-US" sz="2200" b="1" i="0" u="none" strike="noStrike" kern="1200" cap="none" spc="0" normalizeH="0" baseline="0" noProof="0" dirty="0">
                <a:ln>
                  <a:noFill/>
                </a:ln>
                <a:solidFill>
                  <a:srgbClr val="C00000"/>
                </a:solidFill>
                <a:effectLst/>
                <a:uLnTx/>
                <a:uFillTx/>
                <a:latin typeface="Arial"/>
                <a:ea typeface="ＭＳ Ｐゴシック" panose="020B0600070205080204" pitchFamily="34" charset="-128"/>
              </a:rPr>
              <a:t>models</a:t>
            </a:r>
            <a:endPar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endParaRPr>
          </a:p>
          <a:p>
            <a:pPr marL="685800" marR="0" lvl="1" indent="-457200" algn="l" defTabSz="914400" rtl="0" eaLnBrk="0" fontAlgn="base" latinLnBrk="0" hangingPunct="0">
              <a:lnSpc>
                <a:spcPct val="100000"/>
              </a:lnSpc>
              <a:spcBef>
                <a:spcPct val="20000"/>
              </a:spcBef>
              <a:spcAft>
                <a:spcPts val="600"/>
              </a:spcAft>
              <a:buClr>
                <a:srgbClr val="000000"/>
              </a:buClr>
              <a:buSzTx/>
              <a:buFont typeface="+mj-lt"/>
              <a:buAutoNum type="arabicPeriod"/>
              <a:tabLst/>
              <a:defRPr/>
            </a:pPr>
            <a:r>
              <a:rPr kumimoji="1" lang="en-US" sz="2200" b="1" i="0" u="none" strike="noStrike" kern="1200" cap="none" spc="0" normalizeH="0" baseline="0" noProof="0" dirty="0">
                <a:ln>
                  <a:noFill/>
                </a:ln>
                <a:solidFill>
                  <a:srgbClr val="0070C0"/>
                </a:solidFill>
                <a:effectLst/>
                <a:uLnTx/>
                <a:uFillTx/>
                <a:latin typeface="Arial"/>
                <a:ea typeface="ＭＳ Ｐゴシック" panose="020B0600070205080204" pitchFamily="34" charset="-128"/>
              </a:rPr>
              <a:t>Cross-Validation (CV)</a:t>
            </a:r>
            <a:r>
              <a:rPr kumimoji="1" lang="en-US" sz="2200" b="1" i="0" u="none" strike="noStrike" kern="1200" cap="none" spc="0" normalizeH="0" baseline="0" noProof="0" dirty="0">
                <a:ln>
                  <a:noFill/>
                </a:ln>
                <a:solidFill>
                  <a:srgbClr val="C00000"/>
                </a:solidFill>
                <a:effectLst/>
                <a:uLnTx/>
                <a:uFillTx/>
                <a:latin typeface="Arial"/>
                <a:ea typeface="ＭＳ Ｐゴシック" panose="020B0600070205080204" pitchFamily="34" charset="-128"/>
              </a:rPr>
              <a:t> </a:t>
            </a:r>
            <a:r>
              <a:rPr kumimoji="1" lang="en-US" sz="22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sym typeface="Wingdings" panose="05000000000000000000" pitchFamily="2" charset="2"/>
              </a:rPr>
              <a:t></a:t>
            </a:r>
            <a:r>
              <a:rPr kumimoji="1" lang="en-US" sz="2200" b="1" i="0" u="none" strike="noStrike" kern="1200" cap="none" spc="0" normalizeH="0" baseline="0" noProof="0" dirty="0">
                <a:ln>
                  <a:noFill/>
                </a:ln>
                <a:solidFill>
                  <a:srgbClr val="C00000"/>
                </a:solidFill>
                <a:effectLst/>
                <a:uLnTx/>
                <a:uFillTx/>
                <a:latin typeface="Arial"/>
                <a:ea typeface="ＭＳ Ｐゴシック" panose="020B0600070205080204" pitchFamily="34" charset="-128"/>
              </a:rPr>
              <a:t> </a:t>
            </a:r>
            <a:r>
              <a:rPr kumimoji="1" lang="en-US" sz="2200" dirty="0">
                <a:solidFill>
                  <a:srgbClr val="000000"/>
                </a:solidFill>
                <a:latin typeface="Arial"/>
                <a:sym typeface="Wingdings" panose="05000000000000000000" pitchFamily="2" charset="2"/>
              </a:rPr>
              <a:t>E</a:t>
            </a:r>
            <a:r>
              <a:rPr kumimoji="1" lang="en-US" sz="2200" dirty="0">
                <a:solidFill>
                  <a:srgbClr val="000000"/>
                </a:solidFill>
                <a:latin typeface="Arial"/>
              </a:rPr>
              <a:t>valuate the </a:t>
            </a:r>
            <a:r>
              <a:rPr kumimoji="1" lang="en-US" sz="2200" dirty="0">
                <a:solidFill>
                  <a:srgbClr val="0070C0"/>
                </a:solidFill>
                <a:latin typeface="Arial"/>
              </a:rPr>
              <a:t>trained model’s </a:t>
            </a:r>
            <a:r>
              <a:rPr kumimoji="1" lang="en-US" sz="2200" dirty="0">
                <a:solidFill>
                  <a:srgbClr val="000000"/>
                </a:solidFill>
                <a:latin typeface="Arial"/>
              </a:rPr>
              <a:t>predictive accuracy with the </a:t>
            </a:r>
            <a:r>
              <a:rPr kumimoji="1" lang="en-US" sz="2200" dirty="0">
                <a:solidFill>
                  <a:srgbClr val="0070C0"/>
                </a:solidFill>
                <a:latin typeface="Arial"/>
              </a:rPr>
              <a:t>test subset</a:t>
            </a:r>
            <a:r>
              <a:rPr kumimoji="1" lang="en-US" sz="2200" dirty="0">
                <a:solidFill>
                  <a:srgbClr val="000000"/>
                </a:solidFill>
                <a:latin typeface="Arial"/>
              </a:rPr>
              <a:t>, </a:t>
            </a:r>
            <a:r>
              <a:rPr kumimoji="1" lang="en-US" sz="2200" dirty="0">
                <a:solidFill>
                  <a:srgbClr val="000000"/>
                </a:solidFill>
                <a:latin typeface="Arial"/>
                <a:sym typeface="Wingdings" panose="05000000000000000000" pitchFamily="2" charset="2"/>
              </a:rPr>
              <a:t> CV Test Error</a:t>
            </a:r>
            <a:endParaRPr kumimoji="1" lang="en-US" sz="2200" dirty="0">
              <a:solidFill>
                <a:srgbClr val="000000"/>
              </a:solidFill>
              <a:latin typeface="Arial"/>
            </a:endParaRPr>
          </a:p>
          <a:p>
            <a:pPr marL="685800" lvl="1" indent="-457200">
              <a:spcBef>
                <a:spcPct val="20000"/>
              </a:spcBef>
              <a:spcAft>
                <a:spcPts val="600"/>
              </a:spcAft>
              <a:buClr>
                <a:srgbClr val="000000"/>
              </a:buClr>
              <a:buFont typeface="+mj-lt"/>
              <a:buAutoNum type="arabicPeriod"/>
              <a:defRPr/>
            </a:pPr>
            <a:r>
              <a:rPr kumimoji="1" lang="en-US" sz="2200" b="1" dirty="0">
                <a:solidFill>
                  <a:srgbClr val="0070C0"/>
                </a:solidFill>
                <a:latin typeface="Arial"/>
                <a:ea typeface="ＭＳ Ｐゴシック" panose="020B0600070205080204" pitchFamily="34" charset="-128"/>
              </a:rPr>
              <a:t>Re-Sample </a:t>
            </a:r>
            <a:r>
              <a:rPr kumimoji="1" lang="en-US" sz="2200" dirty="0">
                <a:solidFill>
                  <a:srgbClr val="000000"/>
                </a:solidFill>
                <a:latin typeface="Arial"/>
                <a:sym typeface="Wingdings" panose="05000000000000000000" pitchFamily="2" charset="2"/>
              </a:rPr>
              <a:t>and repeat 1-5 many times</a:t>
            </a:r>
            <a:endParaRPr kumimoji="1" lang="en-US" sz="2200" dirty="0">
              <a:solidFill>
                <a:srgbClr val="000000"/>
              </a:solidFill>
              <a:latin typeface="Arial"/>
            </a:endParaRPr>
          </a:p>
          <a:p>
            <a:pPr marL="1028700" lvl="2" indent="-342900">
              <a:spcBef>
                <a:spcPct val="20000"/>
              </a:spcBef>
              <a:spcAft>
                <a:spcPts val="600"/>
              </a:spcAft>
              <a:buClr>
                <a:srgbClr val="000000"/>
              </a:buClr>
              <a:buFont typeface="Wingdings" panose="05000000000000000000" pitchFamily="2" charset="2"/>
              <a:buChar char="Ø"/>
              <a:defRPr/>
            </a:pPr>
            <a:endParaRPr kumimoji="1" lang="en-US" sz="2200" dirty="0">
              <a:solidFill>
                <a:srgbClr val="000000"/>
              </a:solidFill>
              <a:latin typeface="Arial"/>
              <a:sym typeface="Wingdings" panose="05000000000000000000" pitchFamily="2" charset="2"/>
            </a:endParaRPr>
          </a:p>
        </p:txBody>
      </p:sp>
    </p:spTree>
    <p:extLst>
      <p:ext uri="{BB962C8B-B14F-4D97-AF65-F5344CB8AC3E}">
        <p14:creationId xmlns:p14="http://schemas.microsoft.com/office/powerpoint/2010/main" val="4055751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5CBE97-2270-1179-C5FB-4153106E4578}"/>
              </a:ext>
            </a:extLst>
          </p:cNvPr>
          <p:cNvSpPr/>
          <p:nvPr/>
        </p:nvSpPr>
        <p:spPr bwMode="auto">
          <a:xfrm>
            <a:off x="609601" y="1371600"/>
            <a:ext cx="7995226" cy="2362200"/>
          </a:xfrm>
          <a:prstGeom prst="rect">
            <a:avLst/>
          </a:prstGeom>
          <a:solidFill>
            <a:schemeClr val="bg2">
              <a:lumMod val="20000"/>
              <a:lumOff val="80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TextBox 8">
            <a:extLst>
              <a:ext uri="{FF2B5EF4-FFF2-40B4-BE49-F238E27FC236}">
                <a16:creationId xmlns:a16="http://schemas.microsoft.com/office/drawing/2014/main" id="{0C861033-44E3-FB03-EC7D-267E2E6FD812}"/>
              </a:ext>
            </a:extLst>
          </p:cNvPr>
          <p:cNvSpPr txBox="1"/>
          <p:nvPr/>
        </p:nvSpPr>
        <p:spPr>
          <a:xfrm>
            <a:off x="574386" y="1458486"/>
            <a:ext cx="7995227" cy="4093428"/>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US" sz="2000" b="1" dirty="0">
                <a:solidFill>
                  <a:schemeClr val="accent5">
                    <a:lumMod val="50000"/>
                  </a:schemeClr>
                </a:solidFill>
                <a:latin typeface="+mn-lt"/>
              </a:rPr>
              <a:t>Large Language Models: </a:t>
            </a:r>
            <a:r>
              <a:rPr lang="en-US" sz="2000" dirty="0">
                <a:latin typeface="+mn-lt"/>
              </a:rPr>
              <a:t>use supervised learning to predict the most likely words to add to text based on the input submitted.</a:t>
            </a:r>
          </a:p>
          <a:p>
            <a:pPr marL="171450" indent="-171450">
              <a:spcAft>
                <a:spcPts val="1200"/>
              </a:spcAft>
              <a:buFont typeface="Arial" panose="020B0604020202020204" pitchFamily="34" charset="0"/>
              <a:buChar char="•"/>
            </a:pPr>
            <a:r>
              <a:rPr lang="en-US" sz="2000" b="1" dirty="0" err="1">
                <a:solidFill>
                  <a:schemeClr val="accent5">
                    <a:lumMod val="50000"/>
                  </a:schemeClr>
                </a:solidFill>
                <a:latin typeface="+mn-lt"/>
              </a:rPr>
              <a:t>AutoML</a:t>
            </a:r>
            <a:r>
              <a:rPr lang="en-US" sz="2000" b="1" dirty="0">
                <a:solidFill>
                  <a:schemeClr val="accent5">
                    <a:lumMod val="50000"/>
                  </a:schemeClr>
                </a:solidFill>
                <a:latin typeface="+mn-lt"/>
              </a:rPr>
              <a:t>: </a:t>
            </a:r>
            <a:r>
              <a:rPr lang="en-US" sz="2000" dirty="0">
                <a:latin typeface="+mn-lt"/>
              </a:rPr>
              <a:t>Automate model selection, feature engineering, and parameter tuning.</a:t>
            </a:r>
          </a:p>
          <a:p>
            <a:pPr marL="171450" lvl="0" indent="-171450">
              <a:spcAft>
                <a:spcPts val="1200"/>
              </a:spcAft>
              <a:buFont typeface="Arial" panose="020B0604020202020204" pitchFamily="34" charset="0"/>
              <a:buChar char="•"/>
            </a:pPr>
            <a:r>
              <a:rPr lang="en-US" sz="2000" b="1" dirty="0">
                <a:solidFill>
                  <a:srgbClr val="AACAE2">
                    <a:lumMod val="50000"/>
                  </a:srgbClr>
                </a:solidFill>
                <a:latin typeface="Arial"/>
              </a:rPr>
              <a:t>Multimodal Models: </a:t>
            </a:r>
            <a:r>
              <a:rPr lang="en-US" sz="2000" dirty="0">
                <a:solidFill>
                  <a:srgbClr val="000000"/>
                </a:solidFill>
                <a:latin typeface="Arial"/>
              </a:rPr>
              <a:t>Can process and combine data from different sources (text, image, video, audio, etc.) </a:t>
            </a:r>
          </a:p>
          <a:p>
            <a:pPr marL="171450" indent="-171450">
              <a:spcAft>
                <a:spcPts val="1200"/>
              </a:spcAft>
              <a:buFont typeface="Arial" panose="020B0604020202020204" pitchFamily="34" charset="0"/>
              <a:buChar char="•"/>
            </a:pPr>
            <a:r>
              <a:rPr lang="en-US" sz="2000" b="1" dirty="0">
                <a:solidFill>
                  <a:schemeClr val="accent5">
                    <a:lumMod val="50000"/>
                  </a:schemeClr>
                </a:solidFill>
                <a:latin typeface="+mn-lt"/>
              </a:rPr>
              <a:t>Foundation Models:</a:t>
            </a:r>
            <a:r>
              <a:rPr lang="en-US" sz="2000" dirty="0">
                <a:latin typeface="+mn-lt"/>
              </a:rPr>
              <a:t> models like GPT that can be adapted to a wide range of applications.</a:t>
            </a:r>
          </a:p>
          <a:p>
            <a:pPr marL="171450" indent="-171450">
              <a:spcAft>
                <a:spcPts val="1200"/>
              </a:spcAft>
              <a:buFont typeface="Arial" panose="020B0604020202020204" pitchFamily="34" charset="0"/>
              <a:buChar char="•"/>
            </a:pPr>
            <a:r>
              <a:rPr lang="en-US" sz="2000" b="1" dirty="0">
                <a:solidFill>
                  <a:schemeClr val="accent5">
                    <a:lumMod val="50000"/>
                  </a:schemeClr>
                </a:solidFill>
                <a:latin typeface="+mn-lt"/>
              </a:rPr>
              <a:t>Explainability for Complex Models: </a:t>
            </a:r>
            <a:r>
              <a:rPr lang="en-US" sz="2000" dirty="0">
                <a:latin typeface="+mn-lt"/>
              </a:rPr>
              <a:t>Tools and methods are being developed to make models more transparent and to explain their predictions to non-experts.</a:t>
            </a:r>
          </a:p>
        </p:txBody>
      </p:sp>
      <p:sp>
        <p:nvSpPr>
          <p:cNvPr id="75778" name="Slide Number Placeholder 3"/>
          <p:cNvSpPr>
            <a:spLocks noGrp="1"/>
          </p:cNvSpPr>
          <p:nvPr>
            <p:ph type="sldNum" sz="quarter" idx="10"/>
          </p:nvPr>
        </p:nvSpPr>
        <p:spPr>
          <a:xfrm>
            <a:off x="8604827" y="65532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748371-444B-416F-903B-E818E40417C7}" type="slidenum">
              <a:rPr kumimoji="0" lang="en-US" altLang="en-US" sz="1400" smtClean="0">
                <a:latin typeface="Times New Roman" panose="02020603050405020304" pitchFamily="18" charset="0"/>
              </a:rPr>
              <a:pPr>
                <a:spcBef>
                  <a:spcPct val="0"/>
                </a:spcBef>
                <a:buClrTx/>
                <a:buFontTx/>
                <a:buNone/>
              </a:pPr>
              <a:t>51</a:t>
            </a:fld>
            <a:endParaRPr kumimoji="0" lang="en-US" altLang="en-US" sz="1400" dirty="0">
              <a:latin typeface="Times New Roman" panose="02020603050405020304" pitchFamily="18" charset="0"/>
            </a:endParaRPr>
          </a:p>
        </p:txBody>
      </p:sp>
      <p:sp>
        <p:nvSpPr>
          <p:cNvPr id="75779" name="Rectangle 2"/>
          <p:cNvSpPr>
            <a:spLocks noChangeArrowheads="1"/>
          </p:cNvSpPr>
          <p:nvPr/>
        </p:nvSpPr>
        <p:spPr bwMode="auto">
          <a:xfrm>
            <a:off x="35213" y="301010"/>
            <a:ext cx="9144000" cy="77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2800" b="1" dirty="0">
                <a:solidFill>
                  <a:srgbClr val="C00000"/>
                </a:solidFill>
                <a:latin typeface="Comic Sans MS" panose="030F0702030302020204" pitchFamily="66" charset="0"/>
              </a:rPr>
              <a:t>Current Trends in Machine Learning</a:t>
            </a:r>
            <a:endParaRPr lang="en-US" altLang="en-US" sz="1600" dirty="0">
              <a:solidFill>
                <a:schemeClr val="accent2"/>
              </a:solidFill>
              <a:latin typeface="Comic Sans MS" panose="030F0702030302020204" pitchFamily="66" charset="0"/>
            </a:endParaRPr>
          </a:p>
        </p:txBody>
      </p:sp>
    </p:spTree>
    <p:extLst>
      <p:ext uri="{BB962C8B-B14F-4D97-AF65-F5344CB8AC3E}">
        <p14:creationId xmlns:p14="http://schemas.microsoft.com/office/powerpoint/2010/main" val="15656762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1500"/>
                                        <p:tgtEl>
                                          <p:spTgt spid="9">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4" end="4"/>
                                            </p:txEl>
                                          </p:spTgt>
                                        </p:tgtEl>
                                        <p:attrNameLst>
                                          <p:attrName>style.visibility</p:attrName>
                                        </p:attrNameLst>
                                      </p:cBhvr>
                                      <p:to>
                                        <p:strVal val="visible"/>
                                      </p:to>
                                    </p:set>
                                    <p:animEffect transition="in" filter="fade">
                                      <p:cBhvr>
                                        <p:cTn id="10" dur="1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C50AD29E-56EC-4A2A-AFBD-B35C1716B5CD}" type="slidenum">
              <a:rPr kumimoji="0" lang="en-US" altLang="en-US" sz="1400" smtClean="0">
                <a:latin typeface="Times New Roman" panose="02020603050405020304" pitchFamily="18" charset="0"/>
              </a:rPr>
              <a:pPr>
                <a:spcBef>
                  <a:spcPct val="0"/>
                </a:spcBef>
                <a:buClrTx/>
                <a:buFontTx/>
                <a:buNone/>
              </a:pPr>
              <a:t>52</a:t>
            </a:fld>
            <a:endParaRPr kumimoji="0" lang="en-US" altLang="en-US" sz="1400">
              <a:latin typeface="Times New Roman" panose="02020603050405020304" pitchFamily="18" charset="0"/>
            </a:endParaRPr>
          </a:p>
        </p:txBody>
      </p:sp>
      <p:sp>
        <p:nvSpPr>
          <p:cNvPr id="3" name="Rectangle 2"/>
          <p:cNvSpPr/>
          <p:nvPr/>
        </p:nvSpPr>
        <p:spPr bwMode="auto">
          <a:xfrm>
            <a:off x="1472921" y="2370632"/>
            <a:ext cx="6091264" cy="2209800"/>
          </a:xfrm>
          <a:prstGeom prst="rect">
            <a:avLst/>
          </a:prstGeom>
          <a:noFill/>
          <a:ln w="38100" cap="sq"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TextBox 1"/>
          <p:cNvSpPr txBox="1">
            <a:spLocks noChangeArrowheads="1"/>
          </p:cNvSpPr>
          <p:nvPr/>
        </p:nvSpPr>
        <p:spPr bwMode="auto">
          <a:xfrm>
            <a:off x="2676920" y="1913432"/>
            <a:ext cx="3581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000" b="1" dirty="0">
                <a:solidFill>
                  <a:srgbClr val="C00000"/>
                </a:solidFill>
                <a:latin typeface="+mn-lt"/>
              </a:rPr>
              <a:t>Dataset</a:t>
            </a:r>
            <a:endParaRPr kumimoji="0" lang="en-US" altLang="en-US" sz="2000" b="1" i="1" dirty="0">
              <a:solidFill>
                <a:srgbClr val="0070C0"/>
              </a:solidFill>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12" name="Snagit_PPTF356">
            <a:extLst>
              <a:ext uri="{FF2B5EF4-FFF2-40B4-BE49-F238E27FC236}">
                <a16:creationId xmlns:a16="http://schemas.microsoft.com/office/drawing/2014/main" id="{9DC5A375-5EC0-4416-BCEF-0F1170D0EBED}"/>
              </a:ext>
            </a:extLst>
          </p:cNvPr>
          <p:cNvPicPr>
            <a:picLocks noChangeAspect="1"/>
          </p:cNvPicPr>
          <p:nvPr/>
        </p:nvPicPr>
        <p:blipFill rotWithShape="1">
          <a:blip r:embed="rId3">
            <a:extLst>
              <a:ext uri="{28A0092B-C50C-407E-A947-70E740481C1C}">
                <a14:useLocalDpi xmlns:a14="http://schemas.microsoft.com/office/drawing/2010/main" val="0"/>
              </a:ext>
            </a:extLst>
          </a:blip>
          <a:srcRect r="11181"/>
          <a:stretch/>
        </p:blipFill>
        <p:spPr>
          <a:xfrm>
            <a:off x="660124" y="2379137"/>
            <a:ext cx="5410200" cy="2209800"/>
          </a:xfrm>
          <a:prstGeom prst="rect">
            <a:avLst/>
          </a:prstGeom>
        </p:spPr>
      </p:pic>
      <p:pic>
        <p:nvPicPr>
          <p:cNvPr id="13" name="Snagit_PPTF356">
            <a:extLst>
              <a:ext uri="{FF2B5EF4-FFF2-40B4-BE49-F238E27FC236}">
                <a16:creationId xmlns:a16="http://schemas.microsoft.com/office/drawing/2014/main" id="{4BE2CB61-8D2A-406C-A0A4-C2449C7534DA}"/>
              </a:ext>
            </a:extLst>
          </p:cNvPr>
          <p:cNvPicPr>
            <a:picLocks noChangeAspect="1"/>
          </p:cNvPicPr>
          <p:nvPr/>
        </p:nvPicPr>
        <p:blipFill rotWithShape="1">
          <a:blip r:embed="rId3">
            <a:extLst>
              <a:ext uri="{28A0092B-C50C-407E-A947-70E740481C1C}">
                <a14:useLocalDpi xmlns:a14="http://schemas.microsoft.com/office/drawing/2010/main" val="0"/>
              </a:ext>
            </a:extLst>
          </a:blip>
          <a:srcRect l="88820" r="-1"/>
          <a:stretch/>
        </p:blipFill>
        <p:spPr>
          <a:xfrm>
            <a:off x="7255917" y="2379137"/>
            <a:ext cx="681064" cy="2209800"/>
          </a:xfrm>
          <a:prstGeom prst="rect">
            <a:avLst/>
          </a:prstGeom>
        </p:spPr>
      </p:pic>
      <p:sp>
        <p:nvSpPr>
          <p:cNvPr id="4" name="Arrow: Right 3">
            <a:extLst>
              <a:ext uri="{FF2B5EF4-FFF2-40B4-BE49-F238E27FC236}">
                <a16:creationId xmlns:a16="http://schemas.microsoft.com/office/drawing/2014/main" id="{DC772C32-110E-4042-821A-0CE49B4E8FEE}"/>
              </a:ext>
            </a:extLst>
          </p:cNvPr>
          <p:cNvSpPr/>
          <p:nvPr/>
        </p:nvSpPr>
        <p:spPr bwMode="auto">
          <a:xfrm>
            <a:off x="6341002" y="3293537"/>
            <a:ext cx="681064" cy="457200"/>
          </a:xfrm>
          <a:prstGeom prst="rightArrow">
            <a:avLst/>
          </a:prstGeom>
          <a:solidFill>
            <a:srgbClr val="C0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5" name="TextBox 1">
            <a:extLst>
              <a:ext uri="{FF2B5EF4-FFF2-40B4-BE49-F238E27FC236}">
                <a16:creationId xmlns:a16="http://schemas.microsoft.com/office/drawing/2014/main" id="{94D3DD38-DD12-4EE9-A6CF-B574D07A9B3E}"/>
              </a:ext>
            </a:extLst>
          </p:cNvPr>
          <p:cNvSpPr txBox="1">
            <a:spLocks noChangeArrowheads="1"/>
          </p:cNvSpPr>
          <p:nvPr/>
        </p:nvSpPr>
        <p:spPr bwMode="auto">
          <a:xfrm>
            <a:off x="6096000" y="2883215"/>
            <a:ext cx="10530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Predict</a:t>
            </a:r>
            <a:endParaRPr kumimoji="0" lang="en-US" altLang="en-US" sz="2000" i="1"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B1094490-6F68-4ADE-81C8-65CA98DE2FC8}"/>
              </a:ext>
            </a:extLst>
          </p:cNvPr>
          <p:cNvSpPr/>
          <p:nvPr/>
        </p:nvSpPr>
        <p:spPr bwMode="auto">
          <a:xfrm>
            <a:off x="7255917" y="2379137"/>
            <a:ext cx="685502" cy="2209800"/>
          </a:xfrm>
          <a:prstGeom prst="rect">
            <a:avLst/>
          </a:prstGeom>
          <a:noFill/>
          <a:ln w="38100" cap="sq"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Rectangle 16">
            <a:extLst>
              <a:ext uri="{FF2B5EF4-FFF2-40B4-BE49-F238E27FC236}">
                <a16:creationId xmlns:a16="http://schemas.microsoft.com/office/drawing/2014/main" id="{8C207A6A-5804-48F5-9D33-31F1F12182A1}"/>
              </a:ext>
            </a:extLst>
          </p:cNvPr>
          <p:cNvSpPr/>
          <p:nvPr/>
        </p:nvSpPr>
        <p:spPr bwMode="auto">
          <a:xfrm>
            <a:off x="634721" y="2379137"/>
            <a:ext cx="5501781" cy="2209800"/>
          </a:xfrm>
          <a:prstGeom prst="rect">
            <a:avLst/>
          </a:prstGeom>
          <a:noFill/>
          <a:ln w="38100" cap="sq"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 name="Snagit_PPTF3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21" y="2370632"/>
            <a:ext cx="6091264" cy="2209800"/>
          </a:xfrm>
          <a:prstGeom prst="rect">
            <a:avLst/>
          </a:prstGeom>
        </p:spPr>
      </p:pic>
      <p:pic>
        <p:nvPicPr>
          <p:cNvPr id="19" name="Snagit_PPTF356">
            <a:extLst>
              <a:ext uri="{FF2B5EF4-FFF2-40B4-BE49-F238E27FC236}">
                <a16:creationId xmlns:a16="http://schemas.microsoft.com/office/drawing/2014/main" id="{A154D9CB-FF21-4F75-B31F-C55A9E808290}"/>
              </a:ext>
            </a:extLst>
          </p:cNvPr>
          <p:cNvPicPr>
            <a:picLocks noChangeAspect="1"/>
          </p:cNvPicPr>
          <p:nvPr/>
        </p:nvPicPr>
        <p:blipFill rotWithShape="1">
          <a:blip r:embed="rId3">
            <a:extLst>
              <a:ext uri="{28A0092B-C50C-407E-A947-70E740481C1C}">
                <a14:useLocalDpi xmlns:a14="http://schemas.microsoft.com/office/drawing/2010/main" val="0"/>
              </a:ext>
            </a:extLst>
          </a:blip>
          <a:srcRect r="10856" b="37931"/>
          <a:stretch/>
        </p:blipFill>
        <p:spPr>
          <a:xfrm>
            <a:off x="660123" y="2324912"/>
            <a:ext cx="5430019" cy="1371600"/>
          </a:xfrm>
          <a:prstGeom prst="rect">
            <a:avLst/>
          </a:prstGeom>
        </p:spPr>
      </p:pic>
      <p:pic>
        <p:nvPicPr>
          <p:cNvPr id="20" name="Snagit_PPTF356">
            <a:extLst>
              <a:ext uri="{FF2B5EF4-FFF2-40B4-BE49-F238E27FC236}">
                <a16:creationId xmlns:a16="http://schemas.microsoft.com/office/drawing/2014/main" id="{2DECAD20-978C-4099-9689-E6B9ED048DDB}"/>
              </a:ext>
            </a:extLst>
          </p:cNvPr>
          <p:cNvPicPr>
            <a:picLocks noChangeAspect="1"/>
          </p:cNvPicPr>
          <p:nvPr/>
        </p:nvPicPr>
        <p:blipFill rotWithShape="1">
          <a:blip r:embed="rId3">
            <a:extLst>
              <a:ext uri="{28A0092B-C50C-407E-A947-70E740481C1C}">
                <a14:useLocalDpi xmlns:a14="http://schemas.microsoft.com/office/drawing/2010/main" val="0"/>
              </a:ext>
            </a:extLst>
          </a:blip>
          <a:srcRect l="88820" r="-1" b="37931"/>
          <a:stretch/>
        </p:blipFill>
        <p:spPr>
          <a:xfrm>
            <a:off x="7255917" y="2324912"/>
            <a:ext cx="681064" cy="1371600"/>
          </a:xfrm>
          <a:prstGeom prst="rect">
            <a:avLst/>
          </a:prstGeom>
        </p:spPr>
      </p:pic>
      <p:sp>
        <p:nvSpPr>
          <p:cNvPr id="22" name="Arrow: Right 21">
            <a:extLst>
              <a:ext uri="{FF2B5EF4-FFF2-40B4-BE49-F238E27FC236}">
                <a16:creationId xmlns:a16="http://schemas.microsoft.com/office/drawing/2014/main" id="{8E4EC6BA-BE18-446E-89F9-F41B96CE2746}"/>
              </a:ext>
            </a:extLst>
          </p:cNvPr>
          <p:cNvSpPr/>
          <p:nvPr/>
        </p:nvSpPr>
        <p:spPr bwMode="auto">
          <a:xfrm>
            <a:off x="6498115" y="2888792"/>
            <a:ext cx="401393" cy="350520"/>
          </a:xfrm>
          <a:prstGeom prst="rightArrow">
            <a:avLst/>
          </a:prstGeom>
          <a:solidFill>
            <a:srgbClr val="C0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3" name="TextBox 1">
            <a:extLst>
              <a:ext uri="{FF2B5EF4-FFF2-40B4-BE49-F238E27FC236}">
                <a16:creationId xmlns:a16="http://schemas.microsoft.com/office/drawing/2014/main" id="{886E731E-C14D-41B5-9F2F-3D07D78F88DB}"/>
              </a:ext>
            </a:extLst>
          </p:cNvPr>
          <p:cNvSpPr txBox="1">
            <a:spLocks noChangeArrowheads="1"/>
          </p:cNvSpPr>
          <p:nvPr/>
        </p:nvSpPr>
        <p:spPr bwMode="auto">
          <a:xfrm>
            <a:off x="6131834" y="2519460"/>
            <a:ext cx="1053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1800" b="1" dirty="0">
                <a:latin typeface="+mn-lt"/>
              </a:rPr>
              <a:t>Train</a:t>
            </a:r>
            <a:endParaRPr kumimoji="0" lang="en-US" altLang="en-US" sz="1800" b="1" i="1"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E0DD124F-64F1-4ECD-9CB0-CA5866A506D9}"/>
              </a:ext>
            </a:extLst>
          </p:cNvPr>
          <p:cNvSpPr/>
          <p:nvPr/>
        </p:nvSpPr>
        <p:spPr bwMode="auto">
          <a:xfrm>
            <a:off x="7255917" y="2324912"/>
            <a:ext cx="685502" cy="1417320"/>
          </a:xfrm>
          <a:prstGeom prst="rect">
            <a:avLst/>
          </a:prstGeom>
          <a:noFill/>
          <a:ln w="38100" cap="sq"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5" name="Rectangle 24">
            <a:extLst>
              <a:ext uri="{FF2B5EF4-FFF2-40B4-BE49-F238E27FC236}">
                <a16:creationId xmlns:a16="http://schemas.microsoft.com/office/drawing/2014/main" id="{D229C5C2-B705-46CB-B739-43887706ED27}"/>
              </a:ext>
            </a:extLst>
          </p:cNvPr>
          <p:cNvSpPr/>
          <p:nvPr/>
        </p:nvSpPr>
        <p:spPr bwMode="auto">
          <a:xfrm>
            <a:off x="634721" y="2324912"/>
            <a:ext cx="5501781" cy="1371600"/>
          </a:xfrm>
          <a:prstGeom prst="rect">
            <a:avLst/>
          </a:prstGeom>
          <a:noFill/>
          <a:ln w="38100" cap="sq"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27" name="Snagit_PPTF356">
            <a:extLst>
              <a:ext uri="{FF2B5EF4-FFF2-40B4-BE49-F238E27FC236}">
                <a16:creationId xmlns:a16="http://schemas.microsoft.com/office/drawing/2014/main" id="{192C0E81-1279-4D34-9486-C76193F642C9}"/>
              </a:ext>
            </a:extLst>
          </p:cNvPr>
          <p:cNvPicPr>
            <a:picLocks noChangeAspect="1"/>
          </p:cNvPicPr>
          <p:nvPr/>
        </p:nvPicPr>
        <p:blipFill rotWithShape="1">
          <a:blip r:embed="rId3">
            <a:extLst>
              <a:ext uri="{28A0092B-C50C-407E-A947-70E740481C1C}">
                <a14:useLocalDpi xmlns:a14="http://schemas.microsoft.com/office/drawing/2010/main" val="0"/>
              </a:ext>
            </a:extLst>
          </a:blip>
          <a:srcRect t="60802" r="10856" b="-2181"/>
          <a:stretch/>
        </p:blipFill>
        <p:spPr>
          <a:xfrm>
            <a:off x="660123" y="3894632"/>
            <a:ext cx="5430019" cy="914400"/>
          </a:xfrm>
          <a:prstGeom prst="rect">
            <a:avLst/>
          </a:prstGeom>
        </p:spPr>
      </p:pic>
      <p:sp>
        <p:nvSpPr>
          <p:cNvPr id="28" name="Rectangle 27">
            <a:extLst>
              <a:ext uri="{FF2B5EF4-FFF2-40B4-BE49-F238E27FC236}">
                <a16:creationId xmlns:a16="http://schemas.microsoft.com/office/drawing/2014/main" id="{03ED0326-9417-415A-9C19-1724D93F5795}"/>
              </a:ext>
            </a:extLst>
          </p:cNvPr>
          <p:cNvSpPr/>
          <p:nvPr/>
        </p:nvSpPr>
        <p:spPr bwMode="auto">
          <a:xfrm>
            <a:off x="643346" y="3894631"/>
            <a:ext cx="5501781" cy="868681"/>
          </a:xfrm>
          <a:prstGeom prst="rect">
            <a:avLst/>
          </a:prstGeom>
          <a:noFill/>
          <a:ln w="38100" cap="sq" cmpd="sng" algn="ctr">
            <a:solidFill>
              <a:srgbClr val="00B05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31" name="Snagit_PPTF356">
            <a:extLst>
              <a:ext uri="{FF2B5EF4-FFF2-40B4-BE49-F238E27FC236}">
                <a16:creationId xmlns:a16="http://schemas.microsoft.com/office/drawing/2014/main" id="{7A6A8BF6-60FE-444C-9649-4BFDB7D6169B}"/>
              </a:ext>
            </a:extLst>
          </p:cNvPr>
          <p:cNvPicPr>
            <a:picLocks noChangeAspect="1"/>
          </p:cNvPicPr>
          <p:nvPr/>
        </p:nvPicPr>
        <p:blipFill rotWithShape="1">
          <a:blip r:embed="rId3">
            <a:extLst>
              <a:ext uri="{28A0092B-C50C-407E-A947-70E740481C1C}">
                <a14:useLocalDpi xmlns:a14="http://schemas.microsoft.com/office/drawing/2010/main" val="0"/>
              </a:ext>
            </a:extLst>
          </a:blip>
          <a:srcRect l="88820" t="62454" r="-1"/>
          <a:stretch/>
        </p:blipFill>
        <p:spPr>
          <a:xfrm>
            <a:off x="7264542" y="3933619"/>
            <a:ext cx="681064" cy="829693"/>
          </a:xfrm>
          <a:prstGeom prst="rect">
            <a:avLst/>
          </a:prstGeom>
        </p:spPr>
      </p:pic>
      <p:sp>
        <p:nvSpPr>
          <p:cNvPr id="32" name="Rectangle 31">
            <a:extLst>
              <a:ext uri="{FF2B5EF4-FFF2-40B4-BE49-F238E27FC236}">
                <a16:creationId xmlns:a16="http://schemas.microsoft.com/office/drawing/2014/main" id="{2B7DE18D-6EE3-42AA-BBF4-83BE9BB7D159}"/>
              </a:ext>
            </a:extLst>
          </p:cNvPr>
          <p:cNvSpPr/>
          <p:nvPr/>
        </p:nvSpPr>
        <p:spPr bwMode="auto">
          <a:xfrm>
            <a:off x="7255619" y="3933618"/>
            <a:ext cx="685502" cy="829694"/>
          </a:xfrm>
          <a:prstGeom prst="rect">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3" name="Arrow: Right 32">
            <a:extLst>
              <a:ext uri="{FF2B5EF4-FFF2-40B4-BE49-F238E27FC236}">
                <a16:creationId xmlns:a16="http://schemas.microsoft.com/office/drawing/2014/main" id="{AB7FCD25-95A2-4DA2-8F9B-249DEE2A1D2F}"/>
              </a:ext>
            </a:extLst>
          </p:cNvPr>
          <p:cNvSpPr/>
          <p:nvPr/>
        </p:nvSpPr>
        <p:spPr bwMode="auto">
          <a:xfrm>
            <a:off x="6565068" y="4180763"/>
            <a:ext cx="401393" cy="350520"/>
          </a:xfrm>
          <a:prstGeom prst="rightArrow">
            <a:avLst/>
          </a:prstGeom>
          <a:solidFill>
            <a:srgbClr val="FF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4" name="TextBox 1">
            <a:extLst>
              <a:ext uri="{FF2B5EF4-FFF2-40B4-BE49-F238E27FC236}">
                <a16:creationId xmlns:a16="http://schemas.microsoft.com/office/drawing/2014/main" id="{D11F944C-CF9E-48E7-A711-DB0E51AED3F4}"/>
              </a:ext>
            </a:extLst>
          </p:cNvPr>
          <p:cNvSpPr txBox="1">
            <a:spLocks noChangeArrowheads="1"/>
          </p:cNvSpPr>
          <p:nvPr/>
        </p:nvSpPr>
        <p:spPr bwMode="auto">
          <a:xfrm>
            <a:off x="6198787" y="3848912"/>
            <a:ext cx="1053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1800" b="1" dirty="0">
                <a:latin typeface="+mn-lt"/>
              </a:rPr>
              <a:t>Test</a:t>
            </a:r>
            <a:endParaRPr kumimoji="0" lang="en-US" altLang="en-US" sz="1800" b="1" i="1" dirty="0">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35" name="Snagit_PPTF356">
            <a:extLst>
              <a:ext uri="{FF2B5EF4-FFF2-40B4-BE49-F238E27FC236}">
                <a16:creationId xmlns:a16="http://schemas.microsoft.com/office/drawing/2014/main" id="{F49514FE-11DA-47B9-AF97-CC11E3D4A7A5}"/>
              </a:ext>
            </a:extLst>
          </p:cNvPr>
          <p:cNvPicPr>
            <a:picLocks noChangeAspect="1"/>
          </p:cNvPicPr>
          <p:nvPr/>
        </p:nvPicPr>
        <p:blipFill rotWithShape="1">
          <a:blip r:embed="rId3">
            <a:extLst>
              <a:ext uri="{28A0092B-C50C-407E-A947-70E740481C1C}">
                <a14:useLocalDpi xmlns:a14="http://schemas.microsoft.com/office/drawing/2010/main" val="0"/>
              </a:ext>
            </a:extLst>
          </a:blip>
          <a:srcRect l="11252" t="25652" r="10726" b="61245"/>
          <a:stretch/>
        </p:blipFill>
        <p:spPr>
          <a:xfrm>
            <a:off x="1391728" y="5689646"/>
            <a:ext cx="4752529" cy="289560"/>
          </a:xfrm>
          <a:prstGeom prst="rect">
            <a:avLst/>
          </a:prstGeom>
        </p:spPr>
      </p:pic>
      <p:sp>
        <p:nvSpPr>
          <p:cNvPr id="36" name="Rectangle 35">
            <a:extLst>
              <a:ext uri="{FF2B5EF4-FFF2-40B4-BE49-F238E27FC236}">
                <a16:creationId xmlns:a16="http://schemas.microsoft.com/office/drawing/2014/main" id="{74CB911D-28C7-48A5-A1AC-8400382D1C25}"/>
              </a:ext>
            </a:extLst>
          </p:cNvPr>
          <p:cNvSpPr/>
          <p:nvPr/>
        </p:nvSpPr>
        <p:spPr bwMode="auto">
          <a:xfrm>
            <a:off x="1376718" y="5624052"/>
            <a:ext cx="4752529" cy="347535"/>
          </a:xfrm>
          <a:prstGeom prst="rect">
            <a:avLst/>
          </a:prstGeom>
          <a:noFill/>
          <a:ln w="381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0" name="TextBox 1">
            <a:extLst>
              <a:ext uri="{FF2B5EF4-FFF2-40B4-BE49-F238E27FC236}">
                <a16:creationId xmlns:a16="http://schemas.microsoft.com/office/drawing/2014/main" id="{E966AD99-C63A-46E3-8391-D6F41E648779}"/>
              </a:ext>
            </a:extLst>
          </p:cNvPr>
          <p:cNvSpPr txBox="1">
            <a:spLocks noChangeArrowheads="1"/>
          </p:cNvSpPr>
          <p:nvPr/>
        </p:nvSpPr>
        <p:spPr bwMode="auto">
          <a:xfrm>
            <a:off x="1574524" y="1913431"/>
            <a:ext cx="3581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000" b="1" dirty="0">
                <a:solidFill>
                  <a:srgbClr val="C00000"/>
                </a:solidFill>
                <a:latin typeface="+mn-lt"/>
                <a:ea typeface="Cambria Math" panose="02040503050406030204" pitchFamily="18" charset="0"/>
                <a:cs typeface="Times New Roman" panose="02020603050405020304" pitchFamily="18" charset="0"/>
              </a:rPr>
              <a:t>Predictive Model</a:t>
            </a:r>
            <a:endParaRPr kumimoji="0" lang="en-US" altLang="en-US" sz="2000" b="1" dirty="0">
              <a:solidFill>
                <a:srgbClr val="0070C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41" name="TextBox 1">
            <a:extLst>
              <a:ext uri="{FF2B5EF4-FFF2-40B4-BE49-F238E27FC236}">
                <a16:creationId xmlns:a16="http://schemas.microsoft.com/office/drawing/2014/main" id="{3CC5842D-2103-4AB2-9242-7BCC1D11031C}"/>
              </a:ext>
            </a:extLst>
          </p:cNvPr>
          <p:cNvSpPr txBox="1">
            <a:spLocks noChangeArrowheads="1"/>
          </p:cNvSpPr>
          <p:nvPr/>
        </p:nvSpPr>
        <p:spPr bwMode="auto">
          <a:xfrm>
            <a:off x="1853921" y="1905000"/>
            <a:ext cx="3581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000" b="1" dirty="0">
                <a:solidFill>
                  <a:srgbClr val="C00000"/>
                </a:solidFill>
                <a:latin typeface="+mn-lt"/>
              </a:rPr>
              <a:t>Machine Learning</a:t>
            </a:r>
            <a:endParaRPr kumimoji="0" lang="en-US" altLang="en-US" sz="2000" b="1" i="1" dirty="0">
              <a:solidFill>
                <a:srgbClr val="0070C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42" name="TextBox 1">
            <a:extLst>
              <a:ext uri="{FF2B5EF4-FFF2-40B4-BE49-F238E27FC236}">
                <a16:creationId xmlns:a16="http://schemas.microsoft.com/office/drawing/2014/main" id="{3CC09D66-CCDD-443B-A948-7096AD4B6E9A}"/>
              </a:ext>
            </a:extLst>
          </p:cNvPr>
          <p:cNvSpPr txBox="1">
            <a:spLocks noChangeArrowheads="1"/>
          </p:cNvSpPr>
          <p:nvPr/>
        </p:nvSpPr>
        <p:spPr bwMode="auto">
          <a:xfrm>
            <a:off x="6934200" y="1913432"/>
            <a:ext cx="1320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2000" b="1" dirty="0">
                <a:solidFill>
                  <a:srgbClr val="C00000"/>
                </a:solidFill>
                <a:latin typeface="+mn-lt"/>
              </a:rPr>
              <a:t>Outcome</a:t>
            </a:r>
            <a:endParaRPr kumimoji="0" lang="en-US" altLang="en-US" sz="2000" b="1" i="1" dirty="0">
              <a:solidFill>
                <a:srgbClr val="0070C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43" name="TextBox 1">
            <a:extLst>
              <a:ext uri="{FF2B5EF4-FFF2-40B4-BE49-F238E27FC236}">
                <a16:creationId xmlns:a16="http://schemas.microsoft.com/office/drawing/2014/main" id="{05B366C0-50C2-4F91-95D2-DF2A5AC7C8D6}"/>
              </a:ext>
            </a:extLst>
          </p:cNvPr>
          <p:cNvSpPr txBox="1">
            <a:spLocks noChangeArrowheads="1"/>
          </p:cNvSpPr>
          <p:nvPr/>
        </p:nvSpPr>
        <p:spPr bwMode="auto">
          <a:xfrm>
            <a:off x="316172" y="5624052"/>
            <a:ext cx="10530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1400" b="1" dirty="0">
                <a:latin typeface="+mn-lt"/>
              </a:rPr>
              <a:t>New Data</a:t>
            </a:r>
            <a:endParaRPr kumimoji="0" lang="en-US" altLang="en-US" sz="1400" b="1" i="1"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44" name="TextBox 1">
            <a:extLst>
              <a:ext uri="{FF2B5EF4-FFF2-40B4-BE49-F238E27FC236}">
                <a16:creationId xmlns:a16="http://schemas.microsoft.com/office/drawing/2014/main" id="{13A8A66D-A251-42C1-890E-5E727FED5B99}"/>
              </a:ext>
            </a:extLst>
          </p:cNvPr>
          <p:cNvSpPr txBox="1">
            <a:spLocks noChangeArrowheads="1"/>
          </p:cNvSpPr>
          <p:nvPr/>
        </p:nvSpPr>
        <p:spPr bwMode="auto">
          <a:xfrm rot="16200000">
            <a:off x="-300841" y="2771382"/>
            <a:ext cx="132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1400" dirty="0">
                <a:solidFill>
                  <a:srgbClr val="0070C0"/>
                </a:solidFill>
                <a:latin typeface="+mn-lt"/>
              </a:rPr>
              <a:t>Train </a:t>
            </a:r>
            <a:br>
              <a:rPr kumimoji="0" lang="en-US" altLang="en-US" sz="1400" dirty="0">
                <a:solidFill>
                  <a:srgbClr val="0070C0"/>
                </a:solidFill>
                <a:latin typeface="+mn-lt"/>
              </a:rPr>
            </a:br>
            <a:r>
              <a:rPr kumimoji="0" lang="en-US" altLang="en-US" sz="1400" dirty="0">
                <a:solidFill>
                  <a:srgbClr val="0070C0"/>
                </a:solidFill>
                <a:latin typeface="+mn-lt"/>
              </a:rPr>
              <a:t>Sub-Sample</a:t>
            </a:r>
            <a:endParaRPr kumimoji="0" lang="en-US" altLang="en-US" sz="1400" i="1" dirty="0">
              <a:solidFill>
                <a:srgbClr val="0070C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45" name="TextBox 1">
            <a:extLst>
              <a:ext uri="{FF2B5EF4-FFF2-40B4-BE49-F238E27FC236}">
                <a16:creationId xmlns:a16="http://schemas.microsoft.com/office/drawing/2014/main" id="{A12823BF-B33F-4F2D-823A-48AD55856FEA}"/>
              </a:ext>
            </a:extLst>
          </p:cNvPr>
          <p:cNvSpPr txBox="1">
            <a:spLocks noChangeArrowheads="1"/>
          </p:cNvSpPr>
          <p:nvPr/>
        </p:nvSpPr>
        <p:spPr bwMode="auto">
          <a:xfrm rot="16200000">
            <a:off x="-227170" y="4031800"/>
            <a:ext cx="11937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1400" dirty="0">
                <a:solidFill>
                  <a:srgbClr val="00B050"/>
                </a:solidFill>
                <a:latin typeface="+mn-lt"/>
              </a:rPr>
              <a:t>Test</a:t>
            </a:r>
            <a:br>
              <a:rPr kumimoji="0" lang="en-US" altLang="en-US" sz="1400" dirty="0">
                <a:solidFill>
                  <a:srgbClr val="00B050"/>
                </a:solidFill>
                <a:latin typeface="+mn-lt"/>
              </a:rPr>
            </a:br>
            <a:r>
              <a:rPr kumimoji="0" lang="en-US" altLang="en-US" sz="1400" dirty="0">
                <a:solidFill>
                  <a:srgbClr val="00B050"/>
                </a:solidFill>
                <a:latin typeface="+mn-lt"/>
              </a:rPr>
              <a:t>Sub-Sample</a:t>
            </a:r>
            <a:endParaRPr kumimoji="0" lang="en-US" altLang="en-US" sz="1400" i="1" dirty="0">
              <a:solidFill>
                <a:srgbClr val="00B050"/>
              </a:solidFill>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5" name="Snagit_PPTEB">
            <a:extLst>
              <a:ext uri="{FF2B5EF4-FFF2-40B4-BE49-F238E27FC236}">
                <a16:creationId xmlns:a16="http://schemas.microsoft.com/office/drawing/2014/main" id="{86030C43-03D0-C901-8B73-9E93A59385B1}"/>
              </a:ext>
            </a:extLst>
          </p:cNvPr>
          <p:cNvPicPr>
            <a:picLocks noChangeAspect="1"/>
          </p:cNvPicPr>
          <p:nvPr/>
        </p:nvPicPr>
        <p:blipFill rotWithShape="1">
          <a:blip r:embed="rId4">
            <a:extLst>
              <a:ext uri="{28A0092B-C50C-407E-A947-70E740481C1C}">
                <a14:useLocalDpi xmlns:a14="http://schemas.microsoft.com/office/drawing/2010/main" val="0"/>
              </a:ext>
            </a:extLst>
          </a:blip>
          <a:srcRect l="52543" r="-1"/>
          <a:stretch/>
        </p:blipFill>
        <p:spPr>
          <a:xfrm>
            <a:off x="8029574" y="3933619"/>
            <a:ext cx="428626" cy="829693"/>
          </a:xfrm>
          <a:prstGeom prst="rect">
            <a:avLst/>
          </a:prstGeom>
          <a:ln w="28575">
            <a:solidFill>
              <a:schemeClr val="accent4"/>
            </a:solidFill>
          </a:ln>
        </p:spPr>
      </p:pic>
      <p:pic>
        <p:nvPicPr>
          <p:cNvPr id="6" name="Snagit_PPT3A04">
            <a:extLst>
              <a:ext uri="{FF2B5EF4-FFF2-40B4-BE49-F238E27FC236}">
                <a16:creationId xmlns:a16="http://schemas.microsoft.com/office/drawing/2014/main" id="{B465FC89-9932-7B00-BC5B-A6C80D7584A5}"/>
              </a:ext>
            </a:extLst>
          </p:cNvPr>
          <p:cNvPicPr>
            <a:picLocks noChangeAspect="1"/>
          </p:cNvPicPr>
          <p:nvPr/>
        </p:nvPicPr>
        <p:blipFill rotWithShape="1">
          <a:blip r:embed="rId5">
            <a:extLst>
              <a:ext uri="{28A0092B-C50C-407E-A947-70E740481C1C}">
                <a14:useLocalDpi xmlns:a14="http://schemas.microsoft.com/office/drawing/2010/main" val="0"/>
              </a:ext>
            </a:extLst>
          </a:blip>
          <a:srcRect l="55927"/>
          <a:stretch/>
        </p:blipFill>
        <p:spPr>
          <a:xfrm>
            <a:off x="8562974" y="3933618"/>
            <a:ext cx="398051" cy="829692"/>
          </a:xfrm>
          <a:prstGeom prst="rect">
            <a:avLst/>
          </a:prstGeom>
          <a:ln w="28575">
            <a:solidFill>
              <a:srgbClr val="7030A0"/>
            </a:solidFill>
          </a:ln>
        </p:spPr>
      </p:pic>
      <p:sp>
        <p:nvSpPr>
          <p:cNvPr id="7" name="TextBox 1">
            <a:extLst>
              <a:ext uri="{FF2B5EF4-FFF2-40B4-BE49-F238E27FC236}">
                <a16:creationId xmlns:a16="http://schemas.microsoft.com/office/drawing/2014/main" id="{7912CBDD-0B31-EA26-37B1-EC82602B6EE2}"/>
              </a:ext>
            </a:extLst>
          </p:cNvPr>
          <p:cNvSpPr txBox="1">
            <a:spLocks noChangeArrowheads="1"/>
          </p:cNvSpPr>
          <p:nvPr/>
        </p:nvSpPr>
        <p:spPr bwMode="auto">
          <a:xfrm>
            <a:off x="7010400" y="4817326"/>
            <a:ext cx="216429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None/>
              <a:defRPr/>
            </a:pPr>
            <a:r>
              <a:rPr kumimoji="0" lang="en-US" altLang="en-US" sz="1200" i="1"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Actual </a:t>
            </a:r>
            <a:r>
              <a:rPr kumimoji="0" lang="en-US" altLang="en-US" sz="1200"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 </a:t>
            </a:r>
            <a:r>
              <a:rPr kumimoji="0" lang="en-US" altLang="en-US" sz="1200" i="1" u="none" strike="noStrike" kern="120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Predicted </a:t>
            </a:r>
            <a:r>
              <a:rPr kumimoji="0" lang="en-US" altLang="en-US" sz="1200" i="1" u="none" strike="noStrike" kern="1200" cap="none" spc="0" normalizeH="0" baseline="0" noProof="0" dirty="0">
                <a:ln>
                  <a:noFill/>
                </a:ln>
                <a:solidFill>
                  <a:srgbClr val="0070C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 </a:t>
            </a:r>
            <a:r>
              <a:rPr kumimoji="0" lang="en-US" altLang="en-US" sz="1200" i="1" u="none" strike="noStrike" kern="1200" cap="none" spc="0" normalizeH="0" baseline="0" noProof="0" dirty="0">
                <a:ln>
                  <a:noFill/>
                </a:ln>
                <a:solidFill>
                  <a:srgbClr val="7030A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Error</a:t>
            </a:r>
            <a:br>
              <a:rPr kumimoji="0" lang="en-US" altLang="en-US" sz="1200" i="1" u="none" strike="noStrike" kern="1200" cap="none" spc="0" normalizeH="0" baseline="0" noProof="0" dirty="0">
                <a:ln>
                  <a:noFill/>
                </a:ln>
                <a:solidFill>
                  <a:srgbClr val="7030A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br>
            <a:r>
              <a:rPr kumimoji="0" lang="en-US" altLang="en-US" sz="1200" i="1" dirty="0">
                <a:solidFill>
                  <a:srgbClr val="7030A0"/>
                </a:solidFill>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Mean Squared Error:</a:t>
            </a:r>
            <a:r>
              <a:rPr kumimoji="0" lang="en-US" altLang="en-US" sz="1400" i="1" dirty="0">
                <a:solidFill>
                  <a:srgbClr val="7030A0"/>
                </a:solidFill>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 1187.7</a:t>
            </a:r>
            <a:br>
              <a:rPr kumimoji="0" lang="en-US" altLang="en-US" sz="1400" i="1" dirty="0">
                <a:solidFill>
                  <a:srgbClr val="7030A0"/>
                </a:solidFill>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br>
            <a:r>
              <a:rPr kumimoji="0" lang="en-US" altLang="en-US" sz="1200" i="1" dirty="0">
                <a:solidFill>
                  <a:srgbClr val="7030A0"/>
                </a:solidFill>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Mean Error = 34.5</a:t>
            </a:r>
            <a:endParaRPr kumimoji="0" lang="en-US" altLang="en-US" sz="1400" i="1" dirty="0">
              <a:solidFill>
                <a:srgbClr val="7030A0"/>
              </a:solidFill>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E4DC5A07-2B5D-CECB-8BD3-886715844F1D}"/>
              </a:ext>
            </a:extLst>
          </p:cNvPr>
          <p:cNvSpPr>
            <a:spLocks noChangeArrowheads="1"/>
          </p:cNvSpPr>
          <p:nvPr/>
        </p:nvSpPr>
        <p:spPr bwMode="auto">
          <a:xfrm>
            <a:off x="255692" y="464152"/>
            <a:ext cx="8621608" cy="63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ts val="1200"/>
              </a:spcAft>
              <a:buClr>
                <a:srgbClr val="000000"/>
              </a:buClr>
              <a:buSzTx/>
              <a:buFontTx/>
              <a:buNone/>
              <a:tabLst/>
              <a:defRPr/>
            </a:pPr>
            <a:r>
              <a:rPr kumimoji="1" lang="en-US" altLang="en-US" sz="3600" b="1"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rPr>
              <a:t>Machine Learning</a:t>
            </a:r>
            <a:endParaRPr kumimoji="1" lang="en-US" altLang="en-US" sz="28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endParaRPr>
          </a:p>
        </p:txBody>
      </p:sp>
      <p:sp>
        <p:nvSpPr>
          <p:cNvPr id="9" name="Arrow: Right 8">
            <a:extLst>
              <a:ext uri="{FF2B5EF4-FFF2-40B4-BE49-F238E27FC236}">
                <a16:creationId xmlns:a16="http://schemas.microsoft.com/office/drawing/2014/main" id="{9EDAA036-2ED1-FE0D-667C-3647BA12616A}"/>
              </a:ext>
            </a:extLst>
          </p:cNvPr>
          <p:cNvSpPr/>
          <p:nvPr/>
        </p:nvSpPr>
        <p:spPr bwMode="auto">
          <a:xfrm>
            <a:off x="6565067" y="5621067"/>
            <a:ext cx="401393" cy="350520"/>
          </a:xfrm>
          <a:prstGeom prst="rightArrow">
            <a:avLst/>
          </a:prstGeom>
          <a:solidFill>
            <a:srgbClr val="C00000"/>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TextBox 1">
            <a:extLst>
              <a:ext uri="{FF2B5EF4-FFF2-40B4-BE49-F238E27FC236}">
                <a16:creationId xmlns:a16="http://schemas.microsoft.com/office/drawing/2014/main" id="{A498673E-6CAE-86E7-C5B8-0C3D216A563D}"/>
              </a:ext>
            </a:extLst>
          </p:cNvPr>
          <p:cNvSpPr txBox="1">
            <a:spLocks noChangeArrowheads="1"/>
          </p:cNvSpPr>
          <p:nvPr/>
        </p:nvSpPr>
        <p:spPr bwMode="auto">
          <a:xfrm>
            <a:off x="7010400" y="5562600"/>
            <a:ext cx="149346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1800" b="1" dirty="0">
                <a:latin typeface="+mn-lt"/>
              </a:rPr>
              <a:t>Predict:</a:t>
            </a:r>
          </a:p>
          <a:p>
            <a:pPr marL="111125" indent="-111125">
              <a:spcBef>
                <a:spcPct val="0"/>
              </a:spcBef>
              <a:buClrTx/>
            </a:pPr>
            <a:r>
              <a:rPr kumimoji="0" lang="en-US" altLang="en-US" sz="1400" i="1" dirty="0">
                <a:latin typeface="+mn-lt"/>
                <a:ea typeface="Cambria Math" panose="02040503050406030204" pitchFamily="18" charset="0"/>
                <a:cs typeface="Times New Roman" panose="02020603050405020304" pitchFamily="18" charset="0"/>
              </a:rPr>
              <a:t>Values</a:t>
            </a:r>
          </a:p>
          <a:p>
            <a:pPr marL="111125" indent="-111125">
              <a:spcBef>
                <a:spcPct val="0"/>
              </a:spcBef>
              <a:buClrTx/>
            </a:pPr>
            <a:r>
              <a:rPr kumimoji="0" lang="en-US" altLang="en-US" sz="1400" i="1" dirty="0">
                <a:latin typeface="+mn-lt"/>
                <a:ea typeface="Cambria Math" panose="02040503050406030204" pitchFamily="18" charset="0"/>
                <a:cs typeface="Times New Roman" panose="02020603050405020304" pitchFamily="18" charset="0"/>
              </a:rPr>
              <a:t>Classifications</a:t>
            </a:r>
          </a:p>
          <a:p>
            <a:pPr marL="111125" indent="-111125">
              <a:spcBef>
                <a:spcPct val="0"/>
              </a:spcBef>
              <a:buClrTx/>
            </a:pPr>
            <a:r>
              <a:rPr kumimoji="0" lang="en-US" altLang="en-US" sz="1400" i="1" dirty="0">
                <a:latin typeface="+mn-lt"/>
                <a:ea typeface="Cambria Math" panose="02040503050406030204" pitchFamily="18" charset="0"/>
                <a:cs typeface="Times New Roman" panose="02020603050405020304" pitchFamily="18" charset="0"/>
              </a:rPr>
              <a:t>Words</a:t>
            </a:r>
          </a:p>
          <a:p>
            <a:pPr marL="111125" indent="-111125">
              <a:spcBef>
                <a:spcPct val="0"/>
              </a:spcBef>
              <a:buClrTx/>
            </a:pPr>
            <a:r>
              <a:rPr kumimoji="0" lang="en-US" altLang="en-US" sz="1400" i="1" dirty="0">
                <a:latin typeface="+mn-lt"/>
                <a:ea typeface="Cambria Math" panose="02040503050406030204" pitchFamily="18" charset="0"/>
                <a:cs typeface="Times New Roman" panose="02020603050405020304" pitchFamily="18" charset="0"/>
              </a:rPr>
              <a:t>Images, etc.</a:t>
            </a:r>
            <a:endParaRPr kumimoji="0" lang="en-US" altLang="en-US" sz="1400" i="1"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1" name="TextBox 1">
            <a:extLst>
              <a:ext uri="{FF2B5EF4-FFF2-40B4-BE49-F238E27FC236}">
                <a16:creationId xmlns:a16="http://schemas.microsoft.com/office/drawing/2014/main" id="{9570D3F9-313A-E728-82B1-DE187B21A7C6}"/>
              </a:ext>
            </a:extLst>
          </p:cNvPr>
          <p:cNvSpPr txBox="1">
            <a:spLocks noChangeArrowheads="1"/>
          </p:cNvSpPr>
          <p:nvPr/>
        </p:nvSpPr>
        <p:spPr bwMode="auto">
          <a:xfrm>
            <a:off x="2648552" y="5209000"/>
            <a:ext cx="22088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kumimoji="0" lang="en-US" altLang="en-US" sz="1800" b="1" dirty="0">
                <a:latin typeface="+mn-lt"/>
              </a:rPr>
              <a:t>Select Model</a:t>
            </a:r>
            <a:endParaRPr kumimoji="0" lang="en-US" altLang="en-US" sz="1800" b="1" i="1"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4" name="TextBox 1">
            <a:extLst>
              <a:ext uri="{FF2B5EF4-FFF2-40B4-BE49-F238E27FC236}">
                <a16:creationId xmlns:a16="http://schemas.microsoft.com/office/drawing/2014/main" id="{1CEA5798-2C58-07B3-2A5F-9ED2819FAED7}"/>
              </a:ext>
            </a:extLst>
          </p:cNvPr>
          <p:cNvSpPr txBox="1">
            <a:spLocks noChangeArrowheads="1"/>
          </p:cNvSpPr>
          <p:nvPr/>
        </p:nvSpPr>
        <p:spPr bwMode="auto">
          <a:xfrm>
            <a:off x="1081075" y="6059269"/>
            <a:ext cx="53738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Uses: test and compare models, tune model parameters, train deep and supervise learning models, etc. </a:t>
            </a:r>
            <a:endParaRPr kumimoji="0" lang="en-US" altLang="en-US" sz="1800" b="0" i="1" u="none" strike="noStrike" kern="120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18" name="Rectangle 3">
            <a:extLst>
              <a:ext uri="{FF2B5EF4-FFF2-40B4-BE49-F238E27FC236}">
                <a16:creationId xmlns:a16="http://schemas.microsoft.com/office/drawing/2014/main" id="{5796B847-23E9-638E-E26A-3DFB0E2C8137}"/>
              </a:ext>
            </a:extLst>
          </p:cNvPr>
          <p:cNvSpPr>
            <a:spLocks noChangeArrowheads="1"/>
          </p:cNvSpPr>
          <p:nvPr/>
        </p:nvSpPr>
        <p:spPr bwMode="auto">
          <a:xfrm>
            <a:off x="254388" y="1213080"/>
            <a:ext cx="8621608" cy="63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20000"/>
              </a:spcBef>
              <a:spcAft>
                <a:spcPts val="1200"/>
              </a:spcAft>
              <a:buClr>
                <a:srgbClr val="000000"/>
              </a:buClr>
              <a:buSzTx/>
              <a:buFontTx/>
              <a:buNone/>
              <a:tabLst/>
              <a:defRPr/>
            </a:pPr>
            <a:r>
              <a:rPr kumimoji="1" lang="en-US" altLang="en-US" sz="2800"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mn-cs"/>
              </a:rPr>
              <a:t>Cross-Validation</a:t>
            </a:r>
            <a:r>
              <a:rPr kumimoji="1" lang="en-US" altLang="en-US" sz="28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rPr>
              <a:t> </a:t>
            </a:r>
            <a:r>
              <a:rPr kumimoji="1" lang="en-US" altLang="en-US" sz="28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sym typeface="Wingdings" panose="05000000000000000000" pitchFamily="2" charset="2"/>
              </a:rPr>
              <a:t> S</a:t>
            </a:r>
            <a:r>
              <a:rPr kumimoji="1" lang="en-US" altLang="en-US" sz="28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rPr>
              <a:t>plit, Train, Test, Re-Sample</a:t>
            </a:r>
          </a:p>
        </p:txBody>
      </p:sp>
    </p:spTree>
    <p:extLst>
      <p:ext uri="{BB962C8B-B14F-4D97-AF65-F5344CB8AC3E}">
        <p14:creationId xmlns:p14="http://schemas.microsoft.com/office/powerpoint/2010/main" val="2136003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21"/>
                                        </p:tgtEl>
                                      </p:cBhvr>
                                    </p:animEffect>
                                    <p:set>
                                      <p:cBhvr>
                                        <p:cTn id="13" dur="1" fill="hold">
                                          <p:stCondLst>
                                            <p:cond delay="999"/>
                                          </p:stCondLst>
                                        </p:cTn>
                                        <p:tgtEl>
                                          <p:spTgt spid="21"/>
                                        </p:tgtEl>
                                        <p:attrNameLst>
                                          <p:attrName>style.visibility</p:attrName>
                                        </p:attrNameLst>
                                      </p:cBhvr>
                                      <p:to>
                                        <p:strVal val="hidden"/>
                                      </p:to>
                                    </p:se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1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2"/>
                                        </p:tgtEl>
                                      </p:cBhvr>
                                    </p:animEffect>
                                    <p:set>
                                      <p:cBhvr>
                                        <p:cTn id="43" dur="1" fill="hold">
                                          <p:stCondLst>
                                            <p:cond delay="999"/>
                                          </p:stCondLst>
                                        </p:cTn>
                                        <p:tgtEl>
                                          <p:spTgt spid="2"/>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1000"/>
                                        <p:tgtEl>
                                          <p:spTgt spid="3"/>
                                        </p:tgtEl>
                                      </p:cBhvr>
                                    </p:animEffect>
                                    <p:set>
                                      <p:cBhvr>
                                        <p:cTn id="46" dur="1" fill="hold">
                                          <p:stCondLst>
                                            <p:cond delay="999"/>
                                          </p:stCondLst>
                                        </p:cTn>
                                        <p:tgtEl>
                                          <p:spTgt spid="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0"/>
                                        <p:tgtEl>
                                          <p:spTgt spid="21"/>
                                        </p:tgtEl>
                                      </p:cBhvr>
                                    </p:animEffect>
                                    <p:set>
                                      <p:cBhvr>
                                        <p:cTn id="49" dur="1" fill="hold">
                                          <p:stCondLst>
                                            <p:cond delay="999"/>
                                          </p:stCondLst>
                                        </p:cTn>
                                        <p:tgtEl>
                                          <p:spTgt spid="21"/>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1000"/>
                                        <p:tgtEl>
                                          <p:spTgt spid="12"/>
                                        </p:tgtEl>
                                      </p:cBhvr>
                                    </p:animEffect>
                                    <p:set>
                                      <p:cBhvr>
                                        <p:cTn id="52" dur="1" fill="hold">
                                          <p:stCondLst>
                                            <p:cond delay="999"/>
                                          </p:stCondLst>
                                        </p:cTn>
                                        <p:tgtEl>
                                          <p:spTgt spid="1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1000"/>
                                        <p:tgtEl>
                                          <p:spTgt spid="13"/>
                                        </p:tgtEl>
                                      </p:cBhvr>
                                    </p:animEffect>
                                    <p:set>
                                      <p:cBhvr>
                                        <p:cTn id="55" dur="1" fill="hold">
                                          <p:stCondLst>
                                            <p:cond delay="999"/>
                                          </p:stCondLst>
                                        </p:cTn>
                                        <p:tgtEl>
                                          <p:spTgt spid="1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1000"/>
                                        <p:tgtEl>
                                          <p:spTgt spid="4"/>
                                        </p:tgtEl>
                                      </p:cBhvr>
                                    </p:animEffect>
                                    <p:set>
                                      <p:cBhvr>
                                        <p:cTn id="58" dur="1" fill="hold">
                                          <p:stCondLst>
                                            <p:cond delay="999"/>
                                          </p:stCondLst>
                                        </p:cTn>
                                        <p:tgtEl>
                                          <p:spTgt spid="4"/>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1000"/>
                                        <p:tgtEl>
                                          <p:spTgt spid="15"/>
                                        </p:tgtEl>
                                      </p:cBhvr>
                                    </p:animEffect>
                                    <p:set>
                                      <p:cBhvr>
                                        <p:cTn id="61" dur="1" fill="hold">
                                          <p:stCondLst>
                                            <p:cond delay="999"/>
                                          </p:stCondLst>
                                        </p:cTn>
                                        <p:tgtEl>
                                          <p:spTgt spid="15"/>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1000"/>
                                        <p:tgtEl>
                                          <p:spTgt spid="16"/>
                                        </p:tgtEl>
                                      </p:cBhvr>
                                    </p:animEffect>
                                    <p:set>
                                      <p:cBhvr>
                                        <p:cTn id="64" dur="1" fill="hold">
                                          <p:stCondLst>
                                            <p:cond delay="9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17"/>
                                        </p:tgtEl>
                                      </p:cBhvr>
                                    </p:animEffect>
                                    <p:set>
                                      <p:cBhvr>
                                        <p:cTn id="67" dur="1" fill="hold">
                                          <p:stCondLst>
                                            <p:cond delay="999"/>
                                          </p:stCondLst>
                                        </p:cTn>
                                        <p:tgtEl>
                                          <p:spTgt spid="17"/>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40"/>
                                        </p:tgtEl>
                                      </p:cBhvr>
                                    </p:animEffect>
                                    <p:set>
                                      <p:cBhvr>
                                        <p:cTn id="70" dur="1" fill="hold">
                                          <p:stCondLst>
                                            <p:cond delay="999"/>
                                          </p:stCondLst>
                                        </p:cTn>
                                        <p:tgtEl>
                                          <p:spTgt spid="4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500"/>
                                        <p:tgtEl>
                                          <p:spTgt spid="18"/>
                                        </p:tgtEl>
                                      </p:cBhvr>
                                    </p:animEffect>
                                  </p:childTnLst>
                                </p:cTn>
                              </p:par>
                            </p:childTnLst>
                          </p:cTn>
                        </p:par>
                        <p:par>
                          <p:cTn id="76" fill="hold">
                            <p:stCondLst>
                              <p:cond delay="1500"/>
                            </p:stCondLst>
                            <p:childTnLst>
                              <p:par>
                                <p:cTn id="77" presetID="10" presetClass="entr" presetSubtype="0" fill="hold"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500"/>
                                        <p:tgtEl>
                                          <p:spTgt spid="19"/>
                                        </p:tgtEl>
                                      </p:cBhvr>
                                    </p:animEffect>
                                  </p:childTnLst>
                                </p:cTn>
                              </p:par>
                              <p:par>
                                <p:cTn id="80" presetID="10"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500"/>
                                        <p:tgtEl>
                                          <p:spTgt spid="2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500"/>
                                        <p:tgtEl>
                                          <p:spTgt spid="2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500"/>
                                        <p:tgtEl>
                                          <p:spTgt spid="2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1500"/>
                                        <p:tgtEl>
                                          <p:spTgt spid="2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1500"/>
                                        <p:tgtEl>
                                          <p:spTgt spid="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1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1500"/>
                                        <p:tgtEl>
                                          <p:spTgt spid="4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1500"/>
                                        <p:tgtEl>
                                          <p:spTgt spid="2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1500"/>
                                        <p:tgtEl>
                                          <p:spTgt spid="28"/>
                                        </p:tgtEl>
                                      </p:cBhvr>
                                    </p:animEffect>
                                  </p:childTnLst>
                                </p:cTn>
                              </p:par>
                              <p:par>
                                <p:cTn id="109" presetID="10" presetClass="entr" presetSubtype="0" fill="hold" nodeType="with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1500"/>
                                        <p:tgtEl>
                                          <p:spTgt spid="3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1500"/>
                                        <p:tgtEl>
                                          <p:spTgt spid="3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1500"/>
                                        <p:tgtEl>
                                          <p:spTgt spid="3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1500"/>
                                        <p:tgtEl>
                                          <p:spTgt spid="3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1500"/>
                                        <p:tgtEl>
                                          <p:spTgt spid="4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5"/>
                                        </p:tgtEl>
                                        <p:attrNameLst>
                                          <p:attrName>style.visibility</p:attrName>
                                        </p:attrNameLst>
                                      </p:cBhvr>
                                      <p:to>
                                        <p:strVal val="visible"/>
                                      </p:to>
                                    </p:set>
                                    <p:animEffect transition="in" filter="fade">
                                      <p:cBhvr>
                                        <p:cTn id="128" dur="1500"/>
                                        <p:tgtEl>
                                          <p:spTgt spid="5"/>
                                        </p:tgtEl>
                                      </p:cBhvr>
                                    </p:animEffect>
                                  </p:childTnLst>
                                </p:cTn>
                              </p:par>
                              <p:par>
                                <p:cTn id="129" presetID="10" presetClass="entr" presetSubtype="0" fill="hold" nodeType="withEffect">
                                  <p:stCondLst>
                                    <p:cond delay="0"/>
                                  </p:stCondLst>
                                  <p:childTnLst>
                                    <p:set>
                                      <p:cBhvr>
                                        <p:cTn id="130" dur="1" fill="hold">
                                          <p:stCondLst>
                                            <p:cond delay="0"/>
                                          </p:stCondLst>
                                        </p:cTn>
                                        <p:tgtEl>
                                          <p:spTgt spid="6"/>
                                        </p:tgtEl>
                                        <p:attrNameLst>
                                          <p:attrName>style.visibility</p:attrName>
                                        </p:attrNameLst>
                                      </p:cBhvr>
                                      <p:to>
                                        <p:strVal val="visible"/>
                                      </p:to>
                                    </p:set>
                                    <p:animEffect transition="in" filter="fade">
                                      <p:cBhvr>
                                        <p:cTn id="131" dur="1500"/>
                                        <p:tgtEl>
                                          <p:spTgt spid="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
                                        </p:tgtEl>
                                        <p:attrNameLst>
                                          <p:attrName>style.visibility</p:attrName>
                                        </p:attrNameLst>
                                      </p:cBhvr>
                                      <p:to>
                                        <p:strVal val="visible"/>
                                      </p:to>
                                    </p:set>
                                    <p:animEffect transition="in" filter="fade">
                                      <p:cBhvr>
                                        <p:cTn id="134" dur="1500"/>
                                        <p:tgtEl>
                                          <p:spTgt spid="7"/>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1500"/>
                                        <p:tgtEl>
                                          <p:spTgt spid="3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fade">
                                      <p:cBhvr>
                                        <p:cTn id="142" dur="1500"/>
                                        <p:tgtEl>
                                          <p:spTgt spid="3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43"/>
                                        </p:tgtEl>
                                        <p:attrNameLst>
                                          <p:attrName>style.visibility</p:attrName>
                                        </p:attrNameLst>
                                      </p:cBhvr>
                                      <p:to>
                                        <p:strVal val="visible"/>
                                      </p:to>
                                    </p:set>
                                    <p:animEffect transition="in" filter="fade">
                                      <p:cBhvr>
                                        <p:cTn id="145" dur="1500"/>
                                        <p:tgtEl>
                                          <p:spTgt spid="4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
                                        </p:tgtEl>
                                        <p:attrNameLst>
                                          <p:attrName>style.visibility</p:attrName>
                                        </p:attrNameLst>
                                      </p:cBhvr>
                                      <p:to>
                                        <p:strVal val="visible"/>
                                      </p:to>
                                    </p:set>
                                    <p:animEffect transition="in" filter="fade">
                                      <p:cBhvr>
                                        <p:cTn id="148" dur="1500"/>
                                        <p:tgtEl>
                                          <p:spTgt spid="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
                                        </p:tgtEl>
                                        <p:attrNameLst>
                                          <p:attrName>style.visibility</p:attrName>
                                        </p:attrNameLst>
                                      </p:cBhvr>
                                      <p:to>
                                        <p:strVal val="visible"/>
                                      </p:to>
                                    </p:set>
                                    <p:animEffect transition="in" filter="fade">
                                      <p:cBhvr>
                                        <p:cTn id="151" dur="1500"/>
                                        <p:tgtEl>
                                          <p:spTgt spid="1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1"/>
                                        </p:tgtEl>
                                        <p:attrNameLst>
                                          <p:attrName>style.visibility</p:attrName>
                                        </p:attrNameLst>
                                      </p:cBhvr>
                                      <p:to>
                                        <p:strVal val="visible"/>
                                      </p:to>
                                    </p:set>
                                    <p:animEffect transition="in" filter="fade">
                                      <p:cBhvr>
                                        <p:cTn id="154" dur="1500"/>
                                        <p:tgtEl>
                                          <p:spTgt spid="1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4"/>
                                        </p:tgtEl>
                                        <p:attrNameLst>
                                          <p:attrName>style.visibility</p:attrName>
                                        </p:attrNameLst>
                                      </p:cBhvr>
                                      <p:to>
                                        <p:strVal val="visible"/>
                                      </p:to>
                                    </p:set>
                                    <p:animEffect transition="in" filter="fade">
                                      <p:cBhvr>
                                        <p:cTn id="157"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1" grpId="0"/>
      <p:bldP spid="21" grpId="1"/>
      <p:bldP spid="4" grpId="0" animBg="1"/>
      <p:bldP spid="4" grpId="1" animBg="1"/>
      <p:bldP spid="15" grpId="0"/>
      <p:bldP spid="15" grpId="1"/>
      <p:bldP spid="16" grpId="0" animBg="1"/>
      <p:bldP spid="16" grpId="1" animBg="1"/>
      <p:bldP spid="17" grpId="0" animBg="1"/>
      <p:bldP spid="17" grpId="1" animBg="1"/>
      <p:bldP spid="22" grpId="0" animBg="1"/>
      <p:bldP spid="23" grpId="0"/>
      <p:bldP spid="24" grpId="0" animBg="1"/>
      <p:bldP spid="25" grpId="0" animBg="1"/>
      <p:bldP spid="28" grpId="0" animBg="1"/>
      <p:bldP spid="32" grpId="0" animBg="1"/>
      <p:bldP spid="33" grpId="0" animBg="1"/>
      <p:bldP spid="34" grpId="0"/>
      <p:bldP spid="36" grpId="0" animBg="1"/>
      <p:bldP spid="40" grpId="0"/>
      <p:bldP spid="40" grpId="1"/>
      <p:bldP spid="41" grpId="0"/>
      <p:bldP spid="42" grpId="0"/>
      <p:bldP spid="43" grpId="0"/>
      <p:bldP spid="44" grpId="0"/>
      <p:bldP spid="45" grpId="0"/>
      <p:bldP spid="7" grpId="0"/>
      <p:bldP spid="9" grpId="0" animBg="1"/>
      <p:bldP spid="10" grpId="0"/>
      <p:bldP spid="11" grpId="0"/>
      <p:bldP spid="14"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6988FC-3056-7C5D-8CEC-F7978F0EFA5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B9A4C83-A527-7BB9-5C44-BCD5366DCCA1}"/>
              </a:ext>
            </a:extLst>
          </p:cNvPr>
          <p:cNvSpPr/>
          <p:nvPr/>
        </p:nvSpPr>
        <p:spPr bwMode="auto">
          <a:xfrm>
            <a:off x="621147" y="4724400"/>
            <a:ext cx="7995226" cy="1828800"/>
          </a:xfrm>
          <a:prstGeom prst="rect">
            <a:avLst/>
          </a:prstGeom>
          <a:solidFill>
            <a:schemeClr val="bg2">
              <a:lumMod val="20000"/>
              <a:lumOff val="80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24" name="Rectangle 3">
            <a:extLst>
              <a:ext uri="{FF2B5EF4-FFF2-40B4-BE49-F238E27FC236}">
                <a16:creationId xmlns:a16="http://schemas.microsoft.com/office/drawing/2014/main" id="{00E6472F-3363-4885-C18B-C91FE05081AA}"/>
              </a:ext>
            </a:extLst>
          </p:cNvPr>
          <p:cNvSpPr>
            <a:spLocks noChangeArrowheads="1"/>
          </p:cNvSpPr>
          <p:nvPr/>
        </p:nvSpPr>
        <p:spPr bwMode="auto">
          <a:xfrm>
            <a:off x="340013" y="931449"/>
            <a:ext cx="8452427" cy="556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lstStyle/>
          <a:p>
            <a:pPr marL="228600" marR="0" lvl="0" indent="-228600" algn="l" defTabSz="914400" rtl="0" eaLnBrk="0" fontAlgn="base" latinLnBrk="0" hangingPunct="0">
              <a:lnSpc>
                <a:spcPct val="100000"/>
              </a:lnSpc>
              <a:spcBef>
                <a:spcPts val="0"/>
              </a:spcBef>
              <a:spcAft>
                <a:spcPts val="1200"/>
              </a:spcAft>
              <a:buClr>
                <a:srgbClr val="000000"/>
              </a:buClr>
              <a:buSzTx/>
              <a:buFont typeface="Arial" panose="020B0604020202020204" pitchFamily="34" charset="0"/>
              <a:buChar char="•"/>
              <a:tabLst/>
              <a:defRPr/>
            </a:pP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Current consensus: </a:t>
            </a:r>
            <a:r>
              <a:rPr kumimoji="1" lang="en-US" sz="2000" b="1" i="0" u="none" strike="noStrike" kern="1200" cap="none" spc="0" normalizeH="0" baseline="0" noProof="0" dirty="0">
                <a:ln>
                  <a:noFill/>
                </a:ln>
                <a:solidFill>
                  <a:srgbClr val="0070C0"/>
                </a:solidFill>
                <a:effectLst/>
                <a:uLnTx/>
                <a:uFillTx/>
                <a:latin typeface="Arial"/>
                <a:ea typeface="+mn-ea"/>
                <a:cs typeface="+mn-cs"/>
                <a:sym typeface="Wingdings" panose="05000000000000000000" pitchFamily="2" charset="2"/>
              </a:rPr>
              <a:t>AI </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will not </a:t>
            </a:r>
            <a:r>
              <a:rPr kumimoji="1" lang="en-US" sz="2000" b="0" i="0" u="none"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replace jobs, people who know AI will !!</a:t>
            </a:r>
          </a:p>
          <a:p>
            <a:pPr marL="228600" marR="0" lvl="0" indent="-228600" algn="l" defTabSz="914400" rtl="0" eaLnBrk="0" fontAlgn="base" latinLnBrk="0" hangingPunct="0">
              <a:lnSpc>
                <a:spcPct val="100000"/>
              </a:lnSpc>
              <a:spcBef>
                <a:spcPts val="0"/>
              </a:spcBef>
              <a:spcAft>
                <a:spcPts val="1200"/>
              </a:spcAft>
              <a:buClr>
                <a:srgbClr val="000000"/>
              </a:buClr>
              <a:buSzTx/>
              <a:buFont typeface="Arial" panose="020B0604020202020204" pitchFamily="34" charset="0"/>
              <a:buChar char="•"/>
              <a:tabLst/>
              <a:defRPr/>
            </a:pPr>
            <a:r>
              <a:rPr kumimoji="1" lang="en-US" sz="2000" b="1" i="0" u="none" strike="noStrike" kern="1200" cap="none" spc="0" normalizeH="0" baseline="0" noProof="0" dirty="0">
                <a:ln>
                  <a:noFill/>
                </a:ln>
                <a:solidFill>
                  <a:srgbClr val="0070C0"/>
                </a:solidFill>
                <a:effectLst/>
                <a:uLnTx/>
                <a:uFillTx/>
                <a:latin typeface="Arial"/>
                <a:ea typeface="+mn-ea"/>
                <a:cs typeface="+mn-cs"/>
                <a:sym typeface="Wingdings" panose="05000000000000000000" pitchFamily="2" charset="2"/>
              </a:rPr>
              <a:t>AI</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 is an </a:t>
            </a:r>
            <a:r>
              <a:rPr kumimoji="1" lang="en-US" sz="2000" b="0" i="0" u="none"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old </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discipline</a:t>
            </a:r>
            <a:r>
              <a:rPr kumimoji="1" lang="en-US" sz="2000" b="0" i="0" u="none"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 </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 started in 1956 </a:t>
            </a:r>
            <a:r>
              <a:rPr kumimoji="1" lang="en-US" sz="1400" b="0" i="0" u="none" strike="noStrike" kern="1200" cap="none" spc="0" normalizeH="0" baseline="0" noProof="0" dirty="0">
                <a:ln>
                  <a:noFill/>
                </a:ln>
                <a:solidFill>
                  <a:srgbClr val="006600"/>
                </a:solidFill>
                <a:effectLst/>
                <a:uLnTx/>
                <a:uFillTx/>
                <a:latin typeface="Arial"/>
                <a:ea typeface="+mn-ea"/>
                <a:cs typeface="+mn-cs"/>
                <a:sym typeface="Wingdings" panose="05000000000000000000" pitchFamily="2" charset="2"/>
              </a:rPr>
              <a:t>(Dartmouth Prof. John McCarthy)</a:t>
            </a:r>
            <a:endPar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endParaRPr>
          </a:p>
          <a:p>
            <a:pPr marL="228600" marR="0" lvl="0" indent="-228600" algn="l" defTabSz="914400" rtl="0" eaLnBrk="0" fontAlgn="base" latinLnBrk="0" hangingPunct="0">
              <a:lnSpc>
                <a:spcPct val="100000"/>
              </a:lnSpc>
              <a:spcBef>
                <a:spcPts val="0"/>
              </a:spcBef>
              <a:spcAft>
                <a:spcPts val="600"/>
              </a:spcAft>
              <a:buClr>
                <a:srgbClr val="000000"/>
              </a:buClr>
              <a:buSzTx/>
              <a:buFont typeface="Arial" panose="020B0604020202020204" pitchFamily="34" charset="0"/>
              <a:buChar char="•"/>
              <a:tabLst/>
              <a:defRPr/>
            </a:pP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Defined as: </a:t>
            </a:r>
            <a:r>
              <a:rPr kumimoji="1" lang="en-US" sz="1400" b="0" i="0" u="none" strike="noStrike" kern="1200" cap="none" spc="0" normalizeH="0" baseline="0" noProof="0" dirty="0">
                <a:ln>
                  <a:noFill/>
                </a:ln>
                <a:solidFill>
                  <a:srgbClr val="7030A0"/>
                </a:solidFill>
                <a:effectLst/>
                <a:uLnTx/>
                <a:uFillTx/>
                <a:latin typeface="Arial"/>
                <a:ea typeface="+mn-ea"/>
                <a:cs typeface="+mn-cs"/>
                <a:sym typeface="Wingdings" panose="05000000000000000000" pitchFamily="2" charset="2"/>
              </a:rPr>
              <a:t>“</a:t>
            </a:r>
            <a:r>
              <a:rPr kumimoji="1" lang="en-US" sz="2000" b="0" i="1" u="none" strike="noStrike" kern="1200" cap="none" spc="0" normalizeH="0" baseline="0" noProof="0" dirty="0">
                <a:ln>
                  <a:noFill/>
                </a:ln>
                <a:solidFill>
                  <a:srgbClr val="7030A0"/>
                </a:solidFill>
                <a:effectLst/>
                <a:uLnTx/>
                <a:uFillTx/>
                <a:latin typeface="Times New Roman" pitchFamily="18" charset="0"/>
                <a:ea typeface="+mn-ea"/>
                <a:cs typeface="Times New Roman" panose="02020603050405020304" pitchFamily="18" charset="0"/>
              </a:rPr>
              <a:t>the science and engineering of making computers behave emulating human intelligence”</a:t>
            </a:r>
            <a:r>
              <a:rPr kumimoji="1" lang="en-US" sz="2000" b="0" i="1" u="none" strike="noStrike" kern="1200" cap="none" spc="0" normalizeH="0" baseline="0" noProof="0" dirty="0">
                <a:ln>
                  <a:noFill/>
                </a:ln>
                <a:solidFill>
                  <a:srgbClr val="006600"/>
                </a:solidFill>
                <a:effectLst/>
                <a:uLnTx/>
                <a:uFillTx/>
                <a:latin typeface="Times New Roman" pitchFamily="18" charset="0"/>
                <a:ea typeface="+mn-ea"/>
                <a:cs typeface="Times New Roman" panose="02020603050405020304" pitchFamily="18" charset="0"/>
              </a:rPr>
              <a:t> </a:t>
            </a:r>
            <a:r>
              <a:rPr kumimoji="1" lang="en-US" sz="2000" b="0" i="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sym typeface="Wingdings" panose="05000000000000000000" pitchFamily="2" charset="2"/>
              </a:rPr>
              <a:t> learning, reasoning and self-correction.</a:t>
            </a:r>
          </a:p>
          <a:p>
            <a:pPr marL="571500" marR="0" lvl="1" indent="-342900" algn="l" defTabSz="914400" rtl="0" eaLnBrk="0" fontAlgn="base" latinLnBrk="0" hangingPunct="0">
              <a:lnSpc>
                <a:spcPct val="100000"/>
              </a:lnSpc>
              <a:spcBef>
                <a:spcPts val="0"/>
              </a:spcBef>
              <a:spcAft>
                <a:spcPts val="1200"/>
              </a:spcAft>
              <a:buClr>
                <a:srgbClr val="000000"/>
              </a:buClr>
              <a:buSzTx/>
              <a:buFont typeface="Wingdings" panose="05000000000000000000" pitchFamily="2" charset="2"/>
              <a:buChar char="Ø"/>
              <a:tabLst/>
              <a:defRPr/>
            </a:pPr>
            <a:r>
              <a:rPr kumimoji="1" lang="en-US" sz="2000" b="0" i="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sym typeface="Wingdings" panose="05000000000000000000" pitchFamily="2" charset="2"/>
              </a:rPr>
              <a:t>Gartner  AI is the application of advanced analysis, logic-based methods and machine learning (ML) to interpret events and automate decisions.</a:t>
            </a:r>
          </a:p>
          <a:p>
            <a:pPr marL="228600" marR="0" lvl="0" indent="-228600" algn="l" defTabSz="914400" rtl="0" eaLnBrk="0" fontAlgn="base" latinLnBrk="0" hangingPunct="0">
              <a:lnSpc>
                <a:spcPct val="100000"/>
              </a:lnSpc>
              <a:spcBef>
                <a:spcPts val="0"/>
              </a:spcBef>
              <a:spcAft>
                <a:spcPts val="1200"/>
              </a:spcAft>
              <a:buClr>
                <a:srgbClr val="000000"/>
              </a:buClr>
              <a:buSzTx/>
              <a:buFont typeface="Arial" panose="020B0604020202020204" pitchFamily="34" charset="0"/>
              <a:buChar char="•"/>
              <a:tabLst/>
              <a:defRPr/>
            </a:pP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There are </a:t>
            </a:r>
            <a:r>
              <a:rPr kumimoji="1" lang="en-US" sz="2000" b="0" i="0" u="none"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many branches </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of </a:t>
            </a:r>
            <a:r>
              <a:rPr kumimoji="1" lang="en-US" sz="2000" b="0" i="0" u="none"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AI</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 such as:</a:t>
            </a:r>
          </a:p>
          <a:p>
            <a:pPr marL="571500" marR="0" lvl="1" indent="-342900" algn="l" defTabSz="914400" rtl="0" eaLnBrk="0" fontAlgn="base" latinLnBrk="0" hangingPunct="0">
              <a:lnSpc>
                <a:spcPct val="100000"/>
              </a:lnSpc>
              <a:spcBef>
                <a:spcPts val="0"/>
              </a:spcBef>
              <a:spcAft>
                <a:spcPts val="1200"/>
              </a:spcAft>
              <a:buClr>
                <a:srgbClr val="000000"/>
              </a:buClr>
              <a:buSzTx/>
              <a:buFont typeface="Wingdings" panose="05000000000000000000" pitchFamily="2" charset="2"/>
              <a:buChar char="ü"/>
              <a:tabLst/>
              <a:defRPr/>
            </a:pPr>
            <a:r>
              <a:rPr kumimoji="1" lang="en-US" sz="2000" b="1" i="0" u="none" strike="noStrike" kern="1200" cap="none" spc="0" normalizeH="0" baseline="0" noProof="0" dirty="0">
                <a:ln>
                  <a:noFill/>
                </a:ln>
                <a:solidFill>
                  <a:srgbClr val="0070C0"/>
                </a:solidFill>
                <a:effectLst/>
                <a:uLnTx/>
                <a:uFillTx/>
                <a:latin typeface="Arial"/>
                <a:ea typeface="+mn-ea"/>
                <a:cs typeface="+mn-cs"/>
                <a:sym typeface="Wingdings" panose="05000000000000000000" pitchFamily="2" charset="2"/>
              </a:rPr>
              <a:t>Logic-Based </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 based on logical rules</a:t>
            </a:r>
            <a:endParaRPr kumimoji="1" lang="en-US" sz="2000" b="1" i="0" u="none" strike="noStrike" kern="1200" cap="none" spc="0" normalizeH="0" baseline="0" noProof="0" dirty="0">
              <a:ln>
                <a:noFill/>
              </a:ln>
              <a:solidFill>
                <a:srgbClr val="0070C0"/>
              </a:solidFill>
              <a:effectLst/>
              <a:uLnTx/>
              <a:uFillTx/>
              <a:latin typeface="Arial"/>
              <a:ea typeface="+mn-ea"/>
              <a:cs typeface="+mn-cs"/>
              <a:sym typeface="Wingdings" panose="05000000000000000000" pitchFamily="2" charset="2"/>
            </a:endParaRPr>
          </a:p>
          <a:p>
            <a:pPr marL="571500" marR="0" lvl="1" indent="-342900" algn="l" defTabSz="914400" rtl="0" eaLnBrk="0" fontAlgn="base" latinLnBrk="0" hangingPunct="0">
              <a:lnSpc>
                <a:spcPct val="100000"/>
              </a:lnSpc>
              <a:spcBef>
                <a:spcPts val="0"/>
              </a:spcBef>
              <a:spcAft>
                <a:spcPts val="1200"/>
              </a:spcAft>
              <a:buClr>
                <a:srgbClr val="000000"/>
              </a:buClr>
              <a:buSzTx/>
              <a:buFont typeface="Wingdings" panose="05000000000000000000" pitchFamily="2" charset="2"/>
              <a:buChar char="ü"/>
              <a:tabLst/>
              <a:defRPr/>
            </a:pPr>
            <a:r>
              <a:rPr kumimoji="1" lang="en-US" sz="2000" b="1" i="0" u="none" strike="noStrike" kern="1200" cap="none" spc="0" normalizeH="0" baseline="0" noProof="0" dirty="0">
                <a:ln>
                  <a:noFill/>
                </a:ln>
                <a:solidFill>
                  <a:srgbClr val="0070C0"/>
                </a:solidFill>
                <a:effectLst/>
                <a:uLnTx/>
                <a:uFillTx/>
                <a:latin typeface="Arial"/>
                <a:ea typeface="+mn-ea"/>
                <a:cs typeface="+mn-cs"/>
                <a:sym typeface="Wingdings" panose="05000000000000000000" pitchFamily="2" charset="2"/>
              </a:rPr>
              <a:t>Expert Systems </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 “if-then” decision rules are elicited from experts</a:t>
            </a:r>
          </a:p>
          <a:p>
            <a:pPr marL="571500" marR="0" lvl="1" indent="-342900" algn="l" defTabSz="914400" rtl="0" eaLnBrk="0" fontAlgn="base" latinLnBrk="0" hangingPunct="0">
              <a:lnSpc>
                <a:spcPct val="100000"/>
              </a:lnSpc>
              <a:spcBef>
                <a:spcPts val="0"/>
              </a:spcBef>
              <a:spcAft>
                <a:spcPts val="1200"/>
              </a:spcAft>
              <a:buClr>
                <a:srgbClr val="000000"/>
              </a:buClr>
              <a:buSzTx/>
              <a:buFont typeface="Wingdings" panose="05000000000000000000" pitchFamily="2" charset="2"/>
              <a:buChar char="ü"/>
              <a:tabLst/>
              <a:defRPr/>
            </a:pPr>
            <a:r>
              <a:rPr kumimoji="1" lang="en-US" sz="2000" b="1" i="0" u="none" strike="noStrike" kern="1200" cap="none" spc="0" normalizeH="0" baseline="0" noProof="0" dirty="0">
                <a:ln>
                  <a:noFill/>
                </a:ln>
                <a:solidFill>
                  <a:srgbClr val="0070C0"/>
                </a:solidFill>
                <a:effectLst/>
                <a:uLnTx/>
                <a:uFillTx/>
                <a:latin typeface="Arial"/>
                <a:ea typeface="+mn-ea"/>
                <a:cs typeface="+mn-cs"/>
                <a:sym typeface="Wingdings" panose="05000000000000000000" pitchFamily="2" charset="2"/>
              </a:rPr>
              <a:t>Machine Learning (ML) </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 </a:t>
            </a:r>
            <a:r>
              <a:rPr kumimoji="1" lang="en-US" sz="2000" b="0" i="1" u="none" strike="noStrike" kern="1200" cap="none" spc="0" normalizeH="0" baseline="0" noProof="0" dirty="0">
                <a:ln>
                  <a:noFill/>
                </a:ln>
                <a:solidFill>
                  <a:srgbClr val="000000"/>
                </a:solidFill>
                <a:effectLst/>
                <a:uLnTx/>
                <a:uFillTx/>
                <a:latin typeface="Times New Roman" pitchFamily="18" charset="0"/>
                <a:ea typeface="+mn-ea"/>
                <a:cs typeface="Times New Roman" panose="02020603050405020304" pitchFamily="18" charset="0"/>
                <a:sym typeface="Wingdings" panose="05000000000000000000" pitchFamily="2" charset="2"/>
              </a:rPr>
              <a:t>systems that learn mostly from historical data, without explicit programming </a:t>
            </a:r>
          </a:p>
          <a:p>
            <a:pPr marL="571500" marR="0" lvl="1" indent="-342900" algn="l" defTabSz="914400" rtl="0" eaLnBrk="0" fontAlgn="base" latinLnBrk="0" hangingPunct="0">
              <a:lnSpc>
                <a:spcPct val="100000"/>
              </a:lnSpc>
              <a:spcBef>
                <a:spcPts val="0"/>
              </a:spcBef>
              <a:spcAft>
                <a:spcPts val="1200"/>
              </a:spcAft>
              <a:buClr>
                <a:srgbClr val="000000"/>
              </a:buClr>
              <a:buSzTx/>
              <a:buFont typeface="Wingdings" panose="05000000000000000000" pitchFamily="2" charset="2"/>
              <a:buChar char="ü"/>
              <a:tabLst/>
              <a:defRPr/>
            </a:pPr>
            <a:r>
              <a:rPr kumimoji="1" lang="en-US" sz="2000" b="1" i="0" u="none" strike="noStrike" kern="1200" cap="none" spc="0" normalizeH="0" baseline="0" noProof="0" dirty="0">
                <a:ln>
                  <a:noFill/>
                </a:ln>
                <a:solidFill>
                  <a:srgbClr val="0070C0"/>
                </a:solidFill>
                <a:effectLst/>
                <a:uLnTx/>
                <a:uFillTx/>
                <a:latin typeface="Arial"/>
                <a:ea typeface="+mn-ea"/>
                <a:cs typeface="+mn-cs"/>
                <a:sym typeface="Wingdings" panose="05000000000000000000" pitchFamily="2" charset="2"/>
              </a:rPr>
              <a:t>Generative AI (GAI) </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 </a:t>
            </a:r>
            <a:r>
              <a:rPr kumimoji="1" lang="en-US" sz="2000" b="0" i="1" u="none" strike="noStrike" kern="1200" cap="none" spc="0" normalizeH="0" baseline="0" noProof="0" dirty="0">
                <a:ln>
                  <a:noFill/>
                </a:ln>
                <a:solidFill>
                  <a:srgbClr val="7030A0"/>
                </a:solidFill>
                <a:effectLst/>
                <a:uLnTx/>
                <a:uFillTx/>
                <a:latin typeface="Times New Roman" pitchFamily="18" charset="0"/>
                <a:ea typeface="+mn-ea"/>
                <a:cs typeface="Times New Roman" panose="02020603050405020304" pitchFamily="18" charset="0"/>
                <a:sym typeface="Wingdings" panose="05000000000000000000" pitchFamily="2" charset="2"/>
              </a:rPr>
              <a:t>“deep learning models that can generate high-quality text, images and other content based on data they were trained on” </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(IBM)  </a:t>
            </a:r>
            <a:r>
              <a:rPr kumimoji="1" lang="en-US" sz="2000" b="0" i="0" u="none"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generate</a:t>
            </a:r>
            <a:r>
              <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 content from user </a:t>
            </a:r>
            <a:r>
              <a:rPr kumimoji="1" lang="en-US" sz="2000" b="0" i="0" u="none" strike="noStrike" kern="1200" cap="none" spc="0" normalizeH="0" baseline="0" noProof="0" dirty="0">
                <a:ln>
                  <a:noFill/>
                </a:ln>
                <a:solidFill>
                  <a:srgbClr val="C00000"/>
                </a:solidFill>
                <a:effectLst/>
                <a:uLnTx/>
                <a:uFillTx/>
                <a:latin typeface="Arial"/>
                <a:ea typeface="+mn-ea"/>
                <a:cs typeface="+mn-cs"/>
                <a:sym typeface="Wingdings" panose="05000000000000000000" pitchFamily="2" charset="2"/>
              </a:rPr>
              <a:t>prompts.</a:t>
            </a:r>
            <a:endPar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endParaRPr>
          </a:p>
          <a:p>
            <a:pPr marL="0" marR="0" lvl="0" indent="0" algn="l" defTabSz="914400" rtl="0" eaLnBrk="0" fontAlgn="base" latinLnBrk="0" hangingPunct="0">
              <a:lnSpc>
                <a:spcPct val="100000"/>
              </a:lnSpc>
              <a:spcBef>
                <a:spcPts val="0"/>
              </a:spcBef>
              <a:spcAft>
                <a:spcPts val="600"/>
              </a:spcAft>
              <a:buClr>
                <a:srgbClr val="000000"/>
              </a:buClr>
              <a:buSzTx/>
              <a:buFontTx/>
              <a:buNone/>
              <a:tabLst/>
              <a:defRPr/>
            </a:pPr>
            <a:endPar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endParaRPr>
          </a:p>
          <a:p>
            <a:pPr marL="0" marR="0" lvl="0" indent="0" algn="l" defTabSz="914400" rtl="0" eaLnBrk="0" fontAlgn="base" latinLnBrk="0" hangingPunct="0">
              <a:lnSpc>
                <a:spcPct val="100000"/>
              </a:lnSpc>
              <a:spcBef>
                <a:spcPct val="20000"/>
              </a:spcBef>
              <a:spcAft>
                <a:spcPts val="600"/>
              </a:spcAft>
              <a:buClr>
                <a:srgbClr val="000000"/>
              </a:buClr>
              <a:buSzTx/>
              <a:buFontTx/>
              <a:buNone/>
              <a:tabLst/>
              <a:defRPr/>
            </a:pPr>
            <a:endParaRPr kumimoji="1" lang="en-US" sz="20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endParaRPr>
          </a:p>
        </p:txBody>
      </p:sp>
      <p:sp>
        <p:nvSpPr>
          <p:cNvPr id="75778" name="Slide Number Placeholder 3">
            <a:extLst>
              <a:ext uri="{FF2B5EF4-FFF2-40B4-BE49-F238E27FC236}">
                <a16:creationId xmlns:a16="http://schemas.microsoft.com/office/drawing/2014/main" id="{64656411-DA98-E633-0B18-5C9E4046AD6E}"/>
              </a:ext>
            </a:extLst>
          </p:cNvPr>
          <p:cNvSpPr>
            <a:spLocks noGrp="1"/>
          </p:cNvSpPr>
          <p:nvPr>
            <p:ph type="sldNum" sz="quarter" idx="10"/>
          </p:nvPr>
        </p:nvSpPr>
        <p:spPr>
          <a:xfrm>
            <a:off x="8604827" y="65532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5748371-444B-416F-903B-E818E40417C7}"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779" name="Rectangle 2">
            <a:extLst>
              <a:ext uri="{FF2B5EF4-FFF2-40B4-BE49-F238E27FC236}">
                <a16:creationId xmlns:a16="http://schemas.microsoft.com/office/drawing/2014/main" id="{58829D0C-B35E-2868-A0FF-265AF7FD3815}"/>
              </a:ext>
            </a:extLst>
          </p:cNvPr>
          <p:cNvSpPr>
            <a:spLocks noChangeArrowheads="1"/>
          </p:cNvSpPr>
          <p:nvPr/>
        </p:nvSpPr>
        <p:spPr bwMode="auto">
          <a:xfrm>
            <a:off x="-5773" y="152400"/>
            <a:ext cx="9144000" cy="77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en-US" sz="3600" b="1"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mn-cs"/>
              </a:rPr>
              <a:t>Artificial Intelligence (AI)</a:t>
            </a:r>
            <a:endParaRPr kumimoji="1" lang="en-US" altLang="en-US" sz="20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endParaRPr>
          </a:p>
        </p:txBody>
      </p:sp>
    </p:spTree>
    <p:extLst>
      <p:ext uri="{BB962C8B-B14F-4D97-AF65-F5344CB8AC3E}">
        <p14:creationId xmlns:p14="http://schemas.microsoft.com/office/powerpoint/2010/main" val="793122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8" end="8"/>
                                            </p:txEl>
                                          </p:spTgt>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CD1F3-9393-26A7-3030-C790E59133BF}"/>
            </a:ext>
          </a:extLst>
        </p:cNvPr>
        <p:cNvGrpSpPr/>
        <p:nvPr/>
      </p:nvGrpSpPr>
      <p:grpSpPr>
        <a:xfrm>
          <a:off x="0" y="0"/>
          <a:ext cx="0" cy="0"/>
          <a:chOff x="0" y="0"/>
          <a:chExt cx="0" cy="0"/>
        </a:xfrm>
      </p:grpSpPr>
      <p:sp>
        <p:nvSpPr>
          <p:cNvPr id="75778" name="Slide Number Placeholder 3">
            <a:extLst>
              <a:ext uri="{FF2B5EF4-FFF2-40B4-BE49-F238E27FC236}">
                <a16:creationId xmlns:a16="http://schemas.microsoft.com/office/drawing/2014/main" id="{EDB7FE4F-5E7A-81B4-E14E-BE63904B9EAC}"/>
              </a:ext>
            </a:extLst>
          </p:cNvPr>
          <p:cNvSpPr>
            <a:spLocks noGrp="1"/>
          </p:cNvSpPr>
          <p:nvPr>
            <p:ph type="sldNum" sz="quarter" idx="10"/>
          </p:nvPr>
        </p:nvSpPr>
        <p:spPr>
          <a:xfrm>
            <a:off x="8610600" y="64770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5748371-444B-416F-903B-E818E40417C7}"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779" name="Rectangle 2">
            <a:extLst>
              <a:ext uri="{FF2B5EF4-FFF2-40B4-BE49-F238E27FC236}">
                <a16:creationId xmlns:a16="http://schemas.microsoft.com/office/drawing/2014/main" id="{872140A8-ADB2-7E7C-1C22-2DD59B0CA774}"/>
              </a:ext>
            </a:extLst>
          </p:cNvPr>
          <p:cNvSpPr>
            <a:spLocks noChangeArrowheads="1"/>
          </p:cNvSpPr>
          <p:nvPr/>
        </p:nvSpPr>
        <p:spPr bwMode="auto">
          <a:xfrm>
            <a:off x="342901" y="243331"/>
            <a:ext cx="8305798" cy="67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800" b="1" i="0" u="none" strike="noStrike" kern="1200" cap="none" spc="0" normalizeH="0" baseline="0" noProof="0" dirty="0">
                <a:ln>
                  <a:noFill/>
                </a:ln>
                <a:solidFill>
                  <a:srgbClr val="3366CC"/>
                </a:solidFill>
                <a:effectLst/>
                <a:uLnTx/>
                <a:uFillTx/>
                <a:latin typeface="Comic Sans MS" pitchFamily="66" charset="0"/>
                <a:ea typeface="ＭＳ Ｐゴシック" panose="020B0600070205080204" pitchFamily="34" charset="-128"/>
                <a:cs typeface="+mn-cs"/>
              </a:rPr>
              <a:t>Employees vs. Leadership</a:t>
            </a:r>
            <a:endParaRPr kumimoji="1" lang="en-US" altLang="en-US" sz="1600" b="0" i="0" u="none" strike="noStrike" kern="1200" cap="none" spc="0" normalizeH="0" baseline="0" noProof="0" dirty="0">
              <a:ln>
                <a:noFill/>
              </a:ln>
              <a:solidFill>
                <a:srgbClr val="3366CC"/>
              </a:solidFill>
              <a:effectLst/>
              <a:uLnTx/>
              <a:uFillTx/>
              <a:latin typeface="Comic Sans MS" panose="030F0702030302020204" pitchFamily="66" charset="0"/>
              <a:ea typeface="ＭＳ Ｐゴシック" panose="020B0600070205080204" pitchFamily="34" charset="-128"/>
              <a:cs typeface="+mn-cs"/>
            </a:endParaRPr>
          </a:p>
        </p:txBody>
      </p:sp>
      <p:pic>
        <p:nvPicPr>
          <p:cNvPr id="3" name="Snagit_PPT9368">
            <a:extLst>
              <a:ext uri="{FF2B5EF4-FFF2-40B4-BE49-F238E27FC236}">
                <a16:creationId xmlns:a16="http://schemas.microsoft.com/office/drawing/2014/main" id="{9C0DD34B-B9DF-4C3A-29DB-F42F254FD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838200"/>
            <a:ext cx="4267200" cy="4815449"/>
          </a:xfrm>
          <a:prstGeom prst="rect">
            <a:avLst/>
          </a:prstGeom>
        </p:spPr>
      </p:pic>
      <p:pic>
        <p:nvPicPr>
          <p:cNvPr id="6" name="Snagit_PPT4592">
            <a:extLst>
              <a:ext uri="{FF2B5EF4-FFF2-40B4-BE49-F238E27FC236}">
                <a16:creationId xmlns:a16="http://schemas.microsoft.com/office/drawing/2014/main" id="{7FDEDCCA-92E0-F919-B848-CB543DDA9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141" y="5867400"/>
            <a:ext cx="7029717" cy="381014"/>
          </a:xfrm>
          <a:prstGeom prst="rect">
            <a:avLst/>
          </a:prstGeom>
        </p:spPr>
      </p:pic>
    </p:spTree>
    <p:extLst>
      <p:ext uri="{BB962C8B-B14F-4D97-AF65-F5344CB8AC3E}">
        <p14:creationId xmlns:p14="http://schemas.microsoft.com/office/powerpoint/2010/main" val="706286258"/>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11EF36-46F3-2663-C05E-DD28FBCBF85B}"/>
              </a:ext>
            </a:extLst>
          </p:cNvPr>
          <p:cNvSpPr/>
          <p:nvPr/>
        </p:nvSpPr>
        <p:spPr bwMode="auto">
          <a:xfrm>
            <a:off x="609600" y="1143000"/>
            <a:ext cx="7995226" cy="2209800"/>
          </a:xfrm>
          <a:prstGeom prst="rect">
            <a:avLst/>
          </a:prstGeom>
          <a:solidFill>
            <a:schemeClr val="bg2">
              <a:lumMod val="20000"/>
              <a:lumOff val="80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5778" name="Slide Number Placeholder 3"/>
          <p:cNvSpPr>
            <a:spLocks noGrp="1"/>
          </p:cNvSpPr>
          <p:nvPr>
            <p:ph type="sldNum" sz="quarter" idx="10"/>
          </p:nvPr>
        </p:nvSpPr>
        <p:spPr>
          <a:xfrm>
            <a:off x="8604827" y="6553200"/>
            <a:ext cx="5334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748371-444B-416F-903B-E818E40417C7}" type="slidenum">
              <a:rPr kumimoji="0" lang="en-US" altLang="en-US" sz="1400" smtClean="0">
                <a:latin typeface="Times New Roman" panose="02020603050405020304" pitchFamily="18" charset="0"/>
              </a:rPr>
              <a:pPr>
                <a:spcBef>
                  <a:spcPct val="0"/>
                </a:spcBef>
                <a:buClrTx/>
                <a:buFontTx/>
                <a:buNone/>
              </a:pPr>
              <a:t>55</a:t>
            </a:fld>
            <a:endParaRPr kumimoji="0" lang="en-US" altLang="en-US" sz="1400" dirty="0">
              <a:latin typeface="Times New Roman" panose="02020603050405020304" pitchFamily="18" charset="0"/>
            </a:endParaRPr>
          </a:p>
        </p:txBody>
      </p:sp>
      <p:sp>
        <p:nvSpPr>
          <p:cNvPr id="75779" name="Rectangle 2"/>
          <p:cNvSpPr>
            <a:spLocks noChangeArrowheads="1"/>
          </p:cNvSpPr>
          <p:nvPr/>
        </p:nvSpPr>
        <p:spPr bwMode="auto">
          <a:xfrm>
            <a:off x="35213" y="301010"/>
            <a:ext cx="9144000" cy="77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kumimoji="1"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SzPct val="60000"/>
              <a:buChar char="o"/>
              <a:defRPr kumimoji="1"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SzPct val="70000"/>
              <a:buFont typeface="Wingdings" panose="05000000000000000000" pitchFamily="2" charset="2"/>
              <a:buChar char="§"/>
              <a:defRPr kumimoji="1">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16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FontTx/>
              <a:buNone/>
            </a:pPr>
            <a:r>
              <a:rPr lang="en-US" altLang="en-US" sz="2800" b="1" dirty="0">
                <a:solidFill>
                  <a:srgbClr val="C00000"/>
                </a:solidFill>
                <a:latin typeface="Comic Sans MS" panose="030F0702030302020204" pitchFamily="66" charset="0"/>
              </a:rPr>
              <a:t>Current Trends in Artificial Intelligence</a:t>
            </a:r>
            <a:endParaRPr lang="en-US" altLang="en-US" sz="1600" dirty="0">
              <a:solidFill>
                <a:schemeClr val="accent2"/>
              </a:solidFill>
              <a:latin typeface="Comic Sans MS" panose="030F0702030302020204" pitchFamily="66" charset="0"/>
            </a:endParaRPr>
          </a:p>
        </p:txBody>
      </p:sp>
      <p:sp>
        <p:nvSpPr>
          <p:cNvPr id="9" name="TextBox 8">
            <a:extLst>
              <a:ext uri="{FF2B5EF4-FFF2-40B4-BE49-F238E27FC236}">
                <a16:creationId xmlns:a16="http://schemas.microsoft.com/office/drawing/2014/main" id="{0C861033-44E3-FB03-EC7D-267E2E6FD812}"/>
              </a:ext>
            </a:extLst>
          </p:cNvPr>
          <p:cNvSpPr txBox="1"/>
          <p:nvPr/>
        </p:nvSpPr>
        <p:spPr>
          <a:xfrm>
            <a:off x="609600" y="1227177"/>
            <a:ext cx="7995227" cy="4708981"/>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US" sz="2000" b="1" dirty="0">
                <a:solidFill>
                  <a:schemeClr val="accent5">
                    <a:lumMod val="50000"/>
                  </a:schemeClr>
                </a:solidFill>
                <a:latin typeface="+mn-lt"/>
              </a:rPr>
              <a:t>Generative AI (GAI): </a:t>
            </a:r>
            <a:r>
              <a:rPr lang="en-US" sz="2000" dirty="0">
                <a:latin typeface="+mn-lt"/>
              </a:rPr>
              <a:t>ChatGPT and other tools that respond to a prompt and generate content based on it. The content can be text, images, videos, software code, etc. resulting in innovation and more efficient work processes.</a:t>
            </a:r>
          </a:p>
          <a:p>
            <a:pPr marL="171450" indent="-171450">
              <a:spcAft>
                <a:spcPts val="1200"/>
              </a:spcAft>
              <a:buFont typeface="Arial" panose="020B0604020202020204" pitchFamily="34" charset="0"/>
              <a:buChar char="•"/>
            </a:pPr>
            <a:r>
              <a:rPr lang="en-US" sz="2000" b="1" dirty="0">
                <a:solidFill>
                  <a:schemeClr val="accent5">
                    <a:lumMod val="50000"/>
                  </a:schemeClr>
                </a:solidFill>
                <a:latin typeface="+mn-lt"/>
              </a:rPr>
              <a:t>Augmented Intelligence: </a:t>
            </a:r>
            <a:r>
              <a:rPr lang="en-US" sz="2000" b="1" dirty="0">
                <a:solidFill>
                  <a:srgbClr val="C00000"/>
                </a:solidFill>
                <a:latin typeface="+mn-lt"/>
              </a:rPr>
              <a:t>copilot</a:t>
            </a:r>
            <a:r>
              <a:rPr lang="en-US" sz="2000" dirty="0">
                <a:latin typeface="+mn-lt"/>
              </a:rPr>
              <a:t> decision makers, doctors, manufacturers, artists, etc. </a:t>
            </a:r>
          </a:p>
          <a:p>
            <a:pPr marL="171450" indent="-171450">
              <a:spcAft>
                <a:spcPts val="1200"/>
              </a:spcAft>
              <a:buFont typeface="Arial" panose="020B0604020202020204" pitchFamily="34" charset="0"/>
              <a:buChar char="•"/>
            </a:pPr>
            <a:r>
              <a:rPr lang="en-US" sz="2000" b="1" dirty="0">
                <a:solidFill>
                  <a:schemeClr val="accent5">
                    <a:lumMod val="50000"/>
                  </a:schemeClr>
                </a:solidFill>
                <a:latin typeface="+mn-lt"/>
              </a:rPr>
              <a:t>AI in Predictive Analytics: </a:t>
            </a:r>
            <a:r>
              <a:rPr lang="en-US" sz="2000" dirty="0">
                <a:latin typeface="+mn-lt"/>
              </a:rPr>
              <a:t>fraud detection, cybersecurity analysis, healthcare predictions, trend and financial forecasting trends, decision making, resource allocation and optimization.</a:t>
            </a:r>
          </a:p>
          <a:p>
            <a:pPr marL="171450" indent="-171450">
              <a:spcAft>
                <a:spcPts val="1200"/>
              </a:spcAft>
              <a:buFont typeface="Arial" panose="020B0604020202020204" pitchFamily="34" charset="0"/>
              <a:buChar char="•"/>
            </a:pPr>
            <a:r>
              <a:rPr lang="en-US" sz="2000" b="1" dirty="0">
                <a:solidFill>
                  <a:schemeClr val="accent5">
                    <a:lumMod val="50000"/>
                  </a:schemeClr>
                </a:solidFill>
                <a:latin typeface="+mn-lt"/>
              </a:rPr>
              <a:t>AI in Personalization and Marketing: </a:t>
            </a:r>
            <a:r>
              <a:rPr lang="en-US" sz="2000" dirty="0">
                <a:latin typeface="+mn-lt"/>
              </a:rPr>
              <a:t>personalize customers’ experience, product and service recommendation engines.</a:t>
            </a:r>
          </a:p>
          <a:p>
            <a:pPr marL="171450" indent="-171450">
              <a:spcAft>
                <a:spcPts val="1200"/>
              </a:spcAft>
              <a:buFont typeface="Arial" panose="020B0604020202020204" pitchFamily="34" charset="0"/>
              <a:buChar char="•"/>
            </a:pPr>
            <a:r>
              <a:rPr lang="en-US" sz="2000" b="1" dirty="0">
                <a:solidFill>
                  <a:schemeClr val="accent5">
                    <a:lumMod val="50000"/>
                  </a:schemeClr>
                </a:solidFill>
                <a:latin typeface="+mn-lt"/>
              </a:rPr>
              <a:t>Responsible AI and Ethics: </a:t>
            </a:r>
            <a:r>
              <a:rPr lang="en-US" sz="2000" dirty="0">
                <a:latin typeface="+mn-lt"/>
              </a:rPr>
              <a:t>creating transparent, explainable and unbiased AI systems.</a:t>
            </a:r>
          </a:p>
        </p:txBody>
      </p:sp>
    </p:spTree>
    <p:extLst>
      <p:ext uri="{BB962C8B-B14F-4D97-AF65-F5344CB8AC3E}">
        <p14:creationId xmlns:p14="http://schemas.microsoft.com/office/powerpoint/2010/main" val="10525058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500"/>
                                        <p:tgtEl>
                                          <p:spTgt spid="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fade">
                                      <p:cBhvr>
                                        <p:cTn id="10" dur="1500"/>
                                        <p:tgtEl>
                                          <p:spTgt spid="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Effect transition="in" filter="fade">
                                      <p:cBhvr>
                                        <p:cTn id="13" dur="1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ADA65F-626E-4503-7C15-A5E0C467FF67}"/>
            </a:ext>
          </a:extLst>
        </p:cNvPr>
        <p:cNvGrpSpPr/>
        <p:nvPr/>
      </p:nvGrpSpPr>
      <p:grpSpPr>
        <a:xfrm>
          <a:off x="0" y="0"/>
          <a:ext cx="0" cy="0"/>
          <a:chOff x="0" y="0"/>
          <a:chExt cx="0" cy="0"/>
        </a:xfrm>
      </p:grpSpPr>
      <p:sp>
        <p:nvSpPr>
          <p:cNvPr id="31749" name="Rectangle 3">
            <a:extLst>
              <a:ext uri="{FF2B5EF4-FFF2-40B4-BE49-F238E27FC236}">
                <a16:creationId xmlns:a16="http://schemas.microsoft.com/office/drawing/2014/main" id="{7487DE4F-09B3-64D3-CD92-AE3B957702DF}"/>
              </a:ext>
            </a:extLst>
          </p:cNvPr>
          <p:cNvSpPr>
            <a:spLocks noGrp="1" noChangeArrowheads="1"/>
          </p:cNvSpPr>
          <p:nvPr>
            <p:ph type="title" idx="4294967295"/>
          </p:nvPr>
        </p:nvSpPr>
        <p:spPr>
          <a:xfrm>
            <a:off x="1894840" y="155311"/>
            <a:ext cx="5181600" cy="685800"/>
          </a:xfrm>
          <a:noFill/>
          <a:ln w="12700" cap="sq">
            <a:noFill/>
            <a:miter lim="800000"/>
            <a:headEnd type="none" w="sm" len="sm"/>
            <a:tailEnd type="none" w="sm" len="sm"/>
          </a:ln>
        </p:spPr>
        <p:txBody>
          <a:bodyPr vert="horz" wrap="square" lIns="91440" tIns="45720" rIns="91440" bIns="45720" numCol="1" anchor="ctr" anchorCtr="0" compatLnSpc="1">
            <a:prstTxWarp prst="textNoShape">
              <a:avLst/>
            </a:prstTxWarp>
          </a:bodyPr>
          <a:lstStyle/>
          <a:p>
            <a:pPr algn="ctr"/>
            <a:r>
              <a:rPr lang="en-US" altLang="en-US" b="1" dirty="0">
                <a:solidFill>
                  <a:srgbClr val="C00000"/>
                </a:solidFill>
                <a:latin typeface="Comic Sans MS" panose="030F0702030302020204" pitchFamily="66" charset="0"/>
                <a:cs typeface="Arial" panose="020B0604020202020204" pitchFamily="34" charset="0"/>
              </a:rPr>
              <a:t>Agentic AI</a:t>
            </a:r>
          </a:p>
        </p:txBody>
      </p:sp>
      <p:sp>
        <p:nvSpPr>
          <p:cNvPr id="31750" name="Rectangle 3">
            <a:extLst>
              <a:ext uri="{FF2B5EF4-FFF2-40B4-BE49-F238E27FC236}">
                <a16:creationId xmlns:a16="http://schemas.microsoft.com/office/drawing/2014/main" id="{EB819CAD-3694-86C0-DABC-1D7938B72222}"/>
              </a:ext>
            </a:extLst>
          </p:cNvPr>
          <p:cNvSpPr txBox="1">
            <a:spLocks noChangeArrowheads="1"/>
          </p:cNvSpPr>
          <p:nvPr/>
        </p:nvSpPr>
        <p:spPr bwMode="auto">
          <a:xfrm>
            <a:off x="228600" y="886700"/>
            <a:ext cx="8534400" cy="5818900"/>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marL="287338" lvl="0" indent="-169863" eaLnBrk="1" hangingPunct="1">
              <a:buClr>
                <a:srgbClr val="000000"/>
              </a:buClr>
              <a:defRPr/>
            </a:pPr>
            <a:r>
              <a:rPr kumimoji="1" lang="en-US" altLang="en-US" sz="2000" b="0" i="0" u="none" strike="noStrike" kern="1200" cap="none" spc="0" normalizeH="0" baseline="0" noProof="0" dirty="0">
                <a:ln>
                  <a:noFill/>
                </a:ln>
                <a:solidFill>
                  <a:srgbClr val="C00000"/>
                </a:solidFill>
                <a:effectLst/>
                <a:uLnTx/>
                <a:uFillTx/>
                <a:latin typeface="Arial" pitchFamily="34" charset="0"/>
                <a:ea typeface="+mn-ea"/>
                <a:cs typeface="+mn-cs"/>
              </a:rPr>
              <a:t>No or little human intervention</a:t>
            </a:r>
            <a:r>
              <a:rPr kumimoji="1" lang="en-US" altLang="en-US" sz="2000" dirty="0">
                <a:solidFill>
                  <a:srgbClr val="000000"/>
                </a:solidFill>
                <a:sym typeface="Wingdings" panose="05000000000000000000" pitchFamily="2" charset="2"/>
              </a:rPr>
              <a:t> a </a:t>
            </a:r>
            <a:r>
              <a:rPr kumimoji="1" lang="en-US" altLang="en-US" sz="2000" dirty="0">
                <a:solidFill>
                  <a:srgbClr val="0070C0"/>
                </a:solidFill>
                <a:sym typeface="Wingdings" panose="05000000000000000000" pitchFamily="2" charset="2"/>
              </a:rPr>
              <a:t>programmed AI agent</a:t>
            </a:r>
            <a:r>
              <a:rPr kumimoji="1" lang="en-US" altLang="en-US" sz="2000" dirty="0">
                <a:solidFill>
                  <a:srgbClr val="000000"/>
                </a:solidFill>
                <a:sym typeface="Wingdings" panose="05000000000000000000" pitchFamily="2" charset="2"/>
              </a:rPr>
              <a:t> performs multiple tasks in sequence with various </a:t>
            </a:r>
            <a:r>
              <a:rPr kumimoji="1" lang="en-US" altLang="en-US" sz="2000" dirty="0">
                <a:solidFill>
                  <a:srgbClr val="0070C0"/>
                </a:solidFill>
                <a:sym typeface="Wingdings" panose="05000000000000000000" pitchFamily="2" charset="2"/>
              </a:rPr>
              <a:t>AI tools </a:t>
            </a:r>
            <a:r>
              <a:rPr kumimoji="1" lang="en-US" altLang="en-US" sz="2000" dirty="0">
                <a:solidFill>
                  <a:srgbClr val="000000"/>
                </a:solidFill>
                <a:sym typeface="Wingdings" panose="05000000000000000000" pitchFamily="2" charset="2"/>
              </a:rPr>
              <a:t>to achieve a goal</a:t>
            </a:r>
          </a:p>
          <a:p>
            <a:pPr marL="287338" lvl="0" indent="-169863" eaLnBrk="1" hangingPunct="1">
              <a:buClr>
                <a:srgbClr val="000000"/>
              </a:buClr>
              <a:defRPr/>
            </a:pPr>
            <a:r>
              <a:rPr kumimoji="1" lang="en-US" altLang="en-US" sz="2000" dirty="0">
                <a:solidFill>
                  <a:srgbClr val="000000"/>
                </a:solidFill>
              </a:rPr>
              <a:t>It takes a prompt into one AI tool, passes the results to another AI tool, then another, etc., </a:t>
            </a:r>
          </a:p>
          <a:p>
            <a:pPr marL="860425" lvl="1" indent="-573088" eaLnBrk="1" hangingPunct="1">
              <a:buClr>
                <a:srgbClr val="000000"/>
              </a:buClr>
              <a:buNone/>
              <a:defRPr/>
            </a:pPr>
            <a:r>
              <a:rPr kumimoji="1" lang="en-US" altLang="en-US" sz="1600" dirty="0">
                <a:solidFill>
                  <a:srgbClr val="0070C0"/>
                </a:solidFill>
              </a:rPr>
              <a:t>e.g., Ask ChatGPT → Send to Perplexity → Send to ChatGPT to Summarize → Output</a:t>
            </a:r>
          </a:p>
          <a:p>
            <a:pPr marL="287338" lvl="0" indent="-169863" eaLnBrk="1" hangingPunct="1">
              <a:buClr>
                <a:srgbClr val="000000"/>
              </a:buClr>
              <a:defRPr/>
            </a:pPr>
            <a:r>
              <a:rPr kumimoji="1" lang="en-US" altLang="en-US" sz="2000" dirty="0">
                <a:solidFill>
                  <a:srgbClr val="000000"/>
                </a:solidFill>
              </a:rPr>
              <a:t>An AI agent can be programmed with tools like </a:t>
            </a:r>
            <a:r>
              <a:rPr kumimoji="1" lang="en-US" altLang="en-US" sz="2000" dirty="0" err="1">
                <a:solidFill>
                  <a:srgbClr val="000000"/>
                </a:solidFill>
              </a:rPr>
              <a:t>LangChain</a:t>
            </a:r>
            <a:r>
              <a:rPr kumimoji="1" lang="en-US" altLang="en-US" sz="2000" dirty="0">
                <a:solidFill>
                  <a:srgbClr val="000000"/>
                </a:solidFill>
              </a:rPr>
              <a:t> (requires Python skills) or visually with tools like </a:t>
            </a:r>
            <a:r>
              <a:rPr kumimoji="1" lang="en-US" altLang="en-US" sz="2000" dirty="0" err="1">
                <a:solidFill>
                  <a:srgbClr val="000000"/>
                </a:solidFill>
              </a:rPr>
              <a:t>Autogen</a:t>
            </a:r>
            <a:r>
              <a:rPr kumimoji="1" lang="en-US" altLang="en-US" sz="2000" dirty="0">
                <a:solidFill>
                  <a:srgbClr val="000000"/>
                </a:solidFill>
              </a:rPr>
              <a:t> Studio (free by Microsoft) and </a:t>
            </a:r>
            <a:r>
              <a:rPr kumimoji="1" lang="en-US" altLang="en-US" sz="2000" dirty="0" err="1">
                <a:solidFill>
                  <a:srgbClr val="000000"/>
                </a:solidFill>
              </a:rPr>
              <a:t>Flowise</a:t>
            </a:r>
            <a:r>
              <a:rPr kumimoji="1" lang="en-US" altLang="en-US" sz="2000" dirty="0">
                <a:solidFill>
                  <a:srgbClr val="000000"/>
                </a:solidFill>
              </a:rPr>
              <a:t> AI.</a:t>
            </a:r>
          </a:p>
          <a:p>
            <a:pPr marL="287338" lvl="0" indent="-169863" eaLnBrk="1" hangingPunct="1">
              <a:buClr>
                <a:srgbClr val="000000"/>
              </a:buClr>
              <a:defRPr/>
            </a:pPr>
            <a:r>
              <a:rPr kumimoji="1" lang="en-US" altLang="en-US" sz="2000" dirty="0">
                <a:solidFill>
                  <a:srgbClr val="000000"/>
                </a:solidFill>
              </a:rPr>
              <a:t>Examples: </a:t>
            </a:r>
          </a:p>
          <a:p>
            <a:pPr marL="511175" lvl="1" indent="-223838" eaLnBrk="1" hangingPunct="1">
              <a:buClr>
                <a:srgbClr val="000000"/>
              </a:buClr>
              <a:defRPr/>
            </a:pPr>
            <a:r>
              <a:rPr kumimoji="1" lang="en-US" altLang="en-US" sz="1800" dirty="0">
                <a:solidFill>
                  <a:srgbClr val="0070C0"/>
                </a:solidFill>
              </a:rPr>
              <a:t>User inputs </a:t>
            </a:r>
            <a:r>
              <a:rPr kumimoji="1" lang="en-US" altLang="en-US" sz="1800" b="1" dirty="0">
                <a:solidFill>
                  <a:srgbClr val="0070C0"/>
                </a:solidFill>
              </a:rPr>
              <a:t>"Schedule a call with team" </a:t>
            </a:r>
            <a:r>
              <a:rPr kumimoji="1" lang="en-US" altLang="en-US" sz="1800" dirty="0">
                <a:solidFill>
                  <a:srgbClr val="0070C0"/>
                </a:solidFill>
              </a:rPr>
              <a:t>→ AI Agent checks team members' calendars → Finds best times → Confirms with users → Schedules meeting and sends calendar invite</a:t>
            </a:r>
          </a:p>
          <a:p>
            <a:pPr marL="511175" lvl="1" indent="-223838" eaLnBrk="1" hangingPunct="1">
              <a:buClr>
                <a:srgbClr val="000000"/>
              </a:buClr>
              <a:defRPr/>
            </a:pPr>
            <a:r>
              <a:rPr kumimoji="1" lang="en-US" altLang="en-US" sz="1800" dirty="0">
                <a:solidFill>
                  <a:srgbClr val="0070C0"/>
                </a:solidFill>
              </a:rPr>
              <a:t>User inputs </a:t>
            </a:r>
            <a:r>
              <a:rPr kumimoji="1" lang="en-US" altLang="en-US" sz="1800" b="1" dirty="0">
                <a:solidFill>
                  <a:srgbClr val="0070C0"/>
                </a:solidFill>
              </a:rPr>
              <a:t>“Find best wireless headphones”</a:t>
            </a:r>
            <a:r>
              <a:rPr kumimoji="1" lang="en-US" altLang="en-US" sz="1800" dirty="0">
                <a:solidFill>
                  <a:srgbClr val="0070C0"/>
                </a:solidFill>
              </a:rPr>
              <a:t> → AI Agent searches Amazon, Reddit, and other review sites → Extracts top picks → Summarizes pros/cons → Output list with links</a:t>
            </a:r>
          </a:p>
          <a:p>
            <a:pPr marL="511175" lvl="1" indent="-223838" eaLnBrk="1" hangingPunct="1">
              <a:buClr>
                <a:srgbClr val="000000"/>
              </a:buClr>
              <a:defRPr/>
            </a:pPr>
            <a:r>
              <a:rPr kumimoji="1" lang="en-US" altLang="en-US" sz="1800" b="1" dirty="0">
                <a:solidFill>
                  <a:srgbClr val="0070C0"/>
                </a:solidFill>
              </a:rPr>
              <a:t>Email received </a:t>
            </a:r>
            <a:r>
              <a:rPr kumimoji="1" lang="en-US" altLang="en-US" sz="1800" dirty="0">
                <a:solidFill>
                  <a:srgbClr val="0070C0"/>
                </a:solidFill>
              </a:rPr>
              <a:t>→ Agent reads and classifies intent (e.g., complaint, inquiry) → Drafts response using company policy + ChatGPT → Human approves → Agent Sends reply.</a:t>
            </a:r>
          </a:p>
          <a:p>
            <a:pPr marL="287338" lvl="0" indent="-169863" eaLnBrk="1" hangingPunct="1">
              <a:buClr>
                <a:srgbClr val="000000"/>
              </a:buClr>
              <a:defRPr/>
            </a:pPr>
            <a:endParaRPr kumimoji="1" lang="en-US" altLang="en-US" sz="2000" dirty="0">
              <a:solidFill>
                <a:srgbClr val="000000"/>
              </a:solidFill>
            </a:endParaRPr>
          </a:p>
        </p:txBody>
      </p:sp>
      <p:sp>
        <p:nvSpPr>
          <p:cNvPr id="7" name="Slide Number Placeholder 3">
            <a:extLst>
              <a:ext uri="{FF2B5EF4-FFF2-40B4-BE49-F238E27FC236}">
                <a16:creationId xmlns:a16="http://schemas.microsoft.com/office/drawing/2014/main" id="{7427BC25-AAC1-7575-616C-8D58B1387607}"/>
              </a:ext>
            </a:extLst>
          </p:cNvPr>
          <p:cNvSpPr txBox="1">
            <a:spLocks noGrp="1"/>
          </p:cNvSpPr>
          <p:nvPr/>
        </p:nvSpPr>
        <p:spPr bwMode="auto">
          <a:xfrm>
            <a:off x="8686800" y="6553201"/>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D40FE0F8-31FA-4325-A80F-5BF4D9DDCB8F}"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69293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44">
                <a:solidFill>
                  <a:schemeClr val="tx1"/>
                </a:solidFill>
                <a:latin typeface="Times New Roman" panose="02020603050405020304" pitchFamily="18" charset="0"/>
              </a:defRPr>
            </a:lvl1pPr>
            <a:lvl2pPr marL="696516" indent="-267891">
              <a:defRPr sz="2344">
                <a:solidFill>
                  <a:schemeClr val="tx1"/>
                </a:solidFill>
                <a:latin typeface="Times New Roman" panose="02020603050405020304" pitchFamily="18" charset="0"/>
              </a:defRPr>
            </a:lvl2pPr>
            <a:lvl3pPr marL="1071563" indent="-214313">
              <a:defRPr sz="2344">
                <a:solidFill>
                  <a:schemeClr val="tx1"/>
                </a:solidFill>
                <a:latin typeface="Times New Roman" panose="02020603050405020304" pitchFamily="18" charset="0"/>
              </a:defRPr>
            </a:lvl3pPr>
            <a:lvl4pPr marL="1500188" indent="-214313">
              <a:defRPr sz="2344">
                <a:solidFill>
                  <a:schemeClr val="tx1"/>
                </a:solidFill>
                <a:latin typeface="Times New Roman" panose="02020603050405020304" pitchFamily="18" charset="0"/>
              </a:defRPr>
            </a:lvl4pPr>
            <a:lvl5pPr marL="1928813" indent="-214313">
              <a:defRPr sz="2344">
                <a:solidFill>
                  <a:schemeClr val="tx1"/>
                </a:solidFill>
                <a:latin typeface="Times New Roman" panose="02020603050405020304" pitchFamily="18" charset="0"/>
              </a:defRPr>
            </a:lvl5pPr>
            <a:lvl6pPr marL="2357438" indent="-214313" eaLnBrk="0" fontAlgn="base" hangingPunct="0">
              <a:spcBef>
                <a:spcPct val="0"/>
              </a:spcBef>
              <a:spcAft>
                <a:spcPct val="0"/>
              </a:spcAft>
              <a:defRPr sz="2344">
                <a:solidFill>
                  <a:schemeClr val="tx1"/>
                </a:solidFill>
                <a:latin typeface="Times New Roman" panose="02020603050405020304" pitchFamily="18" charset="0"/>
              </a:defRPr>
            </a:lvl6pPr>
            <a:lvl7pPr marL="2786063" indent="-214313" eaLnBrk="0" fontAlgn="base" hangingPunct="0">
              <a:spcBef>
                <a:spcPct val="0"/>
              </a:spcBef>
              <a:spcAft>
                <a:spcPct val="0"/>
              </a:spcAft>
              <a:defRPr sz="2344">
                <a:solidFill>
                  <a:schemeClr val="tx1"/>
                </a:solidFill>
                <a:latin typeface="Times New Roman" panose="02020603050405020304" pitchFamily="18" charset="0"/>
              </a:defRPr>
            </a:lvl7pPr>
            <a:lvl8pPr marL="3214688" indent="-214313" eaLnBrk="0" fontAlgn="base" hangingPunct="0">
              <a:spcBef>
                <a:spcPct val="0"/>
              </a:spcBef>
              <a:spcAft>
                <a:spcPct val="0"/>
              </a:spcAft>
              <a:defRPr sz="2344">
                <a:solidFill>
                  <a:schemeClr val="tx1"/>
                </a:solidFill>
                <a:latin typeface="Times New Roman" panose="02020603050405020304" pitchFamily="18" charset="0"/>
              </a:defRPr>
            </a:lvl8pPr>
            <a:lvl9pPr marL="3643313" indent="-214313" eaLnBrk="0" fontAlgn="base" hangingPunct="0">
              <a:spcBef>
                <a:spcPct val="0"/>
              </a:spcBef>
              <a:spcAft>
                <a:spcPct val="0"/>
              </a:spcAft>
              <a:defRPr sz="2344">
                <a:solidFill>
                  <a:schemeClr val="tx1"/>
                </a:solidFill>
                <a:latin typeface="Times New Roman" panose="02020603050405020304" pitchFamily="18" charset="0"/>
              </a:defRPr>
            </a:lvl9pPr>
          </a:lstStyle>
          <a:p>
            <a:fld id="{4D88BD4B-1AD5-4A3F-A8D8-FDF97BADC5ED}" type="slidenum">
              <a:rPr lang="en-US" altLang="en-US" sz="1406"/>
              <a:pPr/>
              <a:t>6</a:t>
            </a:fld>
            <a:endParaRPr lang="en-US" altLang="en-US" sz="1406"/>
          </a:p>
        </p:txBody>
      </p:sp>
      <p:pic>
        <p:nvPicPr>
          <p:cNvPr id="5" name="Picture 4"/>
          <p:cNvPicPr>
            <a:picLocks noChangeAspect="1"/>
          </p:cNvPicPr>
          <p:nvPr/>
        </p:nvPicPr>
        <p:blipFill>
          <a:blip r:embed="rId3"/>
          <a:stretch>
            <a:fillRect/>
          </a:stretch>
        </p:blipFill>
        <p:spPr>
          <a:xfrm>
            <a:off x="1295400" y="533400"/>
            <a:ext cx="4259712" cy="4267199"/>
          </a:xfrm>
          <a:prstGeom prst="rect">
            <a:avLst/>
          </a:prstGeom>
        </p:spPr>
      </p:pic>
      <p:pic>
        <p:nvPicPr>
          <p:cNvPr id="6" name="Picture 5"/>
          <p:cNvPicPr>
            <a:picLocks noChangeAspect="1"/>
          </p:cNvPicPr>
          <p:nvPr/>
        </p:nvPicPr>
        <p:blipFill>
          <a:blip r:embed="rId4"/>
          <a:stretch>
            <a:fillRect/>
          </a:stretch>
        </p:blipFill>
        <p:spPr>
          <a:xfrm>
            <a:off x="304104" y="5301762"/>
            <a:ext cx="8680704" cy="1219200"/>
          </a:xfrm>
          <a:prstGeom prst="rect">
            <a:avLst/>
          </a:prstGeom>
        </p:spPr>
      </p:pic>
      <p:sp>
        <p:nvSpPr>
          <p:cNvPr id="2" name="Rectangle 1"/>
          <p:cNvSpPr/>
          <p:nvPr/>
        </p:nvSpPr>
        <p:spPr bwMode="auto">
          <a:xfrm>
            <a:off x="3429000" y="5301762"/>
            <a:ext cx="1676400" cy="337038"/>
          </a:xfrm>
          <a:prstGeom prst="rect">
            <a:avLst/>
          </a:prstGeom>
          <a:noFill/>
          <a:ln w="1905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 name="Rectangle 6"/>
          <p:cNvSpPr/>
          <p:nvPr/>
        </p:nvSpPr>
        <p:spPr bwMode="auto">
          <a:xfrm>
            <a:off x="7848600" y="5312020"/>
            <a:ext cx="838200" cy="337038"/>
          </a:xfrm>
          <a:prstGeom prst="rect">
            <a:avLst/>
          </a:prstGeom>
          <a:noFill/>
          <a:ln w="1905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8" name="Rectangle 7"/>
          <p:cNvSpPr/>
          <p:nvPr/>
        </p:nvSpPr>
        <p:spPr bwMode="auto">
          <a:xfrm>
            <a:off x="1752600" y="5867400"/>
            <a:ext cx="838200" cy="337038"/>
          </a:xfrm>
          <a:prstGeom prst="rect">
            <a:avLst/>
          </a:prstGeom>
          <a:noFill/>
          <a:ln w="19050" cap="sq"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Rectangle 8"/>
          <p:cNvSpPr/>
          <p:nvPr/>
        </p:nvSpPr>
        <p:spPr bwMode="auto">
          <a:xfrm>
            <a:off x="5486400" y="5890846"/>
            <a:ext cx="685800" cy="337038"/>
          </a:xfrm>
          <a:prstGeom prst="rect">
            <a:avLst/>
          </a:prstGeom>
          <a:noFill/>
          <a:ln w="19050" cap="sq"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Rectangle 9"/>
          <p:cNvSpPr/>
          <p:nvPr/>
        </p:nvSpPr>
        <p:spPr bwMode="auto">
          <a:xfrm>
            <a:off x="6591300" y="5911362"/>
            <a:ext cx="1172308" cy="337038"/>
          </a:xfrm>
          <a:prstGeom prst="rect">
            <a:avLst/>
          </a:prstGeom>
          <a:noFill/>
          <a:ln w="19050" cap="sq" cmpd="sng" algn="ctr">
            <a:solidFill>
              <a:srgbClr val="0066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Rectangle 10"/>
          <p:cNvSpPr/>
          <p:nvPr/>
        </p:nvSpPr>
        <p:spPr bwMode="auto">
          <a:xfrm>
            <a:off x="3200400" y="6148753"/>
            <a:ext cx="685800" cy="337038"/>
          </a:xfrm>
          <a:prstGeom prst="rect">
            <a:avLst/>
          </a:prstGeom>
          <a:noFill/>
          <a:ln w="19050" cap="sq" cmpd="sng" algn="ctr">
            <a:solidFill>
              <a:srgbClr val="0066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 name="TextBox 2">
            <a:extLst>
              <a:ext uri="{FF2B5EF4-FFF2-40B4-BE49-F238E27FC236}">
                <a16:creationId xmlns:a16="http://schemas.microsoft.com/office/drawing/2014/main" id="{B5673178-81E1-4761-8B29-9CEDC21D051C}"/>
              </a:ext>
            </a:extLst>
          </p:cNvPr>
          <p:cNvSpPr txBox="1"/>
          <p:nvPr/>
        </p:nvSpPr>
        <p:spPr>
          <a:xfrm>
            <a:off x="2057400" y="3276600"/>
            <a:ext cx="3200400" cy="461665"/>
          </a:xfrm>
          <a:prstGeom prst="rect">
            <a:avLst/>
          </a:prstGeom>
          <a:noFill/>
        </p:spPr>
        <p:txBody>
          <a:bodyPr wrap="square" rtlCol="0">
            <a:spAutoFit/>
          </a:bodyPr>
          <a:lstStyle/>
          <a:p>
            <a:pPr algn="ctr"/>
            <a:r>
              <a:rPr lang="en-US" dirty="0">
                <a:solidFill>
                  <a:srgbClr val="C00000"/>
                </a:solidFill>
                <a:latin typeface="Harlow Solid Italic" panose="04030604020F02020D02" pitchFamily="82" charset="0"/>
              </a:rPr>
              <a:t>The Social Dilemma</a:t>
            </a:r>
          </a:p>
        </p:txBody>
      </p:sp>
      <p:sp>
        <p:nvSpPr>
          <p:cNvPr id="12" name="TextBox 11">
            <a:extLst>
              <a:ext uri="{FF2B5EF4-FFF2-40B4-BE49-F238E27FC236}">
                <a16:creationId xmlns:a16="http://schemas.microsoft.com/office/drawing/2014/main" id="{4BBE6D1A-79C5-7804-5FE1-CAE9B57DE37D}"/>
              </a:ext>
            </a:extLst>
          </p:cNvPr>
          <p:cNvSpPr txBox="1"/>
          <p:nvPr/>
        </p:nvSpPr>
        <p:spPr>
          <a:xfrm>
            <a:off x="6317112" y="2415570"/>
            <a:ext cx="2453252" cy="1569660"/>
          </a:xfrm>
          <a:prstGeom prst="rect">
            <a:avLst/>
          </a:prstGeom>
          <a:noFill/>
        </p:spPr>
        <p:txBody>
          <a:bodyPr wrap="square" rtlCol="0">
            <a:spAutoFit/>
          </a:bodyPr>
          <a:lstStyle/>
          <a:p>
            <a:r>
              <a:rPr lang="en-US" sz="1600" dirty="0">
                <a:solidFill>
                  <a:srgbClr val="0070C0"/>
                </a:solidFill>
                <a:latin typeface="+mn-lt"/>
              </a:rPr>
              <a:t>Multiple studies over the years have confirmed that </a:t>
            </a:r>
            <a:r>
              <a:rPr lang="en-US" sz="1600" b="1" dirty="0">
                <a:solidFill>
                  <a:srgbClr val="0070C0"/>
                </a:solidFill>
                <a:latin typeface="+mn-lt"/>
              </a:rPr>
              <a:t>“likes” </a:t>
            </a:r>
            <a:r>
              <a:rPr lang="en-US" sz="1600" dirty="0">
                <a:solidFill>
                  <a:srgbClr val="0070C0"/>
                </a:solidFill>
                <a:latin typeface="+mn-lt"/>
              </a:rPr>
              <a:t>can predict traits, preferences, personality, etc., with 85% to 95% accuracy.</a:t>
            </a:r>
          </a:p>
        </p:txBody>
      </p:sp>
      <p:sp>
        <p:nvSpPr>
          <p:cNvPr id="13" name="Arrow: Right 12">
            <a:extLst>
              <a:ext uri="{FF2B5EF4-FFF2-40B4-BE49-F238E27FC236}">
                <a16:creationId xmlns:a16="http://schemas.microsoft.com/office/drawing/2014/main" id="{D2803E00-6431-C351-89D1-DF3D00940644}"/>
              </a:ext>
            </a:extLst>
          </p:cNvPr>
          <p:cNvSpPr/>
          <p:nvPr/>
        </p:nvSpPr>
        <p:spPr bwMode="auto">
          <a:xfrm>
            <a:off x="5829300" y="3048000"/>
            <a:ext cx="304800" cy="304800"/>
          </a:xfrm>
          <a:prstGeom prst="rightArrow">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51104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80">
                                          <p:stCondLst>
                                            <p:cond delay="0"/>
                                          </p:stCondLst>
                                        </p:cTn>
                                        <p:tgtEl>
                                          <p:spTgt spid="8"/>
                                        </p:tgtEl>
                                      </p:cBhvr>
                                    </p:animEffect>
                                    <p:anim calcmode="lin" valueType="num">
                                      <p:cBhvr>
                                        <p:cTn id="4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7" dur="26">
                                          <p:stCondLst>
                                            <p:cond delay="650"/>
                                          </p:stCondLst>
                                        </p:cTn>
                                        <p:tgtEl>
                                          <p:spTgt spid="8"/>
                                        </p:tgtEl>
                                      </p:cBhvr>
                                      <p:to x="100000" y="60000"/>
                                    </p:animScale>
                                    <p:animScale>
                                      <p:cBhvr>
                                        <p:cTn id="48" dur="166" decel="50000">
                                          <p:stCondLst>
                                            <p:cond delay="676"/>
                                          </p:stCondLst>
                                        </p:cTn>
                                        <p:tgtEl>
                                          <p:spTgt spid="8"/>
                                        </p:tgtEl>
                                      </p:cBhvr>
                                      <p:to x="100000" y="100000"/>
                                    </p:animScale>
                                    <p:animScale>
                                      <p:cBhvr>
                                        <p:cTn id="49" dur="26">
                                          <p:stCondLst>
                                            <p:cond delay="1312"/>
                                          </p:stCondLst>
                                        </p:cTn>
                                        <p:tgtEl>
                                          <p:spTgt spid="8"/>
                                        </p:tgtEl>
                                      </p:cBhvr>
                                      <p:to x="100000" y="80000"/>
                                    </p:animScale>
                                    <p:animScale>
                                      <p:cBhvr>
                                        <p:cTn id="50" dur="166" decel="50000">
                                          <p:stCondLst>
                                            <p:cond delay="1338"/>
                                          </p:stCondLst>
                                        </p:cTn>
                                        <p:tgtEl>
                                          <p:spTgt spid="8"/>
                                        </p:tgtEl>
                                      </p:cBhvr>
                                      <p:to x="100000" y="100000"/>
                                    </p:animScale>
                                    <p:animScale>
                                      <p:cBhvr>
                                        <p:cTn id="51" dur="26">
                                          <p:stCondLst>
                                            <p:cond delay="1642"/>
                                          </p:stCondLst>
                                        </p:cTn>
                                        <p:tgtEl>
                                          <p:spTgt spid="8"/>
                                        </p:tgtEl>
                                      </p:cBhvr>
                                      <p:to x="100000" y="90000"/>
                                    </p:animScale>
                                    <p:animScale>
                                      <p:cBhvr>
                                        <p:cTn id="52" dur="166" decel="50000">
                                          <p:stCondLst>
                                            <p:cond delay="1668"/>
                                          </p:stCondLst>
                                        </p:cTn>
                                        <p:tgtEl>
                                          <p:spTgt spid="8"/>
                                        </p:tgtEl>
                                      </p:cBhvr>
                                      <p:to x="100000" y="100000"/>
                                    </p:animScale>
                                    <p:animScale>
                                      <p:cBhvr>
                                        <p:cTn id="53" dur="26">
                                          <p:stCondLst>
                                            <p:cond delay="1808"/>
                                          </p:stCondLst>
                                        </p:cTn>
                                        <p:tgtEl>
                                          <p:spTgt spid="8"/>
                                        </p:tgtEl>
                                      </p:cBhvr>
                                      <p:to x="100000" y="95000"/>
                                    </p:animScale>
                                    <p:animScale>
                                      <p:cBhvr>
                                        <p:cTn id="54" dur="166" decel="50000">
                                          <p:stCondLst>
                                            <p:cond delay="1834"/>
                                          </p:stCondLst>
                                        </p:cTn>
                                        <p:tgtEl>
                                          <p:spTgt spid="8"/>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80">
                                          <p:stCondLst>
                                            <p:cond delay="0"/>
                                          </p:stCondLst>
                                        </p:cTn>
                                        <p:tgtEl>
                                          <p:spTgt spid="9"/>
                                        </p:tgtEl>
                                      </p:cBhvr>
                                    </p:animEffect>
                                    <p:anim calcmode="lin" valueType="num">
                                      <p:cBhvr>
                                        <p:cTn id="5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3" dur="26">
                                          <p:stCondLst>
                                            <p:cond delay="650"/>
                                          </p:stCondLst>
                                        </p:cTn>
                                        <p:tgtEl>
                                          <p:spTgt spid="9"/>
                                        </p:tgtEl>
                                      </p:cBhvr>
                                      <p:to x="100000" y="60000"/>
                                    </p:animScale>
                                    <p:animScale>
                                      <p:cBhvr>
                                        <p:cTn id="64" dur="166" decel="50000">
                                          <p:stCondLst>
                                            <p:cond delay="676"/>
                                          </p:stCondLst>
                                        </p:cTn>
                                        <p:tgtEl>
                                          <p:spTgt spid="9"/>
                                        </p:tgtEl>
                                      </p:cBhvr>
                                      <p:to x="100000" y="100000"/>
                                    </p:animScale>
                                    <p:animScale>
                                      <p:cBhvr>
                                        <p:cTn id="65" dur="26">
                                          <p:stCondLst>
                                            <p:cond delay="1312"/>
                                          </p:stCondLst>
                                        </p:cTn>
                                        <p:tgtEl>
                                          <p:spTgt spid="9"/>
                                        </p:tgtEl>
                                      </p:cBhvr>
                                      <p:to x="100000" y="80000"/>
                                    </p:animScale>
                                    <p:animScale>
                                      <p:cBhvr>
                                        <p:cTn id="66" dur="166" decel="50000">
                                          <p:stCondLst>
                                            <p:cond delay="1338"/>
                                          </p:stCondLst>
                                        </p:cTn>
                                        <p:tgtEl>
                                          <p:spTgt spid="9"/>
                                        </p:tgtEl>
                                      </p:cBhvr>
                                      <p:to x="100000" y="100000"/>
                                    </p:animScale>
                                    <p:animScale>
                                      <p:cBhvr>
                                        <p:cTn id="67" dur="26">
                                          <p:stCondLst>
                                            <p:cond delay="1642"/>
                                          </p:stCondLst>
                                        </p:cTn>
                                        <p:tgtEl>
                                          <p:spTgt spid="9"/>
                                        </p:tgtEl>
                                      </p:cBhvr>
                                      <p:to x="100000" y="90000"/>
                                    </p:animScale>
                                    <p:animScale>
                                      <p:cBhvr>
                                        <p:cTn id="68" dur="166" decel="50000">
                                          <p:stCondLst>
                                            <p:cond delay="1668"/>
                                          </p:stCondLst>
                                        </p:cTn>
                                        <p:tgtEl>
                                          <p:spTgt spid="9"/>
                                        </p:tgtEl>
                                      </p:cBhvr>
                                      <p:to x="100000" y="100000"/>
                                    </p:animScale>
                                    <p:animScale>
                                      <p:cBhvr>
                                        <p:cTn id="69" dur="26">
                                          <p:stCondLst>
                                            <p:cond delay="1808"/>
                                          </p:stCondLst>
                                        </p:cTn>
                                        <p:tgtEl>
                                          <p:spTgt spid="9"/>
                                        </p:tgtEl>
                                      </p:cBhvr>
                                      <p:to x="100000" y="95000"/>
                                    </p:animScale>
                                    <p:animScale>
                                      <p:cBhvr>
                                        <p:cTn id="70" dur="166" decel="50000">
                                          <p:stCondLst>
                                            <p:cond delay="1834"/>
                                          </p:stCondLst>
                                        </p:cTn>
                                        <p:tgtEl>
                                          <p:spTgt spid="9"/>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down)">
                                      <p:cBhvr>
                                        <p:cTn id="75" dur="580">
                                          <p:stCondLst>
                                            <p:cond delay="0"/>
                                          </p:stCondLst>
                                        </p:cTn>
                                        <p:tgtEl>
                                          <p:spTgt spid="10"/>
                                        </p:tgtEl>
                                      </p:cBhvr>
                                    </p:animEffect>
                                    <p:anim calcmode="lin" valueType="num">
                                      <p:cBhvr>
                                        <p:cTn id="7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81" dur="26">
                                          <p:stCondLst>
                                            <p:cond delay="650"/>
                                          </p:stCondLst>
                                        </p:cTn>
                                        <p:tgtEl>
                                          <p:spTgt spid="10"/>
                                        </p:tgtEl>
                                      </p:cBhvr>
                                      <p:to x="100000" y="60000"/>
                                    </p:animScale>
                                    <p:animScale>
                                      <p:cBhvr>
                                        <p:cTn id="82" dur="166" decel="50000">
                                          <p:stCondLst>
                                            <p:cond delay="676"/>
                                          </p:stCondLst>
                                        </p:cTn>
                                        <p:tgtEl>
                                          <p:spTgt spid="10"/>
                                        </p:tgtEl>
                                      </p:cBhvr>
                                      <p:to x="100000" y="100000"/>
                                    </p:animScale>
                                    <p:animScale>
                                      <p:cBhvr>
                                        <p:cTn id="83" dur="26">
                                          <p:stCondLst>
                                            <p:cond delay="1312"/>
                                          </p:stCondLst>
                                        </p:cTn>
                                        <p:tgtEl>
                                          <p:spTgt spid="10"/>
                                        </p:tgtEl>
                                      </p:cBhvr>
                                      <p:to x="100000" y="80000"/>
                                    </p:animScale>
                                    <p:animScale>
                                      <p:cBhvr>
                                        <p:cTn id="84" dur="166" decel="50000">
                                          <p:stCondLst>
                                            <p:cond delay="1338"/>
                                          </p:stCondLst>
                                        </p:cTn>
                                        <p:tgtEl>
                                          <p:spTgt spid="10"/>
                                        </p:tgtEl>
                                      </p:cBhvr>
                                      <p:to x="100000" y="100000"/>
                                    </p:animScale>
                                    <p:animScale>
                                      <p:cBhvr>
                                        <p:cTn id="85" dur="26">
                                          <p:stCondLst>
                                            <p:cond delay="1642"/>
                                          </p:stCondLst>
                                        </p:cTn>
                                        <p:tgtEl>
                                          <p:spTgt spid="10"/>
                                        </p:tgtEl>
                                      </p:cBhvr>
                                      <p:to x="100000" y="90000"/>
                                    </p:animScale>
                                    <p:animScale>
                                      <p:cBhvr>
                                        <p:cTn id="86" dur="166" decel="50000">
                                          <p:stCondLst>
                                            <p:cond delay="1668"/>
                                          </p:stCondLst>
                                        </p:cTn>
                                        <p:tgtEl>
                                          <p:spTgt spid="10"/>
                                        </p:tgtEl>
                                      </p:cBhvr>
                                      <p:to x="100000" y="100000"/>
                                    </p:animScale>
                                    <p:animScale>
                                      <p:cBhvr>
                                        <p:cTn id="87" dur="26">
                                          <p:stCondLst>
                                            <p:cond delay="1808"/>
                                          </p:stCondLst>
                                        </p:cTn>
                                        <p:tgtEl>
                                          <p:spTgt spid="10"/>
                                        </p:tgtEl>
                                      </p:cBhvr>
                                      <p:to x="100000" y="95000"/>
                                    </p:animScale>
                                    <p:animScale>
                                      <p:cBhvr>
                                        <p:cTn id="88" dur="166" decel="50000">
                                          <p:stCondLst>
                                            <p:cond delay="1834"/>
                                          </p:stCondLst>
                                        </p:cTn>
                                        <p:tgtEl>
                                          <p:spTgt spid="10"/>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wipe(down)">
                                      <p:cBhvr>
                                        <p:cTn id="91" dur="580">
                                          <p:stCondLst>
                                            <p:cond delay="0"/>
                                          </p:stCondLst>
                                        </p:cTn>
                                        <p:tgtEl>
                                          <p:spTgt spid="11"/>
                                        </p:tgtEl>
                                      </p:cBhvr>
                                    </p:animEffect>
                                    <p:anim calcmode="lin" valueType="num">
                                      <p:cBhvr>
                                        <p:cTn id="9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97" dur="26">
                                          <p:stCondLst>
                                            <p:cond delay="650"/>
                                          </p:stCondLst>
                                        </p:cTn>
                                        <p:tgtEl>
                                          <p:spTgt spid="11"/>
                                        </p:tgtEl>
                                      </p:cBhvr>
                                      <p:to x="100000" y="60000"/>
                                    </p:animScale>
                                    <p:animScale>
                                      <p:cBhvr>
                                        <p:cTn id="98" dur="166" decel="50000">
                                          <p:stCondLst>
                                            <p:cond delay="676"/>
                                          </p:stCondLst>
                                        </p:cTn>
                                        <p:tgtEl>
                                          <p:spTgt spid="11"/>
                                        </p:tgtEl>
                                      </p:cBhvr>
                                      <p:to x="100000" y="100000"/>
                                    </p:animScale>
                                    <p:animScale>
                                      <p:cBhvr>
                                        <p:cTn id="99" dur="26">
                                          <p:stCondLst>
                                            <p:cond delay="1312"/>
                                          </p:stCondLst>
                                        </p:cTn>
                                        <p:tgtEl>
                                          <p:spTgt spid="11"/>
                                        </p:tgtEl>
                                      </p:cBhvr>
                                      <p:to x="100000" y="80000"/>
                                    </p:animScale>
                                    <p:animScale>
                                      <p:cBhvr>
                                        <p:cTn id="100" dur="166" decel="50000">
                                          <p:stCondLst>
                                            <p:cond delay="1338"/>
                                          </p:stCondLst>
                                        </p:cTn>
                                        <p:tgtEl>
                                          <p:spTgt spid="11"/>
                                        </p:tgtEl>
                                      </p:cBhvr>
                                      <p:to x="100000" y="100000"/>
                                    </p:animScale>
                                    <p:animScale>
                                      <p:cBhvr>
                                        <p:cTn id="101" dur="26">
                                          <p:stCondLst>
                                            <p:cond delay="1642"/>
                                          </p:stCondLst>
                                        </p:cTn>
                                        <p:tgtEl>
                                          <p:spTgt spid="11"/>
                                        </p:tgtEl>
                                      </p:cBhvr>
                                      <p:to x="100000" y="90000"/>
                                    </p:animScale>
                                    <p:animScale>
                                      <p:cBhvr>
                                        <p:cTn id="102" dur="166" decel="50000">
                                          <p:stCondLst>
                                            <p:cond delay="1668"/>
                                          </p:stCondLst>
                                        </p:cTn>
                                        <p:tgtEl>
                                          <p:spTgt spid="11"/>
                                        </p:tgtEl>
                                      </p:cBhvr>
                                      <p:to x="100000" y="100000"/>
                                    </p:animScale>
                                    <p:animScale>
                                      <p:cBhvr>
                                        <p:cTn id="103" dur="26">
                                          <p:stCondLst>
                                            <p:cond delay="1808"/>
                                          </p:stCondLst>
                                        </p:cTn>
                                        <p:tgtEl>
                                          <p:spTgt spid="11"/>
                                        </p:tgtEl>
                                      </p:cBhvr>
                                      <p:to x="100000" y="95000"/>
                                    </p:animScale>
                                    <p:animScale>
                                      <p:cBhvr>
                                        <p:cTn id="104"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2B472E-45EB-187E-CA47-45ADD7D3E4DA}"/>
              </a:ext>
            </a:extLst>
          </p:cNvPr>
          <p:cNvSpPr/>
          <p:nvPr/>
        </p:nvSpPr>
        <p:spPr bwMode="auto">
          <a:xfrm>
            <a:off x="446868" y="5428415"/>
            <a:ext cx="8163731" cy="1268374"/>
          </a:xfrm>
          <a:prstGeom prst="rect">
            <a:avLst/>
          </a:prstGeom>
          <a:solidFill>
            <a:schemeClr val="accent5">
              <a:lumMod val="60000"/>
              <a:lumOff val="40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0725" name="Rectangle 3"/>
          <p:cNvSpPr>
            <a:spLocks noGrp="1" noChangeArrowheads="1"/>
          </p:cNvSpPr>
          <p:nvPr>
            <p:ph type="title" idx="4294967295"/>
          </p:nvPr>
        </p:nvSpPr>
        <p:spPr>
          <a:xfrm>
            <a:off x="1817019" y="278803"/>
            <a:ext cx="5410200" cy="762000"/>
          </a:xfrm>
          <a:noFill/>
        </p:spPr>
        <p:txBody>
          <a:bodyPr/>
          <a:lstStyle/>
          <a:p>
            <a:pPr algn="ctr"/>
            <a:r>
              <a:rPr lang="en-US" altLang="en-US" b="1" dirty="0">
                <a:solidFill>
                  <a:srgbClr val="C00000"/>
                </a:solidFill>
                <a:latin typeface="Comic Sans MS" panose="030F0702030302020204" pitchFamily="66" charset="0"/>
                <a:cs typeface="Arial" panose="020B0604020202020204" pitchFamily="34" charset="0"/>
              </a:rPr>
              <a:t>Business Analytics</a:t>
            </a:r>
          </a:p>
        </p:txBody>
      </p:sp>
      <p:sp>
        <p:nvSpPr>
          <p:cNvPr id="30726" name="Rectangle 3"/>
          <p:cNvSpPr txBox="1">
            <a:spLocks noChangeArrowheads="1"/>
          </p:cNvSpPr>
          <p:nvPr/>
        </p:nvSpPr>
        <p:spPr bwMode="auto">
          <a:xfrm>
            <a:off x="446869" y="1081720"/>
            <a:ext cx="7737672" cy="2590800"/>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eaLnBrk="1" hangingPunct="1">
              <a:spcAft>
                <a:spcPts val="563"/>
              </a:spcAft>
              <a:buClr>
                <a:schemeClr val="tx1"/>
              </a:buClr>
              <a:buNone/>
            </a:pPr>
            <a:r>
              <a:rPr kumimoji="1" lang="en-US" altLang="en-US" sz="2000" b="1" dirty="0">
                <a:solidFill>
                  <a:srgbClr val="002060"/>
                </a:solidFill>
              </a:rPr>
              <a:t>“It is the scientific process of transforming data into </a:t>
            </a:r>
            <a:br>
              <a:rPr kumimoji="1" lang="en-US" altLang="en-US" sz="2000" b="1" dirty="0">
                <a:solidFill>
                  <a:srgbClr val="002060"/>
                </a:solidFill>
              </a:rPr>
            </a:br>
            <a:r>
              <a:rPr kumimoji="1" lang="en-US" altLang="en-US" sz="2000" b="1" dirty="0">
                <a:solidFill>
                  <a:srgbClr val="002060"/>
                </a:solidFill>
              </a:rPr>
              <a:t>insights for making better decisions” </a:t>
            </a:r>
            <a:r>
              <a:rPr kumimoji="1" lang="en-US" altLang="en-US" sz="1600" dirty="0">
                <a:solidFill>
                  <a:srgbClr val="006600"/>
                </a:solidFill>
              </a:rPr>
              <a:t>(INFORMS)</a:t>
            </a:r>
          </a:p>
          <a:p>
            <a:pPr eaLnBrk="1" hangingPunct="1">
              <a:buClr>
                <a:schemeClr val="tx1"/>
              </a:buClr>
              <a:buNone/>
            </a:pPr>
            <a:r>
              <a:rPr kumimoji="1" lang="en-US" altLang="en-US" sz="2000" dirty="0">
                <a:solidFill>
                  <a:srgbClr val="C00000"/>
                </a:solidFill>
              </a:rPr>
              <a:t>Lack analytical talent </a:t>
            </a:r>
            <a:r>
              <a:rPr kumimoji="1" lang="en-US" altLang="en-US" sz="2000" dirty="0"/>
              <a:t>– by </a:t>
            </a:r>
            <a:r>
              <a:rPr kumimoji="1" lang="en-US" altLang="en-US" sz="2000" b="1" dirty="0"/>
              <a:t>2018</a:t>
            </a:r>
            <a:r>
              <a:rPr kumimoji="1" lang="en-US" altLang="en-US" sz="2000" dirty="0"/>
              <a:t>, the US would face a </a:t>
            </a:r>
            <a:br>
              <a:rPr kumimoji="1" lang="en-US" altLang="en-US" sz="2000" dirty="0"/>
            </a:br>
            <a:r>
              <a:rPr kumimoji="1" lang="en-US" altLang="en-US" sz="2000" dirty="0"/>
              <a:t>shortage of </a:t>
            </a:r>
            <a:r>
              <a:rPr kumimoji="1" lang="en-US" altLang="en-US" sz="2000" b="1" dirty="0">
                <a:solidFill>
                  <a:srgbClr val="0070C0"/>
                </a:solidFill>
              </a:rPr>
              <a:t>140,000</a:t>
            </a:r>
            <a:r>
              <a:rPr kumimoji="1" lang="en-US" altLang="en-US" sz="2000" dirty="0"/>
              <a:t> to </a:t>
            </a:r>
            <a:r>
              <a:rPr kumimoji="1" lang="en-US" altLang="en-US" sz="2000" b="1" dirty="0">
                <a:solidFill>
                  <a:srgbClr val="0070C0"/>
                </a:solidFill>
              </a:rPr>
              <a:t>190,000</a:t>
            </a:r>
            <a:r>
              <a:rPr kumimoji="1" lang="en-US" altLang="en-US" sz="2000" dirty="0"/>
              <a:t> people with </a:t>
            </a:r>
            <a:r>
              <a:rPr kumimoji="1" lang="en-US" altLang="en-US" sz="2000" dirty="0">
                <a:solidFill>
                  <a:srgbClr val="C00000"/>
                </a:solidFill>
              </a:rPr>
              <a:t>deep analytical </a:t>
            </a:r>
            <a:br>
              <a:rPr kumimoji="1" lang="en-US" altLang="en-US" sz="2000" dirty="0">
                <a:solidFill>
                  <a:srgbClr val="C00000"/>
                </a:solidFill>
              </a:rPr>
            </a:br>
            <a:r>
              <a:rPr kumimoji="1" lang="en-US" altLang="en-US" sz="2000" dirty="0">
                <a:solidFill>
                  <a:srgbClr val="C00000"/>
                </a:solidFill>
              </a:rPr>
              <a:t>skills </a:t>
            </a:r>
            <a:r>
              <a:rPr kumimoji="1" lang="en-US" altLang="en-US" sz="2000" dirty="0"/>
              <a:t>and </a:t>
            </a:r>
            <a:r>
              <a:rPr kumimoji="1" lang="en-US" altLang="en-US" sz="2000" b="1" dirty="0">
                <a:solidFill>
                  <a:srgbClr val="0070C0"/>
                </a:solidFill>
              </a:rPr>
              <a:t>1.5 million </a:t>
            </a:r>
            <a:r>
              <a:rPr kumimoji="1" lang="en-US" altLang="en-US" sz="2000" dirty="0">
                <a:solidFill>
                  <a:srgbClr val="C00000"/>
                </a:solidFill>
              </a:rPr>
              <a:t>managers</a:t>
            </a:r>
            <a:r>
              <a:rPr kumimoji="1" lang="en-US" altLang="en-US" sz="2000" dirty="0"/>
              <a:t> with analytical skills to </a:t>
            </a:r>
            <a:br>
              <a:rPr kumimoji="1" lang="en-US" altLang="en-US" sz="2000" dirty="0"/>
            </a:br>
            <a:r>
              <a:rPr kumimoji="1" lang="en-US" altLang="en-US" sz="2000" dirty="0"/>
              <a:t>make decisions with data </a:t>
            </a:r>
            <a:r>
              <a:rPr kumimoji="1" lang="en-US" altLang="en-US" sz="1400" dirty="0">
                <a:solidFill>
                  <a:srgbClr val="006600"/>
                </a:solidFill>
              </a:rPr>
              <a:t>(McKinsey Global Institute, </a:t>
            </a:r>
            <a:r>
              <a:rPr kumimoji="1" lang="en-US" altLang="en-US" sz="1400" b="1" dirty="0">
                <a:solidFill>
                  <a:srgbClr val="006600"/>
                </a:solidFill>
              </a:rPr>
              <a:t>2011</a:t>
            </a:r>
            <a:r>
              <a:rPr kumimoji="1" lang="en-US" altLang="en-US" sz="1400" dirty="0">
                <a:solidFill>
                  <a:srgbClr val="006600"/>
                </a:solidFill>
              </a:rPr>
              <a:t>)</a:t>
            </a:r>
            <a:endParaRPr kumimoji="1" lang="en-US" altLang="en-US" sz="2000" dirty="0"/>
          </a:p>
        </p:txBody>
      </p:sp>
      <p:sp>
        <p:nvSpPr>
          <p:cNvPr id="7" name="Slide Number Placeholder 3"/>
          <p:cNvSpPr txBox="1">
            <a:spLocks noGrp="1"/>
          </p:cNvSpPr>
          <p:nvPr/>
        </p:nvSpPr>
        <p:spPr bwMode="auto">
          <a:xfrm>
            <a:off x="8458200" y="6467475"/>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fld id="{D40FE0F8-31FA-4325-A80F-5BF4D9DDCB8F}" type="slidenum">
              <a:rPr lang="en-US" altLang="en-US" sz="1200">
                <a:latin typeface="Arial" panose="020B0604020202020204" pitchFamily="34" charset="0"/>
              </a:rPr>
              <a:pPr algn="ctr" eaLnBrk="1" hangingPunct="1">
                <a:spcBef>
                  <a:spcPct val="0"/>
                </a:spcBef>
              </a:pPr>
              <a:t>7</a:t>
            </a:fld>
            <a:endParaRPr lang="en-US" altLang="en-US" sz="1200" dirty="0">
              <a:latin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61211"/>
            <a:ext cx="1600200" cy="790099"/>
          </a:xfrm>
          <a:prstGeom prst="rect">
            <a:avLst/>
          </a:prstGeom>
        </p:spPr>
      </p:pic>
      <p:pic>
        <p:nvPicPr>
          <p:cNvPr id="6" name="Snagit_PPTE41D"/>
          <p:cNvPicPr>
            <a:picLocks noChangeAspect="1"/>
          </p:cNvPicPr>
          <p:nvPr/>
        </p:nvPicPr>
        <p:blipFill rotWithShape="1">
          <a:blip r:embed="rId4">
            <a:extLst>
              <a:ext uri="{28A0092B-C50C-407E-A947-70E740481C1C}">
                <a14:useLocalDpi xmlns:a14="http://schemas.microsoft.com/office/drawing/2010/main" val="0"/>
              </a:ext>
            </a:extLst>
          </a:blip>
          <a:srcRect r="13043" b="67490"/>
          <a:stretch/>
        </p:blipFill>
        <p:spPr>
          <a:xfrm>
            <a:off x="4271864" y="3427306"/>
            <a:ext cx="1524000" cy="544734"/>
          </a:xfrm>
          <a:prstGeom prst="rect">
            <a:avLst/>
          </a:prstGeom>
        </p:spPr>
      </p:pic>
      <p:sp>
        <p:nvSpPr>
          <p:cNvPr id="8" name="TextBox 7"/>
          <p:cNvSpPr txBox="1"/>
          <p:nvPr/>
        </p:nvSpPr>
        <p:spPr>
          <a:xfrm>
            <a:off x="762000" y="3347538"/>
            <a:ext cx="2849510" cy="923330"/>
          </a:xfrm>
          <a:prstGeom prst="rect">
            <a:avLst/>
          </a:prstGeom>
          <a:noFill/>
        </p:spPr>
        <p:txBody>
          <a:bodyPr wrap="square" rtlCol="0">
            <a:spAutoFit/>
          </a:bodyPr>
          <a:lstStyle/>
          <a:p>
            <a:pPr algn="ctr"/>
            <a:r>
              <a:rPr kumimoji="1" lang="en-US" altLang="en-US" sz="1800" dirty="0">
                <a:solidFill>
                  <a:srgbClr val="006600"/>
                </a:solidFill>
                <a:latin typeface="Arial" pitchFamily="34" charset="0"/>
              </a:rPr>
              <a:t>The Age of Analytics</a:t>
            </a:r>
            <a:br>
              <a:rPr kumimoji="1" lang="en-US" altLang="en-US" sz="1800" dirty="0">
                <a:solidFill>
                  <a:srgbClr val="006600"/>
                </a:solidFill>
                <a:latin typeface="Arial" pitchFamily="34" charset="0"/>
              </a:rPr>
            </a:br>
            <a:r>
              <a:rPr kumimoji="1" lang="en-US" altLang="en-US" sz="1800" dirty="0">
                <a:solidFill>
                  <a:srgbClr val="006600"/>
                </a:solidFill>
                <a:latin typeface="Arial" pitchFamily="34" charset="0"/>
              </a:rPr>
              <a:t>McKinsey Global Institute</a:t>
            </a:r>
            <a:br>
              <a:rPr kumimoji="1" lang="en-US" altLang="en-US" sz="1800" dirty="0">
                <a:latin typeface="Arial" pitchFamily="34" charset="0"/>
              </a:rPr>
            </a:br>
            <a:r>
              <a:rPr kumimoji="1" lang="en-US" altLang="en-US" sz="1800" b="1" dirty="0">
                <a:solidFill>
                  <a:srgbClr val="006600"/>
                </a:solidFill>
                <a:latin typeface="Arial" pitchFamily="34" charset="0"/>
              </a:rPr>
              <a:t>2016</a:t>
            </a:r>
            <a:endParaRPr kumimoji="1" lang="en-US" sz="1800" b="1" dirty="0">
              <a:solidFill>
                <a:srgbClr val="006600"/>
              </a:solidFill>
              <a:latin typeface="Arial" pitchFamily="34" charset="0"/>
            </a:endParaRPr>
          </a:p>
        </p:txBody>
      </p:sp>
      <p:sp>
        <p:nvSpPr>
          <p:cNvPr id="10" name="Rectangle 3">
            <a:extLst>
              <a:ext uri="{FF2B5EF4-FFF2-40B4-BE49-F238E27FC236}">
                <a16:creationId xmlns:a16="http://schemas.microsoft.com/office/drawing/2014/main" id="{B6E2E78F-895F-62BB-7D91-258EC33F964E}"/>
              </a:ext>
            </a:extLst>
          </p:cNvPr>
          <p:cNvSpPr txBox="1">
            <a:spLocks noChangeArrowheads="1"/>
          </p:cNvSpPr>
          <p:nvPr/>
        </p:nvSpPr>
        <p:spPr bwMode="auto">
          <a:xfrm>
            <a:off x="423620" y="4365524"/>
            <a:ext cx="8206554" cy="1501876"/>
          </a:xfrm>
          <a:prstGeom prst="rect">
            <a:avLst/>
          </a:prstGeom>
          <a:noFill/>
          <a:ln>
            <a:noFill/>
          </a:ln>
        </p:spPr>
        <p:txBody>
          <a:bodyPr lIns="91432" tIns="45716" rIns="91432" bIns="45716"/>
          <a:lstStyle>
            <a:lvl1pPr>
              <a:spcBef>
                <a:spcPct val="20000"/>
              </a:spcBef>
              <a:buChar char="•"/>
              <a:defRPr sz="24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eaLnBrk="1" hangingPunct="1">
              <a:spcAft>
                <a:spcPts val="600"/>
              </a:spcAft>
              <a:buClr>
                <a:schemeClr val="tx1"/>
              </a:buClr>
              <a:buNone/>
            </a:pPr>
            <a:r>
              <a:rPr kumimoji="1" lang="en-US" altLang="en-US" sz="2000" dirty="0"/>
              <a:t>High demand for </a:t>
            </a:r>
            <a:r>
              <a:rPr kumimoji="1" lang="en-US" altLang="en-US" sz="2000" dirty="0">
                <a:solidFill>
                  <a:srgbClr val="0070C0"/>
                </a:solidFill>
              </a:rPr>
              <a:t>business translators </a:t>
            </a:r>
            <a:r>
              <a:rPr kumimoji="1" lang="en-US" altLang="en-US" sz="2000" dirty="0">
                <a:sym typeface="Wingdings" panose="05000000000000000000" pitchFamily="2" charset="2"/>
              </a:rPr>
              <a:t></a:t>
            </a:r>
            <a:r>
              <a:rPr kumimoji="1" lang="en-US" altLang="en-US" sz="2000" b="1" dirty="0">
                <a:solidFill>
                  <a:srgbClr val="0070C0"/>
                </a:solidFill>
                <a:sym typeface="Wingdings" panose="05000000000000000000" pitchFamily="2" charset="2"/>
              </a:rPr>
              <a:t> </a:t>
            </a:r>
            <a:r>
              <a:rPr kumimoji="1" lang="en-US" altLang="en-US" sz="2000" dirty="0"/>
              <a:t>people who serve as the </a:t>
            </a:r>
            <a:r>
              <a:rPr kumimoji="1" lang="en-US" altLang="en-US" sz="2000" dirty="0">
                <a:solidFill>
                  <a:srgbClr val="0070C0"/>
                </a:solidFill>
              </a:rPr>
              <a:t>link</a:t>
            </a:r>
            <a:r>
              <a:rPr kumimoji="1" lang="en-US" altLang="en-US" sz="2000" dirty="0"/>
              <a:t> between </a:t>
            </a:r>
            <a:r>
              <a:rPr kumimoji="1" lang="en-US" altLang="en-US" sz="2000" dirty="0">
                <a:solidFill>
                  <a:srgbClr val="0070C0"/>
                </a:solidFill>
              </a:rPr>
              <a:t>data science </a:t>
            </a:r>
            <a:r>
              <a:rPr kumimoji="1" lang="en-US" altLang="en-US" sz="2000" dirty="0"/>
              <a:t>talent and business applications and </a:t>
            </a:r>
            <a:r>
              <a:rPr kumimoji="1" lang="en-US" altLang="en-US" sz="2000" dirty="0">
                <a:solidFill>
                  <a:srgbClr val="0070C0"/>
                </a:solidFill>
              </a:rPr>
              <a:t>managers</a:t>
            </a:r>
            <a:r>
              <a:rPr kumimoji="1" lang="en-US" altLang="en-US" sz="2000" dirty="0"/>
              <a:t>, who are business-savvy and can answer business questions. </a:t>
            </a:r>
          </a:p>
          <a:p>
            <a:pPr eaLnBrk="1" hangingPunct="1">
              <a:buClr>
                <a:schemeClr val="tx1"/>
              </a:buClr>
              <a:buNone/>
            </a:pPr>
            <a:r>
              <a:rPr kumimoji="1" lang="en-US" altLang="en-US" sz="2000" dirty="0"/>
              <a:t>In </a:t>
            </a:r>
            <a:r>
              <a:rPr kumimoji="1" lang="en-US" altLang="en-US" sz="2000" b="1" dirty="0"/>
              <a:t>2025</a:t>
            </a:r>
            <a:r>
              <a:rPr kumimoji="1" lang="en-US" altLang="en-US" sz="2000" dirty="0"/>
              <a:t> McKinsey issued their </a:t>
            </a:r>
            <a:r>
              <a:rPr kumimoji="1" lang="en-US" altLang="en-US" sz="2000" dirty="0">
                <a:solidFill>
                  <a:srgbClr val="C00000"/>
                </a:solidFill>
              </a:rPr>
              <a:t>“AI in the Workplace” </a:t>
            </a:r>
            <a:r>
              <a:rPr kumimoji="1" lang="en-US" altLang="en-US" sz="2000" dirty="0"/>
              <a:t>report, stating that employers are eager to adopt AI, but leadership and readiness in this area lag behind </a:t>
            </a:r>
            <a:r>
              <a:rPr kumimoji="1" lang="en-US" altLang="en-US" sz="2000" dirty="0">
                <a:sym typeface="Wingdings" panose="05000000000000000000" pitchFamily="2" charset="2"/>
              </a:rPr>
              <a:t> Almost </a:t>
            </a:r>
            <a:r>
              <a:rPr kumimoji="1" lang="en-US" altLang="en-US" sz="2000" b="1" dirty="0">
                <a:solidFill>
                  <a:srgbClr val="0070C0"/>
                </a:solidFill>
                <a:sym typeface="Wingdings" panose="05000000000000000000" pitchFamily="2" charset="2"/>
              </a:rPr>
              <a:t>all</a:t>
            </a:r>
            <a:r>
              <a:rPr kumimoji="1" lang="en-US" altLang="en-US" sz="2000" dirty="0">
                <a:sym typeface="Wingdings" panose="05000000000000000000" pitchFamily="2" charset="2"/>
              </a:rPr>
              <a:t> companies invest in </a:t>
            </a:r>
            <a:r>
              <a:rPr kumimoji="1" lang="en-US" altLang="en-US" sz="2000" b="1" dirty="0">
                <a:solidFill>
                  <a:srgbClr val="0070C0"/>
                </a:solidFill>
                <a:sym typeface="Wingdings" panose="05000000000000000000" pitchFamily="2" charset="2"/>
              </a:rPr>
              <a:t>AI</a:t>
            </a:r>
            <a:r>
              <a:rPr kumimoji="1" lang="en-US" altLang="en-US" sz="2000" dirty="0">
                <a:sym typeface="Wingdings" panose="05000000000000000000" pitchFamily="2" charset="2"/>
              </a:rPr>
              <a:t>, but just </a:t>
            </a:r>
            <a:r>
              <a:rPr kumimoji="1" lang="en-US" altLang="en-US" sz="2000" b="1" dirty="0">
                <a:solidFill>
                  <a:srgbClr val="0070C0"/>
                </a:solidFill>
                <a:sym typeface="Wingdings" panose="05000000000000000000" pitchFamily="2" charset="2"/>
              </a:rPr>
              <a:t>1%</a:t>
            </a:r>
            <a:r>
              <a:rPr kumimoji="1" lang="en-US" altLang="en-US" sz="2000" dirty="0">
                <a:sym typeface="Wingdings" panose="05000000000000000000" pitchFamily="2" charset="2"/>
              </a:rPr>
              <a:t> believe they lack </a:t>
            </a:r>
            <a:r>
              <a:rPr kumimoji="1" lang="en-US" altLang="en-US" sz="2000" b="1" dirty="0">
                <a:solidFill>
                  <a:srgbClr val="0070C0"/>
                </a:solidFill>
                <a:sym typeface="Wingdings" panose="05000000000000000000" pitchFamily="2" charset="2"/>
              </a:rPr>
              <a:t>leaders</a:t>
            </a:r>
            <a:r>
              <a:rPr kumimoji="1" lang="en-US" altLang="en-US" sz="2000" dirty="0">
                <a:sym typeface="Wingdings" panose="05000000000000000000" pitchFamily="2" charset="2"/>
              </a:rPr>
              <a:t> who understand AI.</a:t>
            </a:r>
            <a:endParaRPr kumimoji="1" lang="en-US" altLang="en-US" sz="2000" dirty="0"/>
          </a:p>
        </p:txBody>
      </p:sp>
      <p:sp>
        <p:nvSpPr>
          <p:cNvPr id="12" name="Arrow: Right 11">
            <a:extLst>
              <a:ext uri="{FF2B5EF4-FFF2-40B4-BE49-F238E27FC236}">
                <a16:creationId xmlns:a16="http://schemas.microsoft.com/office/drawing/2014/main" id="{EAF2FD41-6F6B-6524-5240-CDF39CC0DB8D}"/>
              </a:ext>
            </a:extLst>
          </p:cNvPr>
          <p:cNvSpPr/>
          <p:nvPr/>
        </p:nvSpPr>
        <p:spPr bwMode="auto">
          <a:xfrm>
            <a:off x="3832120" y="3630382"/>
            <a:ext cx="274690" cy="215766"/>
          </a:xfrm>
          <a:prstGeom prst="rightArrow">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D359F791-337C-4DC3-D48D-78B57748173F}"/>
              </a:ext>
            </a:extLst>
          </p:cNvPr>
          <p:cNvSpPr txBox="1"/>
          <p:nvPr/>
        </p:nvSpPr>
        <p:spPr>
          <a:xfrm>
            <a:off x="5814245" y="3276600"/>
            <a:ext cx="2849510" cy="923330"/>
          </a:xfrm>
          <a:prstGeom prst="rect">
            <a:avLst/>
          </a:prstGeom>
          <a:noFill/>
        </p:spPr>
        <p:txBody>
          <a:bodyPr wrap="square" rtlCol="0">
            <a:spAutoFit/>
          </a:bodyPr>
          <a:lstStyle/>
          <a:p>
            <a:pPr algn="ctr"/>
            <a:r>
              <a:rPr kumimoji="1" lang="en-US" altLang="en-US" sz="1800" dirty="0">
                <a:latin typeface="Arial" pitchFamily="34" charset="0"/>
              </a:rPr>
              <a:t>Projected US demand for </a:t>
            </a:r>
            <a:r>
              <a:rPr kumimoji="1" lang="en-US" altLang="en-US" sz="1800" dirty="0">
                <a:solidFill>
                  <a:srgbClr val="0070C0"/>
                </a:solidFill>
                <a:latin typeface="Arial" pitchFamily="34" charset="0"/>
              </a:rPr>
              <a:t>“business translators” </a:t>
            </a:r>
            <a:r>
              <a:rPr kumimoji="1" lang="en-US" altLang="en-US" sz="1800" dirty="0">
                <a:latin typeface="Arial" pitchFamily="34" charset="0"/>
              </a:rPr>
              <a:t>in the </a:t>
            </a:r>
            <a:r>
              <a:rPr kumimoji="1" lang="en-US" altLang="en-US" sz="1800" b="1" dirty="0">
                <a:latin typeface="Arial" pitchFamily="34" charset="0"/>
              </a:rPr>
              <a:t>2020</a:t>
            </a:r>
            <a:r>
              <a:rPr kumimoji="1" lang="en-US" altLang="en-US" sz="1800" dirty="0">
                <a:latin typeface="Arial" pitchFamily="34" charset="0"/>
              </a:rPr>
              <a:t> decade</a:t>
            </a:r>
            <a:endParaRPr lang="en-US" sz="3200" dirty="0"/>
          </a:p>
        </p:txBody>
      </p:sp>
      <p:pic>
        <p:nvPicPr>
          <p:cNvPr id="3" name="Picture 2" descr="Moneyball book cover">
            <a:hlinkClick r:id="rId5"/>
            <a:extLst>
              <a:ext uri="{FF2B5EF4-FFF2-40B4-BE49-F238E27FC236}">
                <a16:creationId xmlns:a16="http://schemas.microsoft.com/office/drawing/2014/main" id="{0B90EE6B-889F-B722-F78D-DF570B4351AA}"/>
              </a:ext>
            </a:extLst>
          </p:cNvPr>
          <p:cNvPicPr>
            <a:picLocks noChangeAspect="1"/>
          </p:cNvPicPr>
          <p:nvPr/>
        </p:nvPicPr>
        <p:blipFill>
          <a:blip r:embed="rId6"/>
          <a:stretch>
            <a:fillRect/>
          </a:stretch>
        </p:blipFill>
        <p:spPr>
          <a:xfrm>
            <a:off x="7315200" y="457200"/>
            <a:ext cx="1647986" cy="2514600"/>
          </a:xfrm>
          <a:prstGeom prst="rect">
            <a:avLst/>
          </a:prstGeom>
        </p:spPr>
      </p:pic>
      <p:sp>
        <p:nvSpPr>
          <p:cNvPr id="4" name="Rectangle 3">
            <a:hlinkClick r:id="rId7"/>
            <a:extLst>
              <a:ext uri="{FF2B5EF4-FFF2-40B4-BE49-F238E27FC236}">
                <a16:creationId xmlns:a16="http://schemas.microsoft.com/office/drawing/2014/main" id="{37361FEE-65B9-E062-5374-AF5997BC47D0}"/>
              </a:ext>
            </a:extLst>
          </p:cNvPr>
          <p:cNvSpPr/>
          <p:nvPr/>
        </p:nvSpPr>
        <p:spPr bwMode="auto">
          <a:xfrm>
            <a:off x="7315200" y="670194"/>
            <a:ext cx="1647986" cy="232931"/>
          </a:xfrm>
          <a:prstGeom prst="rect">
            <a:avLst/>
          </a:prstGeom>
          <a:no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Title 1">
            <a:extLst>
              <a:ext uri="{FF2B5EF4-FFF2-40B4-BE49-F238E27FC236}">
                <a16:creationId xmlns:a16="http://schemas.microsoft.com/office/drawing/2014/main" id="{02553ECE-EDE6-FB8D-1205-50EEB6479212}"/>
              </a:ext>
            </a:extLst>
          </p:cNvPr>
          <p:cNvSpPr txBox="1">
            <a:spLocks/>
          </p:cNvSpPr>
          <p:nvPr/>
        </p:nvSpPr>
        <p:spPr bwMode="auto">
          <a:xfrm>
            <a:off x="7479381" y="903125"/>
            <a:ext cx="1319624"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200">
                <a:solidFill>
                  <a:schemeClr val="tx1"/>
                </a:solidFill>
                <a:latin typeface="+mj-lt"/>
                <a:ea typeface="ＭＳ Ｐゴシック" pitchFamily="-65" charset="-128"/>
                <a:cs typeface="ＭＳ Ｐゴシック"/>
              </a:defRPr>
            </a:lvl1pPr>
            <a:lvl2pPr algn="l" rtl="0" eaLnBrk="0" fontAlgn="base" hangingPunct="0">
              <a:spcBef>
                <a:spcPct val="0"/>
              </a:spcBef>
              <a:spcAft>
                <a:spcPct val="0"/>
              </a:spcAft>
              <a:defRPr kumimoji="1" sz="3200">
                <a:solidFill>
                  <a:schemeClr val="tx1"/>
                </a:solidFill>
                <a:latin typeface="Arial" charset="0"/>
                <a:ea typeface="ＭＳ Ｐゴシック" pitchFamily="-65" charset="-128"/>
                <a:cs typeface="ＭＳ Ｐゴシック"/>
              </a:defRPr>
            </a:lvl2pPr>
            <a:lvl3pPr algn="l" rtl="0" eaLnBrk="0" fontAlgn="base" hangingPunct="0">
              <a:spcBef>
                <a:spcPct val="0"/>
              </a:spcBef>
              <a:spcAft>
                <a:spcPct val="0"/>
              </a:spcAft>
              <a:defRPr kumimoji="1" sz="3200">
                <a:solidFill>
                  <a:schemeClr val="tx1"/>
                </a:solidFill>
                <a:latin typeface="Arial" charset="0"/>
                <a:ea typeface="ＭＳ Ｐゴシック" pitchFamily="-65" charset="-128"/>
                <a:cs typeface="ＭＳ Ｐゴシック"/>
              </a:defRPr>
            </a:lvl3pPr>
            <a:lvl4pPr algn="l" rtl="0" eaLnBrk="0" fontAlgn="base" hangingPunct="0">
              <a:spcBef>
                <a:spcPct val="0"/>
              </a:spcBef>
              <a:spcAft>
                <a:spcPct val="0"/>
              </a:spcAft>
              <a:defRPr kumimoji="1" sz="3200">
                <a:solidFill>
                  <a:schemeClr val="tx1"/>
                </a:solidFill>
                <a:latin typeface="Arial" charset="0"/>
                <a:ea typeface="ＭＳ Ｐゴシック" pitchFamily="-65" charset="-128"/>
                <a:cs typeface="ＭＳ Ｐゴシック"/>
              </a:defRPr>
            </a:lvl4pPr>
            <a:lvl5pPr algn="l" rtl="0" eaLnBrk="0" fontAlgn="base" hangingPunct="0">
              <a:spcBef>
                <a:spcPct val="0"/>
              </a:spcBef>
              <a:spcAft>
                <a:spcPct val="0"/>
              </a:spcAft>
              <a:defRPr kumimoji="1" sz="3200">
                <a:solidFill>
                  <a:schemeClr val="tx1"/>
                </a:solidFill>
                <a:latin typeface="Arial" charset="0"/>
                <a:ea typeface="ＭＳ Ｐゴシック" pitchFamily="-65" charset="-128"/>
                <a:cs typeface="ＭＳ Ｐゴシック"/>
              </a:defRPr>
            </a:lvl5pPr>
            <a:lvl6pPr marL="457200" algn="l" rtl="0" eaLnBrk="0" fontAlgn="base" hangingPunct="0">
              <a:spcBef>
                <a:spcPct val="0"/>
              </a:spcBef>
              <a:spcAft>
                <a:spcPct val="0"/>
              </a:spcAft>
              <a:defRPr kumimoji="1" sz="3200">
                <a:solidFill>
                  <a:schemeClr val="tx1"/>
                </a:solidFill>
                <a:latin typeface="Arial" charset="0"/>
              </a:defRPr>
            </a:lvl6pPr>
            <a:lvl7pPr marL="914400" algn="l" rtl="0" eaLnBrk="0" fontAlgn="base" hangingPunct="0">
              <a:spcBef>
                <a:spcPct val="0"/>
              </a:spcBef>
              <a:spcAft>
                <a:spcPct val="0"/>
              </a:spcAft>
              <a:defRPr kumimoji="1" sz="3200">
                <a:solidFill>
                  <a:schemeClr val="tx1"/>
                </a:solidFill>
                <a:latin typeface="Arial" charset="0"/>
              </a:defRPr>
            </a:lvl7pPr>
            <a:lvl8pPr marL="1371600" algn="l" rtl="0" eaLnBrk="0" fontAlgn="base" hangingPunct="0">
              <a:spcBef>
                <a:spcPct val="0"/>
              </a:spcBef>
              <a:spcAft>
                <a:spcPct val="0"/>
              </a:spcAft>
              <a:defRPr kumimoji="1" sz="3200">
                <a:solidFill>
                  <a:schemeClr val="tx1"/>
                </a:solidFill>
                <a:latin typeface="Arial" charset="0"/>
              </a:defRPr>
            </a:lvl8pPr>
            <a:lvl9pPr marL="1828800" algn="l" rtl="0" eaLnBrk="0" fontAlgn="base" hangingPunct="0">
              <a:spcBef>
                <a:spcPct val="0"/>
              </a:spcBef>
              <a:spcAft>
                <a:spcPct val="0"/>
              </a:spcAft>
              <a:defRPr kumimoji="1" sz="3200">
                <a:solidFill>
                  <a:schemeClr val="tx1"/>
                </a:solidFill>
                <a:latin typeface="Arial" charset="0"/>
              </a:defRPr>
            </a:lvl9pPr>
          </a:lstStyle>
          <a:p>
            <a:pPr algn="ctr" eaLnBrk="1" hangingPunct="1"/>
            <a:r>
              <a:rPr lang="en-US" altLang="en-US" sz="1800" kern="0" dirty="0">
                <a:solidFill>
                  <a:srgbClr val="C00000"/>
                </a:solidFill>
                <a:latin typeface="Comic Sans MS" panose="030F0702030302020204" pitchFamily="66" charset="0"/>
                <a:cs typeface="Arial" panose="020B0604020202020204" pitchFamily="34" charset="0"/>
              </a:rPr>
              <a:t>Moneyball</a:t>
            </a:r>
            <a:br>
              <a:rPr lang="en-US" altLang="en-US" sz="1800" kern="0" dirty="0">
                <a:solidFill>
                  <a:srgbClr val="C00000"/>
                </a:solidFill>
                <a:latin typeface="Comic Sans MS" panose="030F0702030302020204" pitchFamily="66" charset="0"/>
                <a:cs typeface="Arial" panose="020B0604020202020204" pitchFamily="34" charset="0"/>
              </a:rPr>
            </a:br>
            <a:r>
              <a:rPr lang="en-US" altLang="en-US" sz="1200" kern="0" dirty="0">
                <a:solidFill>
                  <a:srgbClr val="C00000"/>
                </a:solidFill>
                <a:latin typeface="Comic Sans MS" panose="030F0702030302020204" pitchFamily="66" charset="0"/>
                <a:cs typeface="Arial" panose="020B0604020202020204" pitchFamily="34" charset="0"/>
              </a:rPr>
              <a:t>(2003)</a:t>
            </a:r>
            <a:endParaRPr lang="en-US" altLang="en-US" sz="1400" kern="0" dirty="0">
              <a:latin typeface="+mn-lt"/>
              <a:ea typeface="+mn-ea"/>
              <a:cs typeface="Arial" panose="020B0604020202020204" pitchFamily="34" charset="0"/>
            </a:endParaRPr>
          </a:p>
        </p:txBody>
      </p:sp>
    </p:spTree>
    <p:extLst>
      <p:ext uri="{BB962C8B-B14F-4D97-AF65-F5344CB8AC3E}">
        <p14:creationId xmlns:p14="http://schemas.microsoft.com/office/powerpoint/2010/main" val="2166223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6">
                                            <p:txEl>
                                              <p:pRg st="1" end="1"/>
                                            </p:txEl>
                                          </p:spTgt>
                                        </p:tgtEl>
                                        <p:attrNameLst>
                                          <p:attrName>style.visibility</p:attrName>
                                        </p:attrNameLst>
                                      </p:cBhvr>
                                      <p:to>
                                        <p:strVal val="visible"/>
                                      </p:to>
                                    </p:set>
                                    <p:animEffect transition="in" filter="fade">
                                      <p:cBhvr>
                                        <p:cTn id="7" dur="1500"/>
                                        <p:tgtEl>
                                          <p:spTgt spid="307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fade">
                                      <p:cBhvr>
                                        <p:cTn id="29" dur="1500"/>
                                        <p:tgtEl>
                                          <p:spTgt spid="10">
                                            <p:txEl>
                                              <p:pRg st="1" end="1"/>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2"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Title 1"/>
          <p:cNvSpPr>
            <a:spLocks noGrp="1"/>
          </p:cNvSpPr>
          <p:nvPr>
            <p:ph type="title"/>
          </p:nvPr>
        </p:nvSpPr>
        <p:spPr>
          <a:xfrm>
            <a:off x="1297577" y="152400"/>
            <a:ext cx="6553200" cy="838200"/>
          </a:xfrm>
        </p:spPr>
        <p:txBody>
          <a:bodyPr/>
          <a:lstStyle/>
          <a:p>
            <a:pPr algn="ctr"/>
            <a:r>
              <a:rPr lang="en-US" altLang="en-US" sz="3600" b="1" dirty="0">
                <a:solidFill>
                  <a:srgbClr val="C00000"/>
                </a:solidFill>
                <a:latin typeface="Comic Sans MS" panose="030F0702030302020204" pitchFamily="66" charset="0"/>
              </a:rPr>
              <a:t>The Analytics Process</a:t>
            </a:r>
            <a:endParaRPr lang="en-US" altLang="en-US" sz="4000" b="1" dirty="0">
              <a:solidFill>
                <a:srgbClr val="C00000"/>
              </a:solidFill>
              <a:latin typeface="Comic Sans MS" panose="030F0702030302020204" pitchFamily="66" charset="0"/>
            </a:endParaRPr>
          </a:p>
        </p:txBody>
      </p:sp>
      <p:sp>
        <p:nvSpPr>
          <p:cNvPr id="30" name="Slide Number Placeholder 3">
            <a:extLst>
              <a:ext uri="{FF2B5EF4-FFF2-40B4-BE49-F238E27FC236}">
                <a16:creationId xmlns:a16="http://schemas.microsoft.com/office/drawing/2014/main" id="{5748C3CC-A69E-49C7-ABDC-2EC8375CA57E}"/>
              </a:ext>
            </a:extLst>
          </p:cNvPr>
          <p:cNvSpPr txBox="1">
            <a:spLocks/>
          </p:cNvSpPr>
          <p:nvPr/>
        </p:nvSpPr>
        <p:spPr>
          <a:xfrm>
            <a:off x="8610600" y="6553200"/>
            <a:ext cx="5334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20000"/>
              </a:spcBef>
              <a:spcAft>
                <a:spcPct val="0"/>
              </a:spcAft>
              <a:buClr>
                <a:schemeClr val="tx1"/>
              </a:buClr>
              <a:buChar char="•"/>
              <a:defRPr kumimoji="1" sz="24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SzPct val="60000"/>
              <a:buChar char="o"/>
              <a:defRPr kumimoji="1"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SzPct val="70000"/>
              <a:buFont typeface="Wingdings" panose="05000000000000000000" pitchFamily="2" charset="2"/>
              <a:buChar char="§"/>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har char="»"/>
              <a:defRPr kumimoji="1" sz="1600"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9E6B309-BE6D-4C94-BC80-4DBDC81E7F1E}"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8</a:t>
            </a:fld>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6" name="Picture 5" descr="Diagram&#10;&#10;Description automatically generated">
            <a:extLst>
              <a:ext uri="{FF2B5EF4-FFF2-40B4-BE49-F238E27FC236}">
                <a16:creationId xmlns:a16="http://schemas.microsoft.com/office/drawing/2014/main" id="{4826292E-4148-EF06-C867-63E8B57645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14" t="8091" r="4919" b="8269"/>
          <a:stretch/>
        </p:blipFill>
        <p:spPr>
          <a:xfrm>
            <a:off x="1080862" y="1143000"/>
            <a:ext cx="6832808" cy="5281839"/>
          </a:xfrm>
          <a:prstGeom prst="rect">
            <a:avLst/>
          </a:prstGeom>
        </p:spPr>
      </p:pic>
      <p:pic>
        <p:nvPicPr>
          <p:cNvPr id="2" name="Snagit_PPT9B">
            <a:hlinkClick r:id="rId5"/>
            <a:extLst>
              <a:ext uri="{FF2B5EF4-FFF2-40B4-BE49-F238E27FC236}">
                <a16:creationId xmlns:a16="http://schemas.microsoft.com/office/drawing/2014/main" id="{E0644C77-533E-2A12-F8F0-C72E4165AD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5553" y="2590800"/>
            <a:ext cx="985161" cy="1477328"/>
          </a:xfrm>
          <a:prstGeom prst="rect">
            <a:avLst/>
          </a:prstGeom>
        </p:spPr>
      </p:pic>
      <p:sp>
        <p:nvSpPr>
          <p:cNvPr id="3" name="Oval 2">
            <a:extLst>
              <a:ext uri="{FF2B5EF4-FFF2-40B4-BE49-F238E27FC236}">
                <a16:creationId xmlns:a16="http://schemas.microsoft.com/office/drawing/2014/main" id="{71EA8330-39F3-119F-2171-AF646A63BDA3}"/>
              </a:ext>
            </a:extLst>
          </p:cNvPr>
          <p:cNvSpPr/>
          <p:nvPr/>
        </p:nvSpPr>
        <p:spPr bwMode="auto">
          <a:xfrm>
            <a:off x="915866" y="990600"/>
            <a:ext cx="1905000" cy="1904779"/>
          </a:xfrm>
          <a:prstGeom prst="ellipse">
            <a:avLst/>
          </a:prstGeom>
          <a:noFill/>
          <a:ln w="12700" cap="sq" cmpd="sng" algn="ctr">
            <a:solidFill>
              <a:srgbClr val="FF000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 name="Oval 3">
            <a:extLst>
              <a:ext uri="{FF2B5EF4-FFF2-40B4-BE49-F238E27FC236}">
                <a16:creationId xmlns:a16="http://schemas.microsoft.com/office/drawing/2014/main" id="{9DD7C4A4-AAC3-E976-772B-111F2A81E1FF}"/>
              </a:ext>
            </a:extLst>
          </p:cNvPr>
          <p:cNvSpPr/>
          <p:nvPr/>
        </p:nvSpPr>
        <p:spPr bwMode="auto">
          <a:xfrm>
            <a:off x="6173666" y="4724621"/>
            <a:ext cx="1905000" cy="1904779"/>
          </a:xfrm>
          <a:prstGeom prst="ellipse">
            <a:avLst/>
          </a:prstGeom>
          <a:noFill/>
          <a:ln w="12700" cap="sq" cmpd="sng" algn="ctr">
            <a:solidFill>
              <a:srgbClr val="FF000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5" name="Oval 4">
            <a:extLst>
              <a:ext uri="{FF2B5EF4-FFF2-40B4-BE49-F238E27FC236}">
                <a16:creationId xmlns:a16="http://schemas.microsoft.com/office/drawing/2014/main" id="{CB06D0A7-D227-0645-0D10-B4D82C327CA8}"/>
              </a:ext>
            </a:extLst>
          </p:cNvPr>
          <p:cNvSpPr/>
          <p:nvPr/>
        </p:nvSpPr>
        <p:spPr bwMode="auto">
          <a:xfrm rot="1616602">
            <a:off x="2674682" y="1859225"/>
            <a:ext cx="4822698" cy="2623699"/>
          </a:xfrm>
          <a:prstGeom prst="ellipse">
            <a:avLst/>
          </a:prstGeom>
          <a:noFill/>
          <a:ln w="12700" cap="sq" cmpd="sng" algn="ctr">
            <a:solidFill>
              <a:srgbClr val="0070C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 name="TextBox 6">
            <a:extLst>
              <a:ext uri="{FF2B5EF4-FFF2-40B4-BE49-F238E27FC236}">
                <a16:creationId xmlns:a16="http://schemas.microsoft.com/office/drawing/2014/main" id="{E2F4F531-8268-5B62-80DD-CCB0BBBAD256}"/>
              </a:ext>
            </a:extLst>
          </p:cNvPr>
          <p:cNvSpPr txBox="1"/>
          <p:nvPr/>
        </p:nvSpPr>
        <p:spPr>
          <a:xfrm>
            <a:off x="1242216" y="2912991"/>
            <a:ext cx="1270208" cy="369332"/>
          </a:xfrm>
          <a:prstGeom prst="rect">
            <a:avLst/>
          </a:prstGeom>
          <a:noFill/>
        </p:spPr>
        <p:txBody>
          <a:bodyPr wrap="square" rtlCol="0">
            <a:spAutoFit/>
          </a:bodyPr>
          <a:lstStyle/>
          <a:p>
            <a:pPr algn="ctr"/>
            <a:r>
              <a:rPr lang="en-US" sz="1800" dirty="0">
                <a:solidFill>
                  <a:srgbClr val="FF0000"/>
                </a:solidFill>
              </a:rPr>
              <a:t>Business</a:t>
            </a:r>
          </a:p>
        </p:txBody>
      </p:sp>
      <p:sp>
        <p:nvSpPr>
          <p:cNvPr id="8" name="TextBox 7">
            <a:extLst>
              <a:ext uri="{FF2B5EF4-FFF2-40B4-BE49-F238E27FC236}">
                <a16:creationId xmlns:a16="http://schemas.microsoft.com/office/drawing/2014/main" id="{E71FE0CF-C6BB-ABB6-B0CC-805448DE5820}"/>
              </a:ext>
            </a:extLst>
          </p:cNvPr>
          <p:cNvSpPr txBox="1"/>
          <p:nvPr/>
        </p:nvSpPr>
        <p:spPr>
          <a:xfrm>
            <a:off x="5298338" y="6282535"/>
            <a:ext cx="1270208" cy="369332"/>
          </a:xfrm>
          <a:prstGeom prst="rect">
            <a:avLst/>
          </a:prstGeom>
          <a:noFill/>
        </p:spPr>
        <p:txBody>
          <a:bodyPr wrap="square" rtlCol="0">
            <a:spAutoFit/>
          </a:bodyPr>
          <a:lstStyle/>
          <a:p>
            <a:pPr algn="ctr"/>
            <a:r>
              <a:rPr lang="en-US" sz="1800" dirty="0">
                <a:solidFill>
                  <a:srgbClr val="FF0000"/>
                </a:solidFill>
              </a:rPr>
              <a:t>Business</a:t>
            </a:r>
          </a:p>
        </p:txBody>
      </p:sp>
      <p:sp>
        <p:nvSpPr>
          <p:cNvPr id="9" name="TextBox 8">
            <a:extLst>
              <a:ext uri="{FF2B5EF4-FFF2-40B4-BE49-F238E27FC236}">
                <a16:creationId xmlns:a16="http://schemas.microsoft.com/office/drawing/2014/main" id="{2F69826A-6CAC-7540-0F23-F05DB79D495C}"/>
              </a:ext>
            </a:extLst>
          </p:cNvPr>
          <p:cNvSpPr txBox="1"/>
          <p:nvPr/>
        </p:nvSpPr>
        <p:spPr>
          <a:xfrm rot="1617348">
            <a:off x="5082816" y="1694563"/>
            <a:ext cx="1600200" cy="369332"/>
          </a:xfrm>
          <a:prstGeom prst="rect">
            <a:avLst/>
          </a:prstGeom>
          <a:noFill/>
        </p:spPr>
        <p:txBody>
          <a:bodyPr wrap="square" rtlCol="0">
            <a:spAutoFit/>
          </a:bodyPr>
          <a:lstStyle/>
          <a:p>
            <a:pPr algn="ctr"/>
            <a:r>
              <a:rPr lang="en-US" sz="1800" dirty="0">
                <a:solidFill>
                  <a:srgbClr val="0070C0"/>
                </a:solidFill>
              </a:rPr>
              <a:t>Data Science</a:t>
            </a:r>
          </a:p>
        </p:txBody>
      </p:sp>
      <p:pic>
        <p:nvPicPr>
          <p:cNvPr id="11" name="Snagit_PPT8F19">
            <a:extLst>
              <a:ext uri="{FF2B5EF4-FFF2-40B4-BE49-F238E27FC236}">
                <a16:creationId xmlns:a16="http://schemas.microsoft.com/office/drawing/2014/main" id="{20491CA4-5335-4E66-1E08-541DDD4BEC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3052" y="1199538"/>
            <a:ext cx="908285" cy="1002150"/>
          </a:xfrm>
          <a:prstGeom prst="rect">
            <a:avLst/>
          </a:prstGeom>
        </p:spPr>
      </p:pic>
      <p:pic>
        <p:nvPicPr>
          <p:cNvPr id="13" name="Snagit_PPTB80A">
            <a:extLst>
              <a:ext uri="{FF2B5EF4-FFF2-40B4-BE49-F238E27FC236}">
                <a16:creationId xmlns:a16="http://schemas.microsoft.com/office/drawing/2014/main" id="{4E2ABBDC-DAB5-59E6-A696-1D842C670D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1626" y="5316843"/>
            <a:ext cx="724286" cy="907319"/>
          </a:xfrm>
          <a:prstGeom prst="rect">
            <a:avLst/>
          </a:prstGeom>
        </p:spPr>
      </p:pic>
      <p:pic>
        <p:nvPicPr>
          <p:cNvPr id="15" name="Snagit_PPT93E5">
            <a:extLst>
              <a:ext uri="{FF2B5EF4-FFF2-40B4-BE49-F238E27FC236}">
                <a16:creationId xmlns:a16="http://schemas.microsoft.com/office/drawing/2014/main" id="{969B856E-3BC9-F91C-E523-BD753452834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8666" y="2826481"/>
            <a:ext cx="763353" cy="907319"/>
          </a:xfrm>
          <a:prstGeom prst="rect">
            <a:avLst/>
          </a:prstGeom>
        </p:spPr>
      </p:pic>
      <p:sp>
        <p:nvSpPr>
          <p:cNvPr id="10" name="TextBox 9">
            <a:extLst>
              <a:ext uri="{FF2B5EF4-FFF2-40B4-BE49-F238E27FC236}">
                <a16:creationId xmlns:a16="http://schemas.microsoft.com/office/drawing/2014/main" id="{67E1B9BE-F30E-56F4-EEA8-3CD05E846EE2}"/>
              </a:ext>
            </a:extLst>
          </p:cNvPr>
          <p:cNvSpPr txBox="1"/>
          <p:nvPr/>
        </p:nvSpPr>
        <p:spPr>
          <a:xfrm>
            <a:off x="381000" y="3822533"/>
            <a:ext cx="3261410" cy="1477328"/>
          </a:xfrm>
          <a:prstGeom prst="rect">
            <a:avLst/>
          </a:prstGeom>
          <a:noFill/>
        </p:spPr>
        <p:txBody>
          <a:bodyPr wrap="square" rtlCol="0">
            <a:spAutoFit/>
          </a:bodyPr>
          <a:lstStyle/>
          <a:p>
            <a:pPr algn="ctr"/>
            <a:r>
              <a:rPr lang="en-US" sz="1800" b="1" dirty="0"/>
              <a:t>Analytics Goals</a:t>
            </a:r>
          </a:p>
          <a:p>
            <a:pPr marL="169863" indent="-169863">
              <a:buFont typeface="Arial" panose="020B0604020202020204" pitchFamily="34" charset="0"/>
              <a:buChar char="•"/>
            </a:pPr>
            <a:r>
              <a:rPr lang="en-US" sz="1800" dirty="0">
                <a:solidFill>
                  <a:srgbClr val="0070C0"/>
                </a:solidFill>
              </a:rPr>
              <a:t>Interpretation</a:t>
            </a:r>
            <a:r>
              <a:rPr lang="en-US" sz="1800" dirty="0"/>
              <a:t> or explainability (e.g., what drives sales) and/or</a:t>
            </a:r>
          </a:p>
          <a:p>
            <a:pPr marL="169863" indent="-169863">
              <a:buFont typeface="Arial" panose="020B0604020202020204" pitchFamily="34" charset="0"/>
              <a:buChar char="•"/>
            </a:pPr>
            <a:r>
              <a:rPr lang="en-US" sz="1800" dirty="0">
                <a:solidFill>
                  <a:srgbClr val="0070C0"/>
                </a:solidFill>
              </a:rPr>
              <a:t>Predictive Accuracy </a:t>
            </a:r>
            <a:r>
              <a:rPr lang="en-US" sz="1800" dirty="0"/>
              <a:t>(e.g., detecting a red traffic light)</a:t>
            </a:r>
          </a:p>
        </p:txBody>
      </p:sp>
      <p:sp>
        <p:nvSpPr>
          <p:cNvPr id="12" name="TextBox 11">
            <a:extLst>
              <a:ext uri="{FF2B5EF4-FFF2-40B4-BE49-F238E27FC236}">
                <a16:creationId xmlns:a16="http://schemas.microsoft.com/office/drawing/2014/main" id="{443B2583-F5EF-3DE8-4A89-845C2BA09ED3}"/>
              </a:ext>
            </a:extLst>
          </p:cNvPr>
          <p:cNvSpPr txBox="1"/>
          <p:nvPr/>
        </p:nvSpPr>
        <p:spPr>
          <a:xfrm>
            <a:off x="381000" y="5477470"/>
            <a:ext cx="3886200" cy="923330"/>
          </a:xfrm>
          <a:prstGeom prst="rect">
            <a:avLst/>
          </a:prstGeom>
          <a:noFill/>
        </p:spPr>
        <p:txBody>
          <a:bodyPr wrap="square" rtlCol="0">
            <a:spAutoFit/>
          </a:bodyPr>
          <a:lstStyle/>
          <a:p>
            <a:pPr algn="ctr"/>
            <a:r>
              <a:rPr lang="en-US" sz="1800" b="1" dirty="0"/>
              <a:t>Model Outcomes</a:t>
            </a:r>
          </a:p>
          <a:p>
            <a:pPr marL="169863" indent="-169863">
              <a:buFont typeface="Arial" panose="020B0604020202020204" pitchFamily="34" charset="0"/>
              <a:buChar char="•"/>
            </a:pPr>
            <a:r>
              <a:rPr lang="en-US" sz="1800" dirty="0">
                <a:solidFill>
                  <a:srgbClr val="0070C0"/>
                </a:solidFill>
              </a:rPr>
              <a:t>Quantitative </a:t>
            </a:r>
            <a:r>
              <a:rPr lang="en-US" sz="1800" dirty="0"/>
              <a:t>(e.g., sales)</a:t>
            </a:r>
          </a:p>
          <a:p>
            <a:pPr marL="169863" indent="-169863">
              <a:buFont typeface="Arial" panose="020B0604020202020204" pitchFamily="34" charset="0"/>
              <a:buChar char="•"/>
            </a:pPr>
            <a:r>
              <a:rPr lang="en-US" sz="1800" dirty="0">
                <a:solidFill>
                  <a:srgbClr val="0070C0"/>
                </a:solidFill>
              </a:rPr>
              <a:t>Classification </a:t>
            </a:r>
            <a:r>
              <a:rPr lang="en-US" sz="1800" dirty="0"/>
              <a:t>(e.g., Covid positive)</a:t>
            </a:r>
          </a:p>
        </p:txBody>
      </p:sp>
    </p:spTree>
    <p:extLst>
      <p:ext uri="{BB962C8B-B14F-4D97-AF65-F5344CB8AC3E}">
        <p14:creationId xmlns:p14="http://schemas.microsoft.com/office/powerpoint/2010/main" val="2174877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ounded Rectangle 8"/>
          <p:cNvSpPr/>
          <p:nvPr/>
        </p:nvSpPr>
        <p:spPr>
          <a:xfrm>
            <a:off x="457199" y="990600"/>
            <a:ext cx="8153399" cy="1752600"/>
          </a:xfrm>
          <a:prstGeom prst="roundRect">
            <a:avLst>
              <a:gd name="adj" fmla="val 2174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8" name="Oval 7"/>
          <p:cNvSpPr/>
          <p:nvPr/>
        </p:nvSpPr>
        <p:spPr>
          <a:xfrm>
            <a:off x="728459" y="1838684"/>
            <a:ext cx="1467678" cy="8636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3" name="TextBox 12"/>
          <p:cNvSpPr txBox="1"/>
          <p:nvPr/>
        </p:nvSpPr>
        <p:spPr>
          <a:xfrm>
            <a:off x="653113" y="1847040"/>
            <a:ext cx="1648496" cy="830997"/>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Accounting, Fraud Detection &amp; Forensics</a:t>
            </a:r>
          </a:p>
        </p:txBody>
      </p:sp>
      <p:sp>
        <p:nvSpPr>
          <p:cNvPr id="26" name="Rounded Rectangle 25"/>
          <p:cNvSpPr/>
          <p:nvPr/>
        </p:nvSpPr>
        <p:spPr>
          <a:xfrm>
            <a:off x="457200" y="2845790"/>
            <a:ext cx="8153400" cy="1878610"/>
          </a:xfrm>
          <a:prstGeom prst="roundRect">
            <a:avLst>
              <a:gd name="adj" fmla="val 2174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1" name="TextBox 10"/>
          <p:cNvSpPr txBox="1"/>
          <p:nvPr/>
        </p:nvSpPr>
        <p:spPr>
          <a:xfrm>
            <a:off x="3018181" y="1018762"/>
            <a:ext cx="3276600" cy="40011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2000" b="1" dirty="0">
                <a:solidFill>
                  <a:prstClr val="white"/>
                </a:solidFill>
                <a:latin typeface="Comic Sans MS" panose="030F0702030302020204" pitchFamily="66" charset="0"/>
              </a:rPr>
              <a:t>Business Domains</a:t>
            </a:r>
          </a:p>
        </p:txBody>
      </p:sp>
      <p:sp>
        <p:nvSpPr>
          <p:cNvPr id="14" name="Oval 13"/>
          <p:cNvSpPr/>
          <p:nvPr/>
        </p:nvSpPr>
        <p:spPr>
          <a:xfrm>
            <a:off x="2438399" y="2056272"/>
            <a:ext cx="949187" cy="61072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5" name="TextBox 14"/>
          <p:cNvSpPr txBox="1"/>
          <p:nvPr/>
        </p:nvSpPr>
        <p:spPr>
          <a:xfrm>
            <a:off x="2286001" y="2072766"/>
            <a:ext cx="1295400"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Financial Analysis</a:t>
            </a:r>
          </a:p>
        </p:txBody>
      </p:sp>
      <p:sp>
        <p:nvSpPr>
          <p:cNvPr id="16" name="Oval 15"/>
          <p:cNvSpPr/>
          <p:nvPr/>
        </p:nvSpPr>
        <p:spPr>
          <a:xfrm>
            <a:off x="4953000" y="1524000"/>
            <a:ext cx="1143000" cy="533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7" name="TextBox 16"/>
          <p:cNvSpPr txBox="1"/>
          <p:nvPr/>
        </p:nvSpPr>
        <p:spPr>
          <a:xfrm>
            <a:off x="4876800" y="1600200"/>
            <a:ext cx="1295400" cy="338554"/>
          </a:xfrm>
          <a:prstGeom prst="rect">
            <a:avLst/>
          </a:prstGeom>
          <a:noFill/>
        </p:spPr>
        <p:txBody>
          <a:bodyPr wrap="square" rtlCol="0">
            <a:spAutoFit/>
          </a:bodyPr>
          <a:lstStyle/>
          <a:p>
            <a:pPr algn="ctr" eaLnBrk="1" fontAlgn="auto" hangingPunct="1">
              <a:spcBef>
                <a:spcPts val="0"/>
              </a:spcBef>
              <a:spcAft>
                <a:spcPts val="0"/>
              </a:spcAft>
            </a:pPr>
            <a:r>
              <a:rPr lang="en-US" sz="1600" dirty="0">
                <a:solidFill>
                  <a:prstClr val="white"/>
                </a:solidFill>
                <a:latin typeface="Calibri"/>
                <a:ea typeface="+mn-ea"/>
              </a:rPr>
              <a:t>Marketing</a:t>
            </a:r>
          </a:p>
        </p:txBody>
      </p:sp>
      <p:sp>
        <p:nvSpPr>
          <p:cNvPr id="18" name="Oval 17"/>
          <p:cNvSpPr/>
          <p:nvPr/>
        </p:nvSpPr>
        <p:spPr>
          <a:xfrm>
            <a:off x="6172200" y="1219200"/>
            <a:ext cx="1371600" cy="533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9" name="TextBox 18"/>
          <p:cNvSpPr txBox="1"/>
          <p:nvPr/>
        </p:nvSpPr>
        <p:spPr>
          <a:xfrm>
            <a:off x="6248400" y="1166686"/>
            <a:ext cx="1295400"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Social Networks</a:t>
            </a:r>
          </a:p>
        </p:txBody>
      </p:sp>
      <p:sp>
        <p:nvSpPr>
          <p:cNvPr id="20" name="Oval 19"/>
          <p:cNvSpPr/>
          <p:nvPr/>
        </p:nvSpPr>
        <p:spPr>
          <a:xfrm>
            <a:off x="2514600" y="1371600"/>
            <a:ext cx="1146313" cy="533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21" name="TextBox 20"/>
          <p:cNvSpPr txBox="1"/>
          <p:nvPr/>
        </p:nvSpPr>
        <p:spPr>
          <a:xfrm>
            <a:off x="2521227" y="1473752"/>
            <a:ext cx="1139686" cy="338554"/>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Healthcare</a:t>
            </a:r>
          </a:p>
        </p:txBody>
      </p:sp>
      <p:sp>
        <p:nvSpPr>
          <p:cNvPr id="22" name="Oval 21"/>
          <p:cNvSpPr/>
          <p:nvPr/>
        </p:nvSpPr>
        <p:spPr>
          <a:xfrm>
            <a:off x="5507936" y="2133600"/>
            <a:ext cx="816664" cy="51690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23" name="TextBox 22"/>
          <p:cNvSpPr txBox="1"/>
          <p:nvPr/>
        </p:nvSpPr>
        <p:spPr>
          <a:xfrm>
            <a:off x="5562599" y="2211232"/>
            <a:ext cx="723902" cy="338554"/>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Sports</a:t>
            </a:r>
          </a:p>
        </p:txBody>
      </p:sp>
      <p:sp>
        <p:nvSpPr>
          <p:cNvPr id="27" name="TextBox 26"/>
          <p:cNvSpPr txBox="1"/>
          <p:nvPr/>
        </p:nvSpPr>
        <p:spPr>
          <a:xfrm>
            <a:off x="2729700" y="2819400"/>
            <a:ext cx="3566738" cy="400110"/>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2000" b="1" dirty="0">
                <a:solidFill>
                  <a:prstClr val="white"/>
                </a:solidFill>
                <a:latin typeface="Comic Sans MS" panose="030F0702030302020204" pitchFamily="66" charset="0"/>
              </a:rPr>
              <a:t>Analytics &amp; Data Science</a:t>
            </a:r>
            <a:endParaRPr lang="en-US" dirty="0">
              <a:solidFill>
                <a:prstClr val="white"/>
              </a:solidFill>
              <a:latin typeface="Calibri"/>
              <a:ea typeface="+mn-ea"/>
            </a:endParaRPr>
          </a:p>
        </p:txBody>
      </p:sp>
      <p:sp>
        <p:nvSpPr>
          <p:cNvPr id="28" name="Oval 27"/>
          <p:cNvSpPr/>
          <p:nvPr/>
        </p:nvSpPr>
        <p:spPr>
          <a:xfrm>
            <a:off x="4648200" y="3886200"/>
            <a:ext cx="1371600" cy="6858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29" name="TextBox 28"/>
          <p:cNvSpPr txBox="1"/>
          <p:nvPr/>
        </p:nvSpPr>
        <p:spPr>
          <a:xfrm>
            <a:off x="4727713" y="3899559"/>
            <a:ext cx="1295400"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Business Intelligence</a:t>
            </a:r>
          </a:p>
        </p:txBody>
      </p:sp>
      <p:sp>
        <p:nvSpPr>
          <p:cNvPr id="30" name="Oval 29"/>
          <p:cNvSpPr/>
          <p:nvPr/>
        </p:nvSpPr>
        <p:spPr>
          <a:xfrm>
            <a:off x="685800" y="3149790"/>
            <a:ext cx="1409700" cy="73641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31" name="TextBox 30"/>
          <p:cNvSpPr txBox="1"/>
          <p:nvPr/>
        </p:nvSpPr>
        <p:spPr>
          <a:xfrm>
            <a:off x="685800" y="3225990"/>
            <a:ext cx="1409700"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Descriptive Analytics</a:t>
            </a:r>
          </a:p>
        </p:txBody>
      </p:sp>
      <p:sp>
        <p:nvSpPr>
          <p:cNvPr id="38" name="Oval 37"/>
          <p:cNvSpPr/>
          <p:nvPr/>
        </p:nvSpPr>
        <p:spPr>
          <a:xfrm>
            <a:off x="1295400" y="3962400"/>
            <a:ext cx="1343439" cy="6858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39" name="TextBox 38"/>
          <p:cNvSpPr txBox="1"/>
          <p:nvPr/>
        </p:nvSpPr>
        <p:spPr>
          <a:xfrm>
            <a:off x="1419641" y="4013615"/>
            <a:ext cx="1142999"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srgbClr val="FF0000"/>
                </a:solidFill>
                <a:latin typeface="Calibri"/>
                <a:ea typeface="+mn-ea"/>
              </a:rPr>
              <a:t>Predictive Analytics</a:t>
            </a:r>
          </a:p>
        </p:txBody>
      </p:sp>
      <p:sp>
        <p:nvSpPr>
          <p:cNvPr id="42" name="Rounded Rectangle 41"/>
          <p:cNvSpPr/>
          <p:nvPr/>
        </p:nvSpPr>
        <p:spPr>
          <a:xfrm>
            <a:off x="457200" y="4800600"/>
            <a:ext cx="8153400" cy="1676400"/>
          </a:xfrm>
          <a:prstGeom prst="roundRect">
            <a:avLst>
              <a:gd name="adj" fmla="val 2174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43" name="TextBox 42"/>
          <p:cNvSpPr txBox="1"/>
          <p:nvPr/>
        </p:nvSpPr>
        <p:spPr>
          <a:xfrm>
            <a:off x="3019838" y="4800600"/>
            <a:ext cx="3276600" cy="400110"/>
          </a:xfrm>
          <a:prstGeom prst="rect">
            <a:avLst/>
          </a:prstGeom>
          <a:noFill/>
        </p:spPr>
        <p:txBody>
          <a:bodyPr wrap="square" rtlCol="0">
            <a:spAutoFit/>
          </a:bodyPr>
          <a:lstStyle>
            <a:defPPr>
              <a:defRPr lang="en-US"/>
            </a:defPPr>
            <a:lvl1pPr algn="ctr" eaLnBrk="1" fontAlgn="auto" hangingPunct="1">
              <a:spcBef>
                <a:spcPts val="0"/>
              </a:spcBef>
              <a:spcAft>
                <a:spcPts val="0"/>
              </a:spcAft>
              <a:defRPr sz="2000" b="1">
                <a:solidFill>
                  <a:prstClr val="white"/>
                </a:solidFill>
                <a:latin typeface="Comic Sans MS" panose="030F0702030302020204" pitchFamily="66" charset="0"/>
              </a:defRPr>
            </a:lvl1pPr>
          </a:lstStyle>
          <a:p>
            <a:r>
              <a:rPr lang="en-US" dirty="0"/>
              <a:t>Foundations (IT &amp; Math)</a:t>
            </a:r>
          </a:p>
        </p:txBody>
      </p:sp>
      <p:sp>
        <p:nvSpPr>
          <p:cNvPr id="44" name="Oval 43"/>
          <p:cNvSpPr/>
          <p:nvPr/>
        </p:nvSpPr>
        <p:spPr>
          <a:xfrm>
            <a:off x="914400" y="5018456"/>
            <a:ext cx="1371600" cy="92514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45" name="TextBox 44"/>
          <p:cNvSpPr txBox="1"/>
          <p:nvPr/>
        </p:nvSpPr>
        <p:spPr>
          <a:xfrm>
            <a:off x="942561" y="5189931"/>
            <a:ext cx="1295400"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Information Technology</a:t>
            </a:r>
          </a:p>
        </p:txBody>
      </p:sp>
      <p:sp>
        <p:nvSpPr>
          <p:cNvPr id="46" name="Oval 45"/>
          <p:cNvSpPr/>
          <p:nvPr/>
        </p:nvSpPr>
        <p:spPr>
          <a:xfrm>
            <a:off x="2362200" y="5468778"/>
            <a:ext cx="1295400" cy="85582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47" name="TextBox 46"/>
          <p:cNvSpPr txBox="1"/>
          <p:nvPr/>
        </p:nvSpPr>
        <p:spPr>
          <a:xfrm>
            <a:off x="2133600" y="5602791"/>
            <a:ext cx="1828800"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Database &amp; </a:t>
            </a:r>
            <a:br>
              <a:rPr lang="en-US" sz="1600" dirty="0">
                <a:solidFill>
                  <a:prstClr val="white"/>
                </a:solidFill>
                <a:latin typeface="Calibri"/>
                <a:ea typeface="+mn-ea"/>
              </a:rPr>
            </a:br>
            <a:r>
              <a:rPr lang="en-US" sz="1600" dirty="0">
                <a:solidFill>
                  <a:prstClr val="white"/>
                </a:solidFill>
                <a:latin typeface="Calibri"/>
                <a:ea typeface="+mn-ea"/>
              </a:rPr>
              <a:t>Big Data</a:t>
            </a:r>
          </a:p>
        </p:txBody>
      </p:sp>
      <p:sp>
        <p:nvSpPr>
          <p:cNvPr id="48" name="Oval 47"/>
          <p:cNvSpPr/>
          <p:nvPr/>
        </p:nvSpPr>
        <p:spPr>
          <a:xfrm>
            <a:off x="6415709" y="4922795"/>
            <a:ext cx="1257300" cy="6858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49" name="TextBox 48"/>
          <p:cNvSpPr txBox="1"/>
          <p:nvPr/>
        </p:nvSpPr>
        <p:spPr>
          <a:xfrm>
            <a:off x="6324600" y="4947620"/>
            <a:ext cx="1427922"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Math  &amp; Statistics</a:t>
            </a:r>
          </a:p>
        </p:txBody>
      </p:sp>
      <p:sp>
        <p:nvSpPr>
          <p:cNvPr id="40" name="Oval 39"/>
          <p:cNvSpPr/>
          <p:nvPr/>
        </p:nvSpPr>
        <p:spPr>
          <a:xfrm>
            <a:off x="1219201" y="1295400"/>
            <a:ext cx="960781" cy="44070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41" name="TextBox 40"/>
          <p:cNvSpPr txBox="1"/>
          <p:nvPr/>
        </p:nvSpPr>
        <p:spPr>
          <a:xfrm>
            <a:off x="990600" y="1321352"/>
            <a:ext cx="1371600" cy="338554"/>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Business</a:t>
            </a:r>
          </a:p>
        </p:txBody>
      </p:sp>
      <p:sp>
        <p:nvSpPr>
          <p:cNvPr id="52" name="Rectangle 3"/>
          <p:cNvSpPr>
            <a:spLocks noGrp="1" noChangeArrowheads="1"/>
          </p:cNvSpPr>
          <p:nvPr>
            <p:ph type="title"/>
          </p:nvPr>
        </p:nvSpPr>
        <p:spPr>
          <a:xfrm>
            <a:off x="-7917" y="296051"/>
            <a:ext cx="9144000" cy="542149"/>
          </a:xfrm>
          <a:noFill/>
        </p:spPr>
        <p:txBody>
          <a:bodyPr/>
          <a:lstStyle/>
          <a:p>
            <a:pPr algn="ctr"/>
            <a:r>
              <a:rPr lang="en-US" altLang="en-US" b="1" dirty="0">
                <a:solidFill>
                  <a:srgbClr val="C00000"/>
                </a:solidFill>
                <a:latin typeface="Comic Sans MS" panose="030F0702030302020204" pitchFamily="66" charset="0"/>
                <a:cs typeface="Arial" panose="020B0604020202020204" pitchFamily="34" charset="0"/>
              </a:rPr>
              <a:t>Analytics Body of Knowledge</a:t>
            </a:r>
          </a:p>
        </p:txBody>
      </p:sp>
      <p:sp>
        <p:nvSpPr>
          <p:cNvPr id="53" name="Oval 52"/>
          <p:cNvSpPr/>
          <p:nvPr/>
        </p:nvSpPr>
        <p:spPr>
          <a:xfrm>
            <a:off x="3810000" y="5257800"/>
            <a:ext cx="1348409" cy="6858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54" name="TextBox 53"/>
          <p:cNvSpPr txBox="1"/>
          <p:nvPr/>
        </p:nvSpPr>
        <p:spPr>
          <a:xfrm>
            <a:off x="3810000" y="5334000"/>
            <a:ext cx="1427922"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Software &amp; Tools</a:t>
            </a:r>
          </a:p>
        </p:txBody>
      </p:sp>
      <p:sp>
        <p:nvSpPr>
          <p:cNvPr id="55" name="Oval 54"/>
          <p:cNvSpPr/>
          <p:nvPr/>
        </p:nvSpPr>
        <p:spPr>
          <a:xfrm>
            <a:off x="2209800" y="3200400"/>
            <a:ext cx="1580322" cy="6858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56" name="TextBox 55"/>
          <p:cNvSpPr txBox="1"/>
          <p:nvPr/>
        </p:nvSpPr>
        <p:spPr>
          <a:xfrm>
            <a:off x="2286000" y="3225225"/>
            <a:ext cx="1427922"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Prescriptive Analytics</a:t>
            </a:r>
          </a:p>
        </p:txBody>
      </p:sp>
      <p:sp>
        <p:nvSpPr>
          <p:cNvPr id="57" name="Oval 56"/>
          <p:cNvSpPr/>
          <p:nvPr/>
        </p:nvSpPr>
        <p:spPr>
          <a:xfrm>
            <a:off x="6553200" y="3886200"/>
            <a:ext cx="1580322" cy="6858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58" name="TextBox 57"/>
          <p:cNvSpPr txBox="1"/>
          <p:nvPr/>
        </p:nvSpPr>
        <p:spPr>
          <a:xfrm>
            <a:off x="6642225" y="3874873"/>
            <a:ext cx="1427922"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Data</a:t>
            </a:r>
            <a:br>
              <a:rPr lang="en-US" sz="1600" dirty="0">
                <a:solidFill>
                  <a:prstClr val="white"/>
                </a:solidFill>
                <a:latin typeface="Calibri"/>
                <a:ea typeface="+mn-ea"/>
              </a:rPr>
            </a:br>
            <a:r>
              <a:rPr lang="en-US" sz="1600" dirty="0">
                <a:solidFill>
                  <a:prstClr val="white"/>
                </a:solidFill>
                <a:latin typeface="Calibri"/>
                <a:ea typeface="+mn-ea"/>
              </a:rPr>
              <a:t>Visualization</a:t>
            </a:r>
          </a:p>
        </p:txBody>
      </p:sp>
      <p:sp>
        <p:nvSpPr>
          <p:cNvPr id="59" name="Oval 58"/>
          <p:cNvSpPr/>
          <p:nvPr/>
        </p:nvSpPr>
        <p:spPr>
          <a:xfrm>
            <a:off x="2853116" y="3922932"/>
            <a:ext cx="1295399" cy="6858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60" name="TextBox 59"/>
          <p:cNvSpPr txBox="1"/>
          <p:nvPr/>
        </p:nvSpPr>
        <p:spPr>
          <a:xfrm>
            <a:off x="2776916" y="3947757"/>
            <a:ext cx="1427922"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srgbClr val="FF0000"/>
                </a:solidFill>
                <a:latin typeface="Calibri"/>
                <a:ea typeface="+mn-ea"/>
              </a:rPr>
              <a:t>Machine Learning</a:t>
            </a:r>
          </a:p>
        </p:txBody>
      </p:sp>
      <p:sp>
        <p:nvSpPr>
          <p:cNvPr id="63" name="Oval 62"/>
          <p:cNvSpPr/>
          <p:nvPr/>
        </p:nvSpPr>
        <p:spPr>
          <a:xfrm>
            <a:off x="5410200" y="5468778"/>
            <a:ext cx="1295400" cy="85582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64" name="TextBox 63"/>
          <p:cNvSpPr txBox="1"/>
          <p:nvPr/>
        </p:nvSpPr>
        <p:spPr>
          <a:xfrm>
            <a:off x="5105400" y="5544978"/>
            <a:ext cx="1828800"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Data</a:t>
            </a:r>
            <a:br>
              <a:rPr lang="en-US" sz="1600" dirty="0">
                <a:solidFill>
                  <a:prstClr val="white"/>
                </a:solidFill>
                <a:latin typeface="Calibri"/>
                <a:ea typeface="+mn-ea"/>
              </a:rPr>
            </a:br>
            <a:r>
              <a:rPr lang="en-US" sz="1600" dirty="0">
                <a:solidFill>
                  <a:prstClr val="white"/>
                </a:solidFill>
                <a:latin typeface="Calibri"/>
                <a:ea typeface="+mn-ea"/>
              </a:rPr>
              <a:t>Warehousing</a:t>
            </a:r>
          </a:p>
        </p:txBody>
      </p:sp>
      <p:sp>
        <p:nvSpPr>
          <p:cNvPr id="67" name="Oval 66"/>
          <p:cNvSpPr/>
          <p:nvPr/>
        </p:nvSpPr>
        <p:spPr>
          <a:xfrm>
            <a:off x="6553200" y="1905000"/>
            <a:ext cx="1371600" cy="6858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68" name="TextBox 67"/>
          <p:cNvSpPr txBox="1"/>
          <p:nvPr/>
        </p:nvSpPr>
        <p:spPr>
          <a:xfrm>
            <a:off x="6576391" y="1926606"/>
            <a:ext cx="1295400"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Cyber Security</a:t>
            </a:r>
          </a:p>
        </p:txBody>
      </p:sp>
      <p:sp>
        <p:nvSpPr>
          <p:cNvPr id="69" name="Oval 68"/>
          <p:cNvSpPr/>
          <p:nvPr/>
        </p:nvSpPr>
        <p:spPr>
          <a:xfrm>
            <a:off x="3977249" y="3270338"/>
            <a:ext cx="1008822" cy="6858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70" name="TextBox 69"/>
          <p:cNvSpPr txBox="1"/>
          <p:nvPr/>
        </p:nvSpPr>
        <p:spPr>
          <a:xfrm>
            <a:off x="3958199" y="3267991"/>
            <a:ext cx="1046921"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Text</a:t>
            </a:r>
            <a:br>
              <a:rPr lang="en-US" sz="1600" dirty="0">
                <a:solidFill>
                  <a:prstClr val="white"/>
                </a:solidFill>
                <a:latin typeface="Calibri"/>
                <a:ea typeface="+mn-ea"/>
              </a:rPr>
            </a:br>
            <a:r>
              <a:rPr lang="en-US" sz="1600" dirty="0">
                <a:solidFill>
                  <a:prstClr val="white"/>
                </a:solidFill>
                <a:latin typeface="Calibri"/>
                <a:ea typeface="+mn-ea"/>
              </a:rPr>
              <a:t>Analytics</a:t>
            </a:r>
          </a:p>
        </p:txBody>
      </p:sp>
      <p:sp>
        <p:nvSpPr>
          <p:cNvPr id="71" name="Oval 70"/>
          <p:cNvSpPr/>
          <p:nvPr/>
        </p:nvSpPr>
        <p:spPr>
          <a:xfrm>
            <a:off x="6949687" y="5663625"/>
            <a:ext cx="1348409" cy="66097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72" name="TextBox 71"/>
          <p:cNvSpPr txBox="1"/>
          <p:nvPr/>
        </p:nvSpPr>
        <p:spPr>
          <a:xfrm>
            <a:off x="6954078" y="5719293"/>
            <a:ext cx="1427922"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Programming</a:t>
            </a:r>
            <a:br>
              <a:rPr lang="en-US" sz="1600" dirty="0">
                <a:solidFill>
                  <a:prstClr val="white"/>
                </a:solidFill>
                <a:latin typeface="Calibri"/>
                <a:ea typeface="+mn-ea"/>
              </a:rPr>
            </a:br>
            <a:r>
              <a:rPr lang="en-US" sz="1600" dirty="0">
                <a:solidFill>
                  <a:prstClr val="white"/>
                </a:solidFill>
                <a:latin typeface="Calibri"/>
                <a:ea typeface="+mn-ea"/>
              </a:rPr>
              <a:t>R, Python</a:t>
            </a:r>
          </a:p>
        </p:txBody>
      </p:sp>
      <p:sp>
        <p:nvSpPr>
          <p:cNvPr id="73" name="Oval 72"/>
          <p:cNvSpPr/>
          <p:nvPr/>
        </p:nvSpPr>
        <p:spPr>
          <a:xfrm>
            <a:off x="3733800" y="1913929"/>
            <a:ext cx="1371598" cy="659687"/>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74" name="TextBox 73"/>
          <p:cNvSpPr txBox="1"/>
          <p:nvPr/>
        </p:nvSpPr>
        <p:spPr>
          <a:xfrm>
            <a:off x="3829618" y="1905000"/>
            <a:ext cx="1254913"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Data Governance</a:t>
            </a:r>
          </a:p>
        </p:txBody>
      </p:sp>
      <p:sp>
        <p:nvSpPr>
          <p:cNvPr id="75" name="Slide Number Placeholder 3"/>
          <p:cNvSpPr txBox="1">
            <a:spLocks noGrp="1"/>
          </p:cNvSpPr>
          <p:nvPr/>
        </p:nvSpPr>
        <p:spPr bwMode="auto">
          <a:xfrm>
            <a:off x="8458200" y="6286004"/>
            <a:ext cx="6096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Garamond" pitchFamily="18" charset="0"/>
                <a:ea typeface="ＭＳ Ｐゴシック" panose="020B0600070205080204" pitchFamily="34" charset="-128"/>
              </a:defRPr>
            </a:lvl1pPr>
            <a:lvl2pPr marL="742950" indent="-285750">
              <a:spcBef>
                <a:spcPct val="20000"/>
              </a:spcBef>
              <a:buFont typeface="Wingdings" panose="05000000000000000000" pitchFamily="2" charset="2"/>
              <a:buChar char="§"/>
              <a:defRPr sz="2000">
                <a:solidFill>
                  <a:schemeClr val="tx1"/>
                </a:solidFill>
                <a:latin typeface="AGaramond" pitchFamily="18" charset="0"/>
                <a:ea typeface="ＭＳ Ｐゴシック" panose="020B0600070205080204" pitchFamily="34" charset="-128"/>
              </a:defRPr>
            </a:lvl2pPr>
            <a:lvl3pPr marL="1143000" indent="-228600">
              <a:spcBef>
                <a:spcPct val="20000"/>
              </a:spcBef>
              <a:buFont typeface="Times" panose="02020603050405020304" pitchFamily="18" charset="0"/>
              <a:buChar char="—"/>
              <a:defRPr>
                <a:solidFill>
                  <a:schemeClr val="tx1"/>
                </a:solidFill>
                <a:latin typeface="AGaramond" pitchFamily="18" charset="0"/>
                <a:ea typeface="ＭＳ Ｐゴシック" panose="020B0600070205080204" pitchFamily="34" charset="-128"/>
              </a:defRPr>
            </a:lvl3pPr>
            <a:lvl4pPr marL="1600200" indent="-228600">
              <a:spcBef>
                <a:spcPct val="20000"/>
              </a:spcBef>
              <a:buFont typeface="Times" panose="02020603050405020304" pitchFamily="18" charset="0"/>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Times" panose="02020603050405020304" pitchFamily="18" charset="0"/>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pPr>
            <a:fld id="{D40FE0F8-31FA-4325-A80F-5BF4D9DDCB8F}" type="slidenum">
              <a:rPr lang="en-US" altLang="en-US" sz="1200">
                <a:latin typeface="Arial" panose="020B0604020202020204" pitchFamily="34" charset="0"/>
              </a:rPr>
              <a:pPr algn="ctr" eaLnBrk="1" hangingPunct="1">
                <a:spcBef>
                  <a:spcPct val="0"/>
                </a:spcBef>
              </a:pPr>
              <a:t>9</a:t>
            </a:fld>
            <a:endParaRPr lang="en-US" altLang="en-US" sz="1200" dirty="0">
              <a:latin typeface="Arial" panose="020B0604020202020204" pitchFamily="34" charset="0"/>
            </a:endParaRPr>
          </a:p>
        </p:txBody>
      </p:sp>
      <p:pic>
        <p:nvPicPr>
          <p:cNvPr id="65" name="Snagit_PPTA5F6">
            <a:hlinkClick r:id="rId3"/>
            <a:extLst>
              <a:ext uri="{FF2B5EF4-FFF2-40B4-BE49-F238E27FC236}">
                <a16:creationId xmlns:a16="http://schemas.microsoft.com/office/drawing/2014/main" id="{D148809A-7605-41A3-95D6-87C6B54D09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6897" y="381000"/>
            <a:ext cx="1018503" cy="1630856"/>
          </a:xfrm>
          <a:prstGeom prst="rect">
            <a:avLst/>
          </a:prstGeom>
        </p:spPr>
      </p:pic>
      <p:sp>
        <p:nvSpPr>
          <p:cNvPr id="2" name="Oval 1">
            <a:extLst>
              <a:ext uri="{FF2B5EF4-FFF2-40B4-BE49-F238E27FC236}">
                <a16:creationId xmlns:a16="http://schemas.microsoft.com/office/drawing/2014/main" id="{5F2403C3-C9EC-385B-ECF7-DB41E74263B6}"/>
              </a:ext>
            </a:extLst>
          </p:cNvPr>
          <p:cNvSpPr/>
          <p:nvPr/>
        </p:nvSpPr>
        <p:spPr>
          <a:xfrm>
            <a:off x="7025887" y="2971800"/>
            <a:ext cx="1295399" cy="68580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3" name="TextBox 2">
            <a:extLst>
              <a:ext uri="{FF2B5EF4-FFF2-40B4-BE49-F238E27FC236}">
                <a16:creationId xmlns:a16="http://schemas.microsoft.com/office/drawing/2014/main" id="{52E5AF4F-5BB0-0F54-E59A-649D1F534B38}"/>
              </a:ext>
            </a:extLst>
          </p:cNvPr>
          <p:cNvSpPr txBox="1"/>
          <p:nvPr/>
        </p:nvSpPr>
        <p:spPr>
          <a:xfrm>
            <a:off x="6949687" y="2996625"/>
            <a:ext cx="1427922"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srgbClr val="FF0000"/>
                </a:solidFill>
                <a:latin typeface="Calibri"/>
                <a:ea typeface="+mn-ea"/>
              </a:rPr>
              <a:t>Artificial</a:t>
            </a:r>
            <a:br>
              <a:rPr lang="en-US" sz="1600" dirty="0">
                <a:solidFill>
                  <a:srgbClr val="FF0000"/>
                </a:solidFill>
                <a:latin typeface="Calibri"/>
                <a:ea typeface="+mn-ea"/>
              </a:rPr>
            </a:br>
            <a:r>
              <a:rPr lang="en-US" sz="1600" dirty="0">
                <a:solidFill>
                  <a:srgbClr val="FF0000"/>
                </a:solidFill>
                <a:latin typeface="Calibri"/>
                <a:ea typeface="+mn-ea"/>
              </a:rPr>
              <a:t>Intelligence</a:t>
            </a:r>
          </a:p>
        </p:txBody>
      </p:sp>
      <p:sp>
        <p:nvSpPr>
          <p:cNvPr id="4" name="Oval 3">
            <a:extLst>
              <a:ext uri="{FF2B5EF4-FFF2-40B4-BE49-F238E27FC236}">
                <a16:creationId xmlns:a16="http://schemas.microsoft.com/office/drawing/2014/main" id="{D6124EDB-C271-B7E6-E303-830F56141297}"/>
              </a:ext>
            </a:extLst>
          </p:cNvPr>
          <p:cNvSpPr/>
          <p:nvPr/>
        </p:nvSpPr>
        <p:spPr>
          <a:xfrm>
            <a:off x="5272649" y="3200400"/>
            <a:ext cx="1661552" cy="66669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5" name="TextBox 4">
            <a:extLst>
              <a:ext uri="{FF2B5EF4-FFF2-40B4-BE49-F238E27FC236}">
                <a16:creationId xmlns:a16="http://schemas.microsoft.com/office/drawing/2014/main" id="{3C4B654D-A7CB-CEE8-404B-D071B81C28A4}"/>
              </a:ext>
            </a:extLst>
          </p:cNvPr>
          <p:cNvSpPr txBox="1"/>
          <p:nvPr/>
        </p:nvSpPr>
        <p:spPr>
          <a:xfrm>
            <a:off x="5268626" y="3241357"/>
            <a:ext cx="1719161" cy="584775"/>
          </a:xfrm>
          <a:prstGeom prst="rect">
            <a:avLst/>
          </a:prstGeom>
          <a:noFill/>
        </p:spPr>
        <p:txBody>
          <a:bodyPr wrap="square" rtlCol="0">
            <a:spAutoFit/>
          </a:bodyPr>
          <a:lstStyle>
            <a:defPPr>
              <a:defRPr lang="en-US"/>
            </a:defPPr>
            <a:lvl1pPr algn="ctr">
              <a:defRPr>
                <a:solidFill>
                  <a:schemeClr val="bg1"/>
                </a:solidFill>
              </a:defRPr>
            </a:lvl1pPr>
          </a:lstStyle>
          <a:p>
            <a:pPr eaLnBrk="1" fontAlgn="auto" hangingPunct="1">
              <a:spcBef>
                <a:spcPts val="0"/>
              </a:spcBef>
              <a:spcAft>
                <a:spcPts val="0"/>
              </a:spcAft>
            </a:pPr>
            <a:r>
              <a:rPr lang="en-US" sz="1600" dirty="0">
                <a:solidFill>
                  <a:prstClr val="white"/>
                </a:solidFill>
                <a:latin typeface="Calibri"/>
                <a:ea typeface="+mn-ea"/>
              </a:rPr>
              <a:t>Large</a:t>
            </a:r>
            <a:r>
              <a:rPr lang="en-US" sz="1600" dirty="0">
                <a:solidFill>
                  <a:prstClr val="white"/>
                </a:solidFill>
                <a:latin typeface="Calibri"/>
              </a:rPr>
              <a:t> Language Models</a:t>
            </a:r>
            <a:endParaRPr lang="en-US" sz="1600" dirty="0">
              <a:solidFill>
                <a:prstClr val="white"/>
              </a:solidFill>
              <a:latin typeface="Calibri"/>
              <a:ea typeface="+mn-ea"/>
            </a:endParaRPr>
          </a:p>
        </p:txBody>
      </p:sp>
    </p:spTree>
    <p:extLst>
      <p:ext uri="{BB962C8B-B14F-4D97-AF65-F5344CB8AC3E}">
        <p14:creationId xmlns:p14="http://schemas.microsoft.com/office/powerpoint/2010/main" val="17961528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1500"/>
                                        <p:tgtEl>
                                          <p:spTgt spid="6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500"/>
                                        <p:tgtEl>
                                          <p:spTgt spid="6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500"/>
                                        <p:tgtEl>
                                          <p:spTgt spid="7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1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1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500"/>
                                        <p:tgtEl>
                                          <p:spTgt spid="2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150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500"/>
                                        <p:tgtEl>
                                          <p:spTgt spid="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1500"/>
                                        <p:tgtEl>
                                          <p:spTgt spid="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1500"/>
                                        <p:tgtEl>
                                          <p:spTgt spid="3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1500"/>
                                        <p:tgtEl>
                                          <p:spTgt spid="5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fade">
                                      <p:cBhvr>
                                        <p:cTn id="96" dur="1500"/>
                                        <p:tgtEl>
                                          <p:spTgt spid="5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fade">
                                      <p:cBhvr>
                                        <p:cTn id="99" dur="1500"/>
                                        <p:tgtEl>
                                          <p:spTgt spid="5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1500"/>
                                        <p:tgtEl>
                                          <p:spTgt spid="5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500"/>
                                        <p:tgtEl>
                                          <p:spTgt spid="5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fade">
                                      <p:cBhvr>
                                        <p:cTn id="108" dur="1500"/>
                                        <p:tgtEl>
                                          <p:spTgt spid="6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1500"/>
                                        <p:tgtEl>
                                          <p:spTgt spid="6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0"/>
                                        </p:tgtEl>
                                        <p:attrNameLst>
                                          <p:attrName>style.visibility</p:attrName>
                                        </p:attrNameLst>
                                      </p:cBhvr>
                                      <p:to>
                                        <p:strVal val="visible"/>
                                      </p:to>
                                    </p:set>
                                    <p:animEffect transition="in" filter="fade">
                                      <p:cBhvr>
                                        <p:cTn id="114" dur="1500"/>
                                        <p:tgtEl>
                                          <p:spTgt spid="7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1500"/>
                                        <p:tgtEl>
                                          <p:spTgt spid="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fade">
                                      <p:cBhvr>
                                        <p:cTn id="120" dur="1500"/>
                                        <p:tgtEl>
                                          <p:spTgt spid="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fade">
                                      <p:cBhvr>
                                        <p:cTn id="123" dur="1500"/>
                                        <p:tgtEl>
                                          <p:spTgt spid="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3" grpId="0"/>
      <p:bldP spid="26" grpId="0" animBg="1"/>
      <p:bldP spid="11" grpId="0"/>
      <p:bldP spid="14" grpId="0" animBg="1"/>
      <p:bldP spid="15" grpId="0"/>
      <p:bldP spid="16" grpId="0" animBg="1"/>
      <p:bldP spid="17" grpId="0"/>
      <p:bldP spid="18" grpId="0" animBg="1"/>
      <p:bldP spid="19" grpId="0"/>
      <p:bldP spid="20" grpId="0" animBg="1"/>
      <p:bldP spid="21" grpId="0"/>
      <p:bldP spid="22" grpId="0" animBg="1"/>
      <p:bldP spid="23" grpId="0"/>
      <p:bldP spid="27" grpId="0"/>
      <p:bldP spid="28" grpId="0" animBg="1"/>
      <p:bldP spid="29" grpId="0"/>
      <p:bldP spid="30" grpId="0" animBg="1"/>
      <p:bldP spid="31" grpId="0"/>
      <p:bldP spid="38" grpId="0" animBg="1"/>
      <p:bldP spid="39" grpId="0"/>
      <p:bldP spid="40" grpId="0" animBg="1"/>
      <p:bldP spid="41" grpId="0"/>
      <p:bldP spid="55" grpId="0" animBg="1"/>
      <p:bldP spid="56" grpId="0"/>
      <p:bldP spid="57" grpId="0" animBg="1"/>
      <p:bldP spid="58" grpId="0"/>
      <p:bldP spid="59" grpId="0" animBg="1"/>
      <p:bldP spid="60" grpId="0"/>
      <p:bldP spid="67" grpId="0" animBg="1"/>
      <p:bldP spid="68" grpId="0"/>
      <p:bldP spid="69" grpId="0" animBg="1"/>
      <p:bldP spid="70" grpId="0"/>
      <p:bldP spid="73" grpId="0" animBg="1"/>
      <p:bldP spid="74" grpId="0"/>
      <p:bldP spid="2" grpId="0" animBg="1"/>
      <p:bldP spid="3" grpId="0"/>
      <p:bldP spid="4" grpId="0" animBg="1"/>
      <p:bldP spid="5" grpId="0"/>
    </p:bldLst>
  </p:timing>
</p:sld>
</file>

<file path=ppt/theme/theme1.xml><?xml version="1.0" encoding="utf-8"?>
<a:theme xmlns:a="http://schemas.openxmlformats.org/drawingml/2006/main" name="AU Kogod Standard">
  <a:themeElements>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fontScheme name="AU Kogod Standar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AU Kogod Standard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AU Kogod Standard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AU Kogod Standard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U Kogod Standard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AU Kogod Standard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AU Kogod Standard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0.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1.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2.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3.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4.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5.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6.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7.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8.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19.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0.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1.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2.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3.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4.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5.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6.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7.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8.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29.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0.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1.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2.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3.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4.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5.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6.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7.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8.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39.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4.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5.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6.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7.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8.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ppt/theme/themeOverride9.xml><?xml version="1.0" encoding="utf-8"?>
<a:themeOverride xmlns:a="http://schemas.openxmlformats.org/drawingml/2006/main">
  <a:clrScheme name="">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0033CC"/>
    </a:hlink>
    <a:folHlink>
      <a:srgbClr val="B4242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464b1fe-7c99-4299-a7a3-c31a5083327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E6ED6DC1B36645896C1AFEB49F37CB" ma:contentTypeVersion="16" ma:contentTypeDescription="Create a new document." ma:contentTypeScope="" ma:versionID="2bc737bb2177ea567b2ff0d8a75fde75">
  <xsd:schema xmlns:xsd="http://www.w3.org/2001/XMLSchema" xmlns:xs="http://www.w3.org/2001/XMLSchema" xmlns:p="http://schemas.microsoft.com/office/2006/metadata/properties" xmlns:ns3="799a9efa-7220-4028-8045-71a14bdaa050" xmlns:ns4="3464b1fe-7c99-4299-a7a3-c31a50833274" targetNamespace="http://schemas.microsoft.com/office/2006/metadata/properties" ma:root="true" ma:fieldsID="c65fa23368e6b7bf944c4225a807dec7" ns3:_="" ns4:_="">
    <xsd:import namespace="799a9efa-7220-4028-8045-71a14bdaa050"/>
    <xsd:import namespace="3464b1fe-7c99-4299-a7a3-c31a50833274"/>
    <xsd:element name="properties">
      <xsd:complexType>
        <xsd:sequence>
          <xsd:element name="documentManagement">
            <xsd:complexType>
              <xsd:all>
                <xsd:element ref="ns3:SharedWithUsers" minOccurs="0"/>
                <xsd:element ref="ns4:MediaServiceMetadata" minOccurs="0"/>
                <xsd:element ref="ns4:MediaServiceFastMetadata" minOccurs="0"/>
                <xsd:element ref="ns4:MediaServiceAutoTags" minOccurs="0"/>
                <xsd:element ref="ns4:MediaServiceDateTaken" minOccurs="0"/>
                <xsd:element ref="ns4:MediaServiceAutoKeyPoints" minOccurs="0"/>
                <xsd:element ref="ns4:MediaServiceKeyPoints" minOccurs="0"/>
                <xsd:element ref="ns4:MediaLengthInSeconds" minOccurs="0"/>
                <xsd:element ref="ns4:MediaServiceGenerationTime" minOccurs="0"/>
                <xsd:element ref="ns4:MediaServiceEventHashCode" minOccurs="0"/>
                <xsd:element ref="ns4:MediaServiceOCR" minOccurs="0"/>
                <xsd:element ref="ns4:MediaServiceLocation"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9a9efa-7220-4028-8045-71a14bdaa05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464b1fe-7c99-4299-a7a3-c31a50833274" elementFormDefault="qualified">
    <xsd:import namespace="http://schemas.microsoft.com/office/2006/documentManagement/types"/>
    <xsd:import namespace="http://schemas.microsoft.com/office/infopath/2007/PartnerControls"/>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AutoTags" ma:index="11" nillable="true" ma:displayName="MediaServiceAutoTags" ma:description="" ma:internalName="MediaServiceAutoTags" ma:readOnly="true">
      <xsd:simpleType>
        <xsd:restriction base="dms:Text"/>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65E282-2859-49DC-9C1E-58555D0060FA}">
  <ds:schemaRefs>
    <ds:schemaRef ds:uri="http://www.w3.org/XML/1998/namespace"/>
    <ds:schemaRef ds:uri="http://purl.org/dc/dcmitype/"/>
    <ds:schemaRef ds:uri="http://purl.org/dc/elements/1.1/"/>
    <ds:schemaRef ds:uri="http://schemas.microsoft.com/office/2006/documentManagement/types"/>
    <ds:schemaRef ds:uri="http://schemas.microsoft.com/office/infopath/2007/PartnerControls"/>
    <ds:schemaRef ds:uri="3464b1fe-7c99-4299-a7a3-c31a50833274"/>
    <ds:schemaRef ds:uri="http://purl.org/dc/terms/"/>
    <ds:schemaRef ds:uri="http://schemas.openxmlformats.org/package/2006/metadata/core-properties"/>
    <ds:schemaRef ds:uri="799a9efa-7220-4028-8045-71a14bdaa050"/>
    <ds:schemaRef ds:uri="http://schemas.microsoft.com/office/2006/metadata/properties"/>
  </ds:schemaRefs>
</ds:datastoreItem>
</file>

<file path=customXml/itemProps2.xml><?xml version="1.0" encoding="utf-8"?>
<ds:datastoreItem xmlns:ds="http://schemas.openxmlformats.org/officeDocument/2006/customXml" ds:itemID="{9F42DFB1-F980-4696-978F-C108D8380FF0}">
  <ds:schemaRefs>
    <ds:schemaRef ds:uri="http://schemas.microsoft.com/sharepoint/v3/contenttype/forms"/>
  </ds:schemaRefs>
</ds:datastoreItem>
</file>

<file path=customXml/itemProps3.xml><?xml version="1.0" encoding="utf-8"?>
<ds:datastoreItem xmlns:ds="http://schemas.openxmlformats.org/officeDocument/2006/customXml" ds:itemID="{0CBE540F-A9F7-4CDB-9D5B-587924D275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9a9efa-7220-4028-8045-71a14bdaa050"/>
    <ds:schemaRef ds:uri="3464b1fe-7c99-4299-a7a3-c31a508332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16315</TotalTime>
  <Words>5478</Words>
  <Application>Microsoft Office PowerPoint</Application>
  <PresentationFormat>On-screen Show (4:3)</PresentationFormat>
  <Paragraphs>597</Paragraphs>
  <Slides>56</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ＭＳ Ｐゴシック</vt:lpstr>
      <vt:lpstr>Arial</vt:lpstr>
      <vt:lpstr>Calibri</vt:lpstr>
      <vt:lpstr>Cambria Math</vt:lpstr>
      <vt:lpstr>Comic Sans MS</vt:lpstr>
      <vt:lpstr>Harlow Solid Italic</vt:lpstr>
      <vt:lpstr>Monotype Sorts</vt:lpstr>
      <vt:lpstr>Times New Roman</vt:lpstr>
      <vt:lpstr>Wingdings</vt:lpstr>
      <vt:lpstr>AU Kogod Standard</vt:lpstr>
      <vt:lpstr>PowerPoint Presentation</vt:lpstr>
      <vt:lpstr>PowerPoint Presentation</vt:lpstr>
      <vt:lpstr>PowerPoint Presentation</vt:lpstr>
      <vt:lpstr>PowerPoint Presentation</vt:lpstr>
      <vt:lpstr>Predictive Analytics</vt:lpstr>
      <vt:lpstr>PowerPoint Presentation</vt:lpstr>
      <vt:lpstr>Business Analytics</vt:lpstr>
      <vt:lpstr>The Analytics Process</vt:lpstr>
      <vt:lpstr>Analytics Body of Knowledge</vt:lpstr>
      <vt:lpstr>Machine Learning</vt:lpstr>
      <vt:lpstr>Machine Learning</vt:lpstr>
      <vt:lpstr>PowerPoint Presentation</vt:lpstr>
      <vt:lpstr>PowerPoint Presentation</vt:lpstr>
      <vt:lpstr>PowerPoint Presentation</vt:lpstr>
      <vt:lpstr>PowerPoint Presentation</vt:lpstr>
      <vt:lpstr>PowerPoint Presentation</vt:lpstr>
      <vt:lpstr>Artificial Intelligence</vt:lpstr>
      <vt:lpstr>PowerPoint Presentation</vt:lpstr>
      <vt:lpstr>PowerPoint Presentation</vt:lpstr>
      <vt:lpstr>PowerPoint Presentation</vt:lpstr>
      <vt:lpstr>PowerPoint Presentation</vt:lpstr>
      <vt:lpstr>Prompt Engineering</vt:lpstr>
      <vt:lpstr>Prompt Engineering Example</vt:lpstr>
      <vt:lpstr>Prompt Engineering Example</vt:lpstr>
      <vt:lpstr>Prompt Engineering Example</vt:lpstr>
      <vt:lpstr>Final Words of Wisdom</vt:lpstr>
      <vt:lpstr>Questions?</vt:lpstr>
      <vt:lpstr>Reference Information</vt:lpstr>
      <vt:lpstr>PowerPoint Presentation</vt:lpstr>
      <vt:lpstr>PowerPoint Presentation</vt:lpstr>
      <vt:lpstr>American University, Kogod MS Analytics</vt:lpstr>
      <vt:lpstr>PowerPoint Presentation</vt:lpstr>
      <vt:lpstr>PowerPoint Presentation</vt:lpstr>
      <vt:lpstr>Popular Uses of Generative AI</vt:lpstr>
      <vt:lpstr>Backup Slides</vt:lpstr>
      <vt:lpstr>CRISP-DM Cross-Industry Standard Process for Data Mining</vt:lpstr>
      <vt:lpstr>PowerPoint Presentation</vt:lpstr>
      <vt:lpstr>Analytics Types</vt:lpstr>
      <vt:lpstr>Predictive Analytics Question   Outcome  What are you predicting?</vt:lpstr>
      <vt:lpstr>Extras</vt:lpstr>
      <vt:lpstr>Moneyball book author: Michael Lewis  Billy Beane (Oakland A’s) incorporated (“sabermetrics”) analytics and statistics, reaching record profits in baseball</vt:lpstr>
      <vt:lpstr>AI &amp; Data Science Zoo</vt:lpstr>
      <vt:lpstr>Main Components of Analytics </vt:lpstr>
      <vt:lpstr>The Analytics Life Cycle</vt:lpstr>
      <vt:lpstr>Analytics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Agentic AI</vt:lpstr>
    </vt:vector>
  </TitlesOfParts>
  <Company>American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 Alberto Espinosa</dc:creator>
  <cp:lastModifiedBy>Alberto Espinosa</cp:lastModifiedBy>
  <cp:revision>620</cp:revision>
  <cp:lastPrinted>2000-08-27T16:41:50Z</cp:lastPrinted>
  <dcterms:created xsi:type="dcterms:W3CDTF">2000-08-04T14:32:25Z</dcterms:created>
  <dcterms:modified xsi:type="dcterms:W3CDTF">2025-07-24T00:58:50Z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0x010100F7E6ED6DC1B36645896C1AFEB49F37CB</vt:lpwstr>
  </property>
</Properties>
</file>